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4"/>
  </p:notesMasterIdLst>
  <p:sldIdLst>
    <p:sldId id="257" r:id="rId2"/>
    <p:sldId id="258" r:id="rId3"/>
    <p:sldId id="259" r:id="rId4"/>
    <p:sldId id="265" r:id="rId5"/>
    <p:sldId id="266" r:id="rId6"/>
    <p:sldId id="267" r:id="rId7"/>
    <p:sldId id="261" r:id="rId8"/>
    <p:sldId id="269" r:id="rId9"/>
    <p:sldId id="270" r:id="rId10"/>
    <p:sldId id="271" r:id="rId11"/>
    <p:sldId id="272" r:id="rId12"/>
    <p:sldId id="273" r:id="rId13"/>
    <p:sldId id="274" r:id="rId14"/>
    <p:sldId id="275" r:id="rId15"/>
    <p:sldId id="276" r:id="rId16"/>
    <p:sldId id="277" r:id="rId17"/>
    <p:sldId id="278" r:id="rId18"/>
    <p:sldId id="469" r:id="rId19"/>
    <p:sldId id="279" r:id="rId20"/>
    <p:sldId id="262" r:id="rId21"/>
    <p:sldId id="332" r:id="rId22"/>
    <p:sldId id="333" r:id="rId23"/>
    <p:sldId id="280" r:id="rId24"/>
    <p:sldId id="407" r:id="rId25"/>
    <p:sldId id="470" r:id="rId26"/>
    <p:sldId id="371" r:id="rId27"/>
    <p:sldId id="372" r:id="rId28"/>
    <p:sldId id="373" r:id="rId29"/>
    <p:sldId id="374" r:id="rId30"/>
    <p:sldId id="375" r:id="rId31"/>
    <p:sldId id="376" r:id="rId32"/>
    <p:sldId id="377" r:id="rId33"/>
    <p:sldId id="378" r:id="rId34"/>
    <p:sldId id="408" r:id="rId35"/>
    <p:sldId id="379" r:id="rId36"/>
    <p:sldId id="380" r:id="rId37"/>
    <p:sldId id="381" r:id="rId38"/>
    <p:sldId id="382" r:id="rId39"/>
    <p:sldId id="383" r:id="rId40"/>
    <p:sldId id="384" r:id="rId41"/>
    <p:sldId id="385" r:id="rId42"/>
    <p:sldId id="387" r:id="rId43"/>
    <p:sldId id="388" r:id="rId44"/>
    <p:sldId id="389" r:id="rId45"/>
    <p:sldId id="390" r:id="rId46"/>
    <p:sldId id="396" r:id="rId47"/>
    <p:sldId id="397" r:id="rId48"/>
    <p:sldId id="398" r:id="rId49"/>
    <p:sldId id="399" r:id="rId50"/>
    <p:sldId id="400" r:id="rId51"/>
    <p:sldId id="401" r:id="rId52"/>
    <p:sldId id="402" r:id="rId53"/>
    <p:sldId id="403" r:id="rId54"/>
    <p:sldId id="404" r:id="rId55"/>
    <p:sldId id="405" r:id="rId56"/>
    <p:sldId id="406" r:id="rId57"/>
    <p:sldId id="410" r:id="rId58"/>
    <p:sldId id="412" r:id="rId59"/>
    <p:sldId id="413" r:id="rId60"/>
    <p:sldId id="414" r:id="rId61"/>
    <p:sldId id="416" r:id="rId62"/>
    <p:sldId id="418" r:id="rId63"/>
    <p:sldId id="419" r:id="rId64"/>
    <p:sldId id="420" r:id="rId65"/>
    <p:sldId id="421" r:id="rId66"/>
    <p:sldId id="422" r:id="rId67"/>
    <p:sldId id="423" r:id="rId68"/>
    <p:sldId id="424" r:id="rId69"/>
    <p:sldId id="425" r:id="rId70"/>
    <p:sldId id="409" r:id="rId71"/>
    <p:sldId id="284" r:id="rId72"/>
    <p:sldId id="281" r:id="rId73"/>
    <p:sldId id="282" r:id="rId74"/>
    <p:sldId id="283" r:id="rId75"/>
    <p:sldId id="285" r:id="rId76"/>
    <p:sldId id="286" r:id="rId77"/>
    <p:sldId id="287" r:id="rId78"/>
    <p:sldId id="288" r:id="rId79"/>
    <p:sldId id="289" r:id="rId80"/>
    <p:sldId id="290" r:id="rId81"/>
    <p:sldId id="291" r:id="rId82"/>
    <p:sldId id="292" r:id="rId83"/>
    <p:sldId id="293" r:id="rId84"/>
    <p:sldId id="294" r:id="rId85"/>
    <p:sldId id="296" r:id="rId86"/>
    <p:sldId id="297" r:id="rId87"/>
    <p:sldId id="298" r:id="rId88"/>
    <p:sldId id="299" r:id="rId89"/>
    <p:sldId id="300" r:id="rId90"/>
    <p:sldId id="301" r:id="rId91"/>
    <p:sldId id="302" r:id="rId92"/>
    <p:sldId id="303" r:id="rId93"/>
    <p:sldId id="304" r:id="rId94"/>
    <p:sldId id="305" r:id="rId95"/>
    <p:sldId id="306" r:id="rId96"/>
    <p:sldId id="307" r:id="rId97"/>
    <p:sldId id="308" r:id="rId98"/>
    <p:sldId id="309" r:id="rId99"/>
    <p:sldId id="310" r:id="rId100"/>
    <p:sldId id="311" r:id="rId101"/>
    <p:sldId id="312" r:id="rId102"/>
    <p:sldId id="313" r:id="rId103"/>
    <p:sldId id="314" r:id="rId104"/>
    <p:sldId id="315" r:id="rId105"/>
    <p:sldId id="316" r:id="rId106"/>
    <p:sldId id="317" r:id="rId107"/>
    <p:sldId id="318" r:id="rId108"/>
    <p:sldId id="319" r:id="rId109"/>
    <p:sldId id="320" r:id="rId110"/>
    <p:sldId id="321" r:id="rId111"/>
    <p:sldId id="322" r:id="rId112"/>
    <p:sldId id="323" r:id="rId113"/>
    <p:sldId id="324" r:id="rId114"/>
    <p:sldId id="325" r:id="rId115"/>
    <p:sldId id="326" r:id="rId116"/>
    <p:sldId id="327" r:id="rId117"/>
    <p:sldId id="328" r:id="rId118"/>
    <p:sldId id="329" r:id="rId119"/>
    <p:sldId id="330" r:id="rId120"/>
    <p:sldId id="331" r:id="rId121"/>
    <p:sldId id="426" r:id="rId122"/>
    <p:sldId id="430" r:id="rId123"/>
    <p:sldId id="431" r:id="rId124"/>
    <p:sldId id="433" r:id="rId125"/>
    <p:sldId id="434" r:id="rId126"/>
    <p:sldId id="435" r:id="rId127"/>
    <p:sldId id="436" r:id="rId128"/>
    <p:sldId id="437" r:id="rId129"/>
    <p:sldId id="438" r:id="rId130"/>
    <p:sldId id="439" r:id="rId131"/>
    <p:sldId id="440" r:id="rId132"/>
    <p:sldId id="442" r:id="rId133"/>
    <p:sldId id="443" r:id="rId134"/>
    <p:sldId id="444" r:id="rId135"/>
    <p:sldId id="445" r:id="rId136"/>
    <p:sldId id="446" r:id="rId137"/>
    <p:sldId id="447" r:id="rId138"/>
    <p:sldId id="448" r:id="rId139"/>
    <p:sldId id="449" r:id="rId140"/>
    <p:sldId id="450" r:id="rId141"/>
    <p:sldId id="451" r:id="rId142"/>
    <p:sldId id="454" r:id="rId143"/>
    <p:sldId id="455" r:id="rId144"/>
    <p:sldId id="456" r:id="rId145"/>
    <p:sldId id="457" r:id="rId146"/>
    <p:sldId id="458" r:id="rId147"/>
    <p:sldId id="459" r:id="rId148"/>
    <p:sldId id="460" r:id="rId149"/>
    <p:sldId id="461" r:id="rId150"/>
    <p:sldId id="462" r:id="rId151"/>
    <p:sldId id="463" r:id="rId152"/>
    <p:sldId id="464" r:id="rId153"/>
    <p:sldId id="465" r:id="rId154"/>
    <p:sldId id="466" r:id="rId155"/>
    <p:sldId id="467" r:id="rId156"/>
    <p:sldId id="468" r:id="rId157"/>
    <p:sldId id="263" r:id="rId158"/>
    <p:sldId id="335" r:id="rId159"/>
    <p:sldId id="336" r:id="rId160"/>
    <p:sldId id="337" r:id="rId161"/>
    <p:sldId id="338" r:id="rId162"/>
    <p:sldId id="339" r:id="rId163"/>
    <p:sldId id="340" r:id="rId164"/>
    <p:sldId id="342" r:id="rId165"/>
    <p:sldId id="343" r:id="rId166"/>
    <p:sldId id="344" r:id="rId167"/>
    <p:sldId id="345" r:id="rId168"/>
    <p:sldId id="346" r:id="rId169"/>
    <p:sldId id="347" r:id="rId170"/>
    <p:sldId id="348" r:id="rId171"/>
    <p:sldId id="349" r:id="rId172"/>
    <p:sldId id="350" r:id="rId173"/>
    <p:sldId id="351" r:id="rId174"/>
    <p:sldId id="352" r:id="rId175"/>
    <p:sldId id="354" r:id="rId176"/>
    <p:sldId id="355" r:id="rId177"/>
    <p:sldId id="356" r:id="rId178"/>
    <p:sldId id="357" r:id="rId179"/>
    <p:sldId id="358" r:id="rId180"/>
    <p:sldId id="264" r:id="rId181"/>
    <p:sldId id="359" r:id="rId182"/>
    <p:sldId id="360" r:id="rId183"/>
    <p:sldId id="361" r:id="rId184"/>
    <p:sldId id="362" r:id="rId185"/>
    <p:sldId id="363" r:id="rId186"/>
    <p:sldId id="364" r:id="rId187"/>
    <p:sldId id="365" r:id="rId188"/>
    <p:sldId id="366" r:id="rId189"/>
    <p:sldId id="367" r:id="rId190"/>
    <p:sldId id="368" r:id="rId191"/>
    <p:sldId id="369" r:id="rId192"/>
    <p:sldId id="370" r:id="rId1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63" autoAdjust="0"/>
    <p:restoredTop sz="94660"/>
  </p:normalViewPr>
  <p:slideViewPr>
    <p:cSldViewPr snapToGrid="0">
      <p:cViewPr varScale="1">
        <p:scale>
          <a:sx n="84" d="100"/>
          <a:sy n="84" d="100"/>
        </p:scale>
        <p:origin x="59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presProps" Target="pres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505772-9AB4-4A5C-BEC6-645C0951D66C}" type="datetimeFigureOut">
              <a:rPr lang="en-US" smtClean="0"/>
              <a:t>7/18/2019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E2DDDD-C12C-46F0-B4CD-A8E09AA302B2}" type="slidenum">
              <a:rPr lang="en-US" smtClean="0"/>
              <a:t>‹#›</a:t>
            </a:fld>
            <a:endParaRPr lang="en-US"/>
          </a:p>
        </p:txBody>
      </p:sp>
    </p:spTree>
    <p:extLst>
      <p:ext uri="{BB962C8B-B14F-4D97-AF65-F5344CB8AC3E}">
        <p14:creationId xmlns:p14="http://schemas.microsoft.com/office/powerpoint/2010/main" val="1457482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200">
                <a:solidFill>
                  <a:prstClr val="black"/>
                </a:solidFill>
              </a:rPr>
              <a:t>© Copyright Showeet.com – Creative &amp; Free PowerPoint Templates</a:t>
            </a:r>
          </a:p>
        </p:txBody>
      </p:sp>
      <p:sp>
        <p:nvSpPr>
          <p:cNvPr id="4" name="Slide Number Placeholder 3"/>
          <p:cNvSpPr>
            <a:spLocks noGrp="1"/>
          </p:cNvSpPr>
          <p:nvPr>
            <p:ph type="sldNum" sz="quarter" idx="10"/>
          </p:nvPr>
        </p:nvSpPr>
        <p:spPr/>
        <p:txBody>
          <a:bodyPr/>
          <a:lstStyle/>
          <a:p>
            <a:fld id="{2CA3AB2B-189A-4C92-A457-C6A3833631A7}" type="slidenum">
              <a:rPr lang="en-US" smtClean="0"/>
              <a:pPr/>
              <a:t>1</a:t>
            </a:fld>
            <a:endParaRPr lang="en-US" dirty="0"/>
          </a:p>
        </p:txBody>
      </p:sp>
    </p:spTree>
    <p:extLst>
      <p:ext uri="{BB962C8B-B14F-4D97-AF65-F5344CB8AC3E}">
        <p14:creationId xmlns:p14="http://schemas.microsoft.com/office/powerpoint/2010/main" val="3533654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As the classifier of choice we adopt Random Forest Classifier, due to its robustness to heterogenous and noisy feature.</a:t>
            </a:r>
          </a:p>
          <a:p>
            <a:r>
              <a:rPr lang="en-US" altLang="en-US" smtClean="0"/>
              <a:t>Random Forest is an ensembe classifier. Briefly, given N data and M features, bootsrap samples are created from the traning data</a:t>
            </a:r>
          </a:p>
        </p:txBody>
      </p:sp>
    </p:spTree>
    <p:extLst>
      <p:ext uri="{BB962C8B-B14F-4D97-AF65-F5344CB8AC3E}">
        <p14:creationId xmlns:p14="http://schemas.microsoft.com/office/powerpoint/2010/main" val="520778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From eachd descision tree .. In spliting the nodes, the Gini Gain is employed</a:t>
            </a:r>
          </a:p>
        </p:txBody>
      </p:sp>
    </p:spTree>
    <p:extLst>
      <p:ext uri="{BB962C8B-B14F-4D97-AF65-F5344CB8AC3E}">
        <p14:creationId xmlns:p14="http://schemas.microsoft.com/office/powerpoint/2010/main" val="4086769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As the classifier of choice we adopt Random Forest Classifier, due to its robustness to heterogenous and noisy feature.</a:t>
            </a:r>
          </a:p>
          <a:p>
            <a:r>
              <a:rPr lang="en-US" altLang="en-US" smtClean="0"/>
              <a:t>Random Forest is an ensembe classifier. Briefly, given N data and M features, bootsrap samples are created from the traning data</a:t>
            </a:r>
          </a:p>
        </p:txBody>
      </p:sp>
    </p:spTree>
    <p:extLst>
      <p:ext uri="{BB962C8B-B14F-4D97-AF65-F5344CB8AC3E}">
        <p14:creationId xmlns:p14="http://schemas.microsoft.com/office/powerpoint/2010/main" val="542453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From eachd descision tree .. In spliting the nodes, the Gini Gain is employed</a:t>
            </a:r>
          </a:p>
        </p:txBody>
      </p:sp>
    </p:spTree>
    <p:extLst>
      <p:ext uri="{BB962C8B-B14F-4D97-AF65-F5344CB8AC3E}">
        <p14:creationId xmlns:p14="http://schemas.microsoft.com/office/powerpoint/2010/main" val="1683966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Different from the regular decision trees in random forest, when the splitting feature is chosen from only a subset of allf eatures.</a:t>
            </a:r>
          </a:p>
          <a:p>
            <a:r>
              <a:rPr lang="en-US" altLang="en-US" smtClean="0"/>
              <a:t>The robostness of the classifier arises from</a:t>
            </a:r>
          </a:p>
          <a:p>
            <a:r>
              <a:rPr lang="en-US" altLang="en-US" smtClean="0"/>
              <a:t>bootsraping of the training data and the random selection of features, the the random choose of features.</a:t>
            </a:r>
          </a:p>
        </p:txBody>
      </p:sp>
    </p:spTree>
    <p:extLst>
      <p:ext uri="{BB962C8B-B14F-4D97-AF65-F5344CB8AC3E}">
        <p14:creationId xmlns:p14="http://schemas.microsoft.com/office/powerpoint/2010/main" val="2967547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06BD78-9418-4635-8881-80FE48046BBE}" type="slidenum">
              <a:rPr lang="en-US" altLang="en-US"/>
              <a:pPr/>
              <a:t>122</a:t>
            </a:fld>
            <a:endParaRPr lang="en-US" altLang="en-US"/>
          </a:p>
        </p:txBody>
      </p:sp>
      <p:sp>
        <p:nvSpPr>
          <p:cNvPr id="644098" name="Rectangle 2"/>
          <p:cNvSpPr>
            <a:spLocks noGrp="1" noRot="1" noChangeAspect="1" noChangeArrowheads="1" noTextEdit="1"/>
          </p:cNvSpPr>
          <p:nvPr>
            <p:ph type="sldImg"/>
          </p:nvPr>
        </p:nvSpPr>
        <p:spPr>
          <a:ln/>
        </p:spPr>
      </p:sp>
      <p:sp>
        <p:nvSpPr>
          <p:cNvPr id="6440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54344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91939D-49E5-4080-8A6E-1A760E137DD1}" type="slidenum">
              <a:rPr lang="en-US" altLang="en-US"/>
              <a:pPr/>
              <a:t>123</a:t>
            </a:fld>
            <a:endParaRPr lang="en-US" altLang="en-US"/>
          </a:p>
        </p:txBody>
      </p:sp>
      <p:sp>
        <p:nvSpPr>
          <p:cNvPr id="973826" name="Rectangle 2"/>
          <p:cNvSpPr>
            <a:spLocks noGrp="1" noRot="1" noChangeAspect="1" noChangeArrowheads="1" noTextEdit="1"/>
          </p:cNvSpPr>
          <p:nvPr>
            <p:ph type="sldImg"/>
          </p:nvPr>
        </p:nvSpPr>
        <p:spPr>
          <a:ln/>
        </p:spPr>
      </p:sp>
      <p:sp>
        <p:nvSpPr>
          <p:cNvPr id="9738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86149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04B3A5-A7FD-464D-9ED1-7960B80D9A55}" type="slidenum">
              <a:rPr lang="en-US" altLang="en-US"/>
              <a:pPr/>
              <a:t>124</a:t>
            </a:fld>
            <a:endParaRPr lang="en-US" altLang="en-US"/>
          </a:p>
        </p:txBody>
      </p:sp>
      <p:sp>
        <p:nvSpPr>
          <p:cNvPr id="974850" name="Rectangle 2"/>
          <p:cNvSpPr>
            <a:spLocks noGrp="1" noRot="1" noChangeAspect="1" noChangeArrowheads="1" noTextEdit="1"/>
          </p:cNvSpPr>
          <p:nvPr>
            <p:ph type="sldImg"/>
          </p:nvPr>
        </p:nvSpPr>
        <p:spPr>
          <a:ln/>
        </p:spPr>
      </p:sp>
      <p:sp>
        <p:nvSpPr>
          <p:cNvPr id="9748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8332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1A83AB-203D-4251-9022-F958B4066D55}" type="slidenum">
              <a:rPr lang="en-US" altLang="en-US"/>
              <a:pPr/>
              <a:t>125</a:t>
            </a:fld>
            <a:endParaRPr lang="en-US" altLang="en-US"/>
          </a:p>
        </p:txBody>
      </p:sp>
      <p:sp>
        <p:nvSpPr>
          <p:cNvPr id="975874" name="Rectangle 2"/>
          <p:cNvSpPr>
            <a:spLocks noGrp="1" noRot="1" noChangeAspect="1" noChangeArrowheads="1" noTextEdit="1"/>
          </p:cNvSpPr>
          <p:nvPr>
            <p:ph type="sldImg"/>
          </p:nvPr>
        </p:nvSpPr>
        <p:spPr>
          <a:ln/>
        </p:spPr>
      </p:sp>
      <p:sp>
        <p:nvSpPr>
          <p:cNvPr id="9758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6229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52DEBC-888E-4832-88C5-571F88B514A9}" type="slidenum">
              <a:rPr lang="en-US" altLang="en-US"/>
              <a:pPr/>
              <a:t>126</a:t>
            </a:fld>
            <a:endParaRPr lang="en-US" altLang="en-US"/>
          </a:p>
        </p:txBody>
      </p:sp>
      <p:sp>
        <p:nvSpPr>
          <p:cNvPr id="976898" name="Rectangle 2"/>
          <p:cNvSpPr>
            <a:spLocks noGrp="1" noRot="1" noChangeAspect="1" noChangeArrowheads="1" noTextEdit="1"/>
          </p:cNvSpPr>
          <p:nvPr>
            <p:ph type="sldImg"/>
          </p:nvPr>
        </p:nvSpPr>
        <p:spPr>
          <a:ln/>
        </p:spPr>
      </p:sp>
      <p:sp>
        <p:nvSpPr>
          <p:cNvPr id="976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35836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2</a:t>
            </a:fld>
            <a:endParaRPr lang="en-US"/>
          </a:p>
        </p:txBody>
      </p:sp>
    </p:spTree>
    <p:extLst>
      <p:ext uri="{BB962C8B-B14F-4D97-AF65-F5344CB8AC3E}">
        <p14:creationId xmlns:p14="http://schemas.microsoft.com/office/powerpoint/2010/main" val="1216585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1E145F-B735-45FE-B4D6-7552DFFBF19F}" type="slidenum">
              <a:rPr lang="en-US" altLang="en-US"/>
              <a:pPr/>
              <a:t>127</a:t>
            </a:fld>
            <a:endParaRPr lang="en-US" altLang="en-US"/>
          </a:p>
        </p:txBody>
      </p:sp>
      <p:sp>
        <p:nvSpPr>
          <p:cNvPr id="977922" name="Rectangle 2"/>
          <p:cNvSpPr>
            <a:spLocks noGrp="1" noRot="1" noChangeAspect="1" noChangeArrowheads="1" noTextEdit="1"/>
          </p:cNvSpPr>
          <p:nvPr>
            <p:ph type="sldImg"/>
          </p:nvPr>
        </p:nvSpPr>
        <p:spPr>
          <a:ln/>
        </p:spPr>
      </p:sp>
      <p:sp>
        <p:nvSpPr>
          <p:cNvPr id="977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8720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D2060D-43D4-4D0D-890A-B813F2C11CC4}" type="slidenum">
              <a:rPr lang="en-US" altLang="en-US"/>
              <a:pPr/>
              <a:t>128</a:t>
            </a:fld>
            <a:endParaRPr lang="en-US" altLang="en-US"/>
          </a:p>
        </p:txBody>
      </p:sp>
      <p:sp>
        <p:nvSpPr>
          <p:cNvPr id="978946" name="Rectangle 2"/>
          <p:cNvSpPr>
            <a:spLocks noGrp="1" noRot="1" noChangeAspect="1" noChangeArrowheads="1" noTextEdit="1"/>
          </p:cNvSpPr>
          <p:nvPr>
            <p:ph type="sldImg"/>
          </p:nvPr>
        </p:nvSpPr>
        <p:spPr>
          <a:ln/>
        </p:spPr>
      </p:sp>
      <p:sp>
        <p:nvSpPr>
          <p:cNvPr id="9789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72322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7A7DDA-9C86-4DEE-AA3F-FB7D6900EC34}" type="slidenum">
              <a:rPr lang="en-US" altLang="en-US"/>
              <a:pPr/>
              <a:t>129</a:t>
            </a:fld>
            <a:endParaRPr lang="en-US" altLang="en-US"/>
          </a:p>
        </p:txBody>
      </p:sp>
      <p:sp>
        <p:nvSpPr>
          <p:cNvPr id="979970" name="Rectangle 2"/>
          <p:cNvSpPr>
            <a:spLocks noGrp="1" noRot="1" noChangeAspect="1" noChangeArrowheads="1" noTextEdit="1"/>
          </p:cNvSpPr>
          <p:nvPr>
            <p:ph type="sldImg"/>
          </p:nvPr>
        </p:nvSpPr>
        <p:spPr>
          <a:ln/>
        </p:spPr>
      </p:sp>
      <p:sp>
        <p:nvSpPr>
          <p:cNvPr id="9799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76581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332865-210C-49A8-A27F-FBDF4F9EB0CB}" type="slidenum">
              <a:rPr lang="en-US" altLang="en-US"/>
              <a:pPr/>
              <a:t>130</a:t>
            </a:fld>
            <a:endParaRPr lang="en-US" altLang="en-US"/>
          </a:p>
        </p:txBody>
      </p:sp>
      <p:sp>
        <p:nvSpPr>
          <p:cNvPr id="980994" name="Rectangle 2"/>
          <p:cNvSpPr>
            <a:spLocks noGrp="1" noRot="1" noChangeAspect="1" noChangeArrowheads="1" noTextEdit="1"/>
          </p:cNvSpPr>
          <p:nvPr>
            <p:ph type="sldImg"/>
          </p:nvPr>
        </p:nvSpPr>
        <p:spPr>
          <a:ln/>
        </p:spPr>
      </p:sp>
      <p:sp>
        <p:nvSpPr>
          <p:cNvPr id="980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27498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001393-2848-4659-AA25-EE8C3A2C5168}" type="slidenum">
              <a:rPr lang="en-US" altLang="en-US"/>
              <a:pPr/>
              <a:t>131</a:t>
            </a:fld>
            <a:endParaRPr lang="en-US" altLang="en-US"/>
          </a:p>
        </p:txBody>
      </p:sp>
      <p:sp>
        <p:nvSpPr>
          <p:cNvPr id="982018" name="Rectangle 2"/>
          <p:cNvSpPr>
            <a:spLocks noGrp="1" noRot="1" noChangeAspect="1" noChangeArrowheads="1" noTextEdit="1"/>
          </p:cNvSpPr>
          <p:nvPr>
            <p:ph type="sldImg"/>
          </p:nvPr>
        </p:nvSpPr>
        <p:spPr>
          <a:ln/>
        </p:spPr>
      </p:sp>
      <p:sp>
        <p:nvSpPr>
          <p:cNvPr id="982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75758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CCD69C-2CE4-4898-9C92-D4F36B518B89}" type="slidenum">
              <a:rPr lang="en-US" altLang="en-US"/>
              <a:pPr/>
              <a:t>132</a:t>
            </a:fld>
            <a:endParaRPr lang="en-US" altLang="en-US"/>
          </a:p>
        </p:txBody>
      </p:sp>
      <p:sp>
        <p:nvSpPr>
          <p:cNvPr id="984066" name="Rectangle 2"/>
          <p:cNvSpPr>
            <a:spLocks noGrp="1" noRot="1" noChangeAspect="1" noChangeArrowheads="1" noTextEdit="1"/>
          </p:cNvSpPr>
          <p:nvPr>
            <p:ph type="sldImg"/>
          </p:nvPr>
        </p:nvSpPr>
        <p:spPr>
          <a:ln/>
        </p:spPr>
      </p:sp>
      <p:sp>
        <p:nvSpPr>
          <p:cNvPr id="9840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64427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B32BE6-E9CE-4DA1-9F76-C5F3E072E332}" type="slidenum">
              <a:rPr lang="en-US" altLang="en-US"/>
              <a:pPr/>
              <a:t>133</a:t>
            </a:fld>
            <a:endParaRPr lang="en-US" altLang="en-US"/>
          </a:p>
        </p:txBody>
      </p:sp>
      <p:sp>
        <p:nvSpPr>
          <p:cNvPr id="985090" name="Rectangle 2"/>
          <p:cNvSpPr>
            <a:spLocks noGrp="1" noRot="1" noChangeAspect="1" noChangeArrowheads="1" noTextEdit="1"/>
          </p:cNvSpPr>
          <p:nvPr>
            <p:ph type="sldImg"/>
          </p:nvPr>
        </p:nvSpPr>
        <p:spPr>
          <a:ln/>
        </p:spPr>
      </p:sp>
      <p:sp>
        <p:nvSpPr>
          <p:cNvPr id="9850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79294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59612E-A276-4E7C-9152-35A87ECC924C}" type="slidenum">
              <a:rPr lang="en-US" altLang="en-US"/>
              <a:pPr/>
              <a:t>134</a:t>
            </a:fld>
            <a:endParaRPr lang="en-US" altLang="en-US"/>
          </a:p>
        </p:txBody>
      </p:sp>
      <p:sp>
        <p:nvSpPr>
          <p:cNvPr id="986114" name="Rectangle 2"/>
          <p:cNvSpPr>
            <a:spLocks noGrp="1" noRot="1" noChangeAspect="1" noChangeArrowheads="1" noTextEdit="1"/>
          </p:cNvSpPr>
          <p:nvPr>
            <p:ph type="sldImg"/>
          </p:nvPr>
        </p:nvSpPr>
        <p:spPr>
          <a:ln/>
        </p:spPr>
      </p:sp>
      <p:sp>
        <p:nvSpPr>
          <p:cNvPr id="9861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61815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78FB36-590E-46BB-93BF-CB320137B6FC}" type="slidenum">
              <a:rPr lang="en-US" altLang="en-US"/>
              <a:pPr/>
              <a:t>135</a:t>
            </a:fld>
            <a:endParaRPr lang="en-US" altLang="en-US"/>
          </a:p>
        </p:txBody>
      </p:sp>
      <p:sp>
        <p:nvSpPr>
          <p:cNvPr id="987138" name="Rectangle 2"/>
          <p:cNvSpPr>
            <a:spLocks noGrp="1" noRot="1" noChangeAspect="1" noChangeArrowheads="1" noTextEdit="1"/>
          </p:cNvSpPr>
          <p:nvPr>
            <p:ph type="sldImg"/>
          </p:nvPr>
        </p:nvSpPr>
        <p:spPr>
          <a:ln/>
        </p:spPr>
      </p:sp>
      <p:sp>
        <p:nvSpPr>
          <p:cNvPr id="9871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62460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EEE117-DE39-4D4C-A292-E97E6474B660}" type="slidenum">
              <a:rPr lang="en-US" altLang="en-US"/>
              <a:pPr/>
              <a:t>136</a:t>
            </a:fld>
            <a:endParaRPr lang="en-US" altLang="en-US"/>
          </a:p>
        </p:txBody>
      </p:sp>
      <p:sp>
        <p:nvSpPr>
          <p:cNvPr id="988162" name="Rectangle 2"/>
          <p:cNvSpPr>
            <a:spLocks noGrp="1" noRot="1" noChangeAspect="1" noChangeArrowheads="1" noTextEdit="1"/>
          </p:cNvSpPr>
          <p:nvPr>
            <p:ph type="sldImg"/>
          </p:nvPr>
        </p:nvSpPr>
        <p:spPr>
          <a:ln/>
        </p:spPr>
      </p:sp>
      <p:sp>
        <p:nvSpPr>
          <p:cNvPr id="9881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57952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8</a:t>
            </a:fld>
            <a:endParaRPr lang="en-US"/>
          </a:p>
        </p:txBody>
      </p:sp>
    </p:spTree>
    <p:extLst>
      <p:ext uri="{BB962C8B-B14F-4D97-AF65-F5344CB8AC3E}">
        <p14:creationId xmlns:p14="http://schemas.microsoft.com/office/powerpoint/2010/main" val="1447337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C8AEA2-0E23-40A5-894E-E505FF5D6418}" type="slidenum">
              <a:rPr lang="en-US" altLang="en-US"/>
              <a:pPr/>
              <a:t>137</a:t>
            </a:fld>
            <a:endParaRPr lang="en-US" altLang="en-US"/>
          </a:p>
        </p:txBody>
      </p:sp>
      <p:sp>
        <p:nvSpPr>
          <p:cNvPr id="989186" name="Rectangle 2"/>
          <p:cNvSpPr>
            <a:spLocks noGrp="1" noRot="1" noChangeAspect="1" noChangeArrowheads="1" noTextEdit="1"/>
          </p:cNvSpPr>
          <p:nvPr>
            <p:ph type="sldImg"/>
          </p:nvPr>
        </p:nvSpPr>
        <p:spPr>
          <a:ln/>
        </p:spPr>
      </p:sp>
      <p:sp>
        <p:nvSpPr>
          <p:cNvPr id="9891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38111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8439BB-35F0-4CF9-8AFC-560A2973B5CE}" type="slidenum">
              <a:rPr lang="en-US" altLang="en-US"/>
              <a:pPr/>
              <a:t>138</a:t>
            </a:fld>
            <a:endParaRPr lang="en-US" altLang="en-US"/>
          </a:p>
        </p:txBody>
      </p:sp>
      <p:sp>
        <p:nvSpPr>
          <p:cNvPr id="990210" name="Rectangle 2"/>
          <p:cNvSpPr>
            <a:spLocks noGrp="1" noRot="1" noChangeAspect="1" noChangeArrowheads="1" noTextEdit="1"/>
          </p:cNvSpPr>
          <p:nvPr>
            <p:ph type="sldImg"/>
          </p:nvPr>
        </p:nvSpPr>
        <p:spPr>
          <a:ln/>
        </p:spPr>
      </p:sp>
      <p:sp>
        <p:nvSpPr>
          <p:cNvPr id="9902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07947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67D8E4-BC19-478E-9CCD-B65C9DE8759D}" type="slidenum">
              <a:rPr lang="en-US" altLang="en-US"/>
              <a:pPr/>
              <a:t>139</a:t>
            </a:fld>
            <a:endParaRPr lang="en-US" altLang="en-US"/>
          </a:p>
        </p:txBody>
      </p:sp>
      <p:sp>
        <p:nvSpPr>
          <p:cNvPr id="991234" name="Rectangle 2"/>
          <p:cNvSpPr>
            <a:spLocks noGrp="1" noRot="1" noChangeAspect="1" noChangeArrowheads="1" noTextEdit="1"/>
          </p:cNvSpPr>
          <p:nvPr>
            <p:ph type="sldImg"/>
          </p:nvPr>
        </p:nvSpPr>
        <p:spPr>
          <a:ln/>
        </p:spPr>
      </p:sp>
      <p:sp>
        <p:nvSpPr>
          <p:cNvPr id="9912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94177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9E037C-6E1C-45A9-ADF5-870A26FFBD0E}" type="slidenum">
              <a:rPr lang="en-US" altLang="en-US"/>
              <a:pPr/>
              <a:t>140</a:t>
            </a:fld>
            <a:endParaRPr lang="en-US" altLang="en-US"/>
          </a:p>
        </p:txBody>
      </p:sp>
      <p:sp>
        <p:nvSpPr>
          <p:cNvPr id="992258" name="Rectangle 2"/>
          <p:cNvSpPr>
            <a:spLocks noGrp="1" noRot="1" noChangeAspect="1" noChangeArrowheads="1" noTextEdit="1"/>
          </p:cNvSpPr>
          <p:nvPr>
            <p:ph type="sldImg"/>
          </p:nvPr>
        </p:nvSpPr>
        <p:spPr>
          <a:ln/>
        </p:spPr>
      </p:sp>
      <p:sp>
        <p:nvSpPr>
          <p:cNvPr id="9922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902748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E46BD4-A243-406D-953B-2D84C6E60583}" type="slidenum">
              <a:rPr lang="en-US" altLang="en-US"/>
              <a:pPr/>
              <a:t>141</a:t>
            </a:fld>
            <a:endParaRPr lang="en-US" altLang="en-US"/>
          </a:p>
        </p:txBody>
      </p:sp>
      <p:sp>
        <p:nvSpPr>
          <p:cNvPr id="993282" name="Rectangle 2"/>
          <p:cNvSpPr>
            <a:spLocks noGrp="1" noRot="1" noChangeAspect="1" noChangeArrowheads="1" noTextEdit="1"/>
          </p:cNvSpPr>
          <p:nvPr>
            <p:ph type="sldImg"/>
          </p:nvPr>
        </p:nvSpPr>
        <p:spPr>
          <a:ln/>
        </p:spPr>
      </p:sp>
      <p:sp>
        <p:nvSpPr>
          <p:cNvPr id="9932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98640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80CDF9-1C73-46E1-BE3C-9E54C054E0DC}" type="slidenum">
              <a:rPr lang="en-US" altLang="en-US"/>
              <a:pPr/>
              <a:t>142</a:t>
            </a:fld>
            <a:endParaRPr lang="en-US" altLang="en-US"/>
          </a:p>
        </p:txBody>
      </p:sp>
      <p:sp>
        <p:nvSpPr>
          <p:cNvPr id="996354" name="Rectangle 2"/>
          <p:cNvSpPr>
            <a:spLocks noGrp="1" noRot="1" noChangeAspect="1" noChangeArrowheads="1" noTextEdit="1"/>
          </p:cNvSpPr>
          <p:nvPr>
            <p:ph type="sldImg"/>
          </p:nvPr>
        </p:nvSpPr>
        <p:spPr>
          <a:ln/>
        </p:spPr>
      </p:sp>
      <p:sp>
        <p:nvSpPr>
          <p:cNvPr id="9963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00347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98FF68-5B31-4C4A-8C4B-C53593C6B88B}" type="slidenum">
              <a:rPr lang="en-US" altLang="en-US"/>
              <a:pPr/>
              <a:t>143</a:t>
            </a:fld>
            <a:endParaRPr lang="en-US" altLang="en-US"/>
          </a:p>
        </p:txBody>
      </p:sp>
      <p:sp>
        <p:nvSpPr>
          <p:cNvPr id="997378" name="Rectangle 2"/>
          <p:cNvSpPr>
            <a:spLocks noGrp="1" noRot="1" noChangeAspect="1" noChangeArrowheads="1" noTextEdit="1"/>
          </p:cNvSpPr>
          <p:nvPr>
            <p:ph type="sldImg"/>
          </p:nvPr>
        </p:nvSpPr>
        <p:spPr>
          <a:ln/>
        </p:spPr>
      </p:sp>
      <p:sp>
        <p:nvSpPr>
          <p:cNvPr id="9973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10840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E039DA-5AE9-461C-A226-9B4B0F49D25F}" type="slidenum">
              <a:rPr lang="en-US" altLang="en-US"/>
              <a:pPr/>
              <a:t>144</a:t>
            </a:fld>
            <a:endParaRPr lang="en-US" altLang="en-US"/>
          </a:p>
        </p:txBody>
      </p:sp>
      <p:sp>
        <p:nvSpPr>
          <p:cNvPr id="998402" name="Rectangle 2"/>
          <p:cNvSpPr>
            <a:spLocks noGrp="1" noRot="1" noChangeAspect="1" noChangeArrowheads="1" noTextEdit="1"/>
          </p:cNvSpPr>
          <p:nvPr>
            <p:ph type="sldImg"/>
          </p:nvPr>
        </p:nvSpPr>
        <p:spPr>
          <a:ln/>
        </p:spPr>
      </p:sp>
      <p:sp>
        <p:nvSpPr>
          <p:cNvPr id="9984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253746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FF5A74-F70B-4D62-BF3D-E1A9E0028C68}" type="slidenum">
              <a:rPr lang="en-US" altLang="en-US"/>
              <a:pPr/>
              <a:t>145</a:t>
            </a:fld>
            <a:endParaRPr lang="en-US" altLang="en-US"/>
          </a:p>
        </p:txBody>
      </p:sp>
      <p:sp>
        <p:nvSpPr>
          <p:cNvPr id="999426" name="Rectangle 2"/>
          <p:cNvSpPr>
            <a:spLocks noGrp="1" noRot="1" noChangeAspect="1" noChangeArrowheads="1" noTextEdit="1"/>
          </p:cNvSpPr>
          <p:nvPr>
            <p:ph type="sldImg"/>
          </p:nvPr>
        </p:nvSpPr>
        <p:spPr>
          <a:ln/>
        </p:spPr>
      </p:sp>
      <p:sp>
        <p:nvSpPr>
          <p:cNvPr id="9994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809871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B1FD52-E101-451C-A822-7BC84F220CAA}" type="slidenum">
              <a:rPr lang="en-US" altLang="en-US"/>
              <a:pPr/>
              <a:t>146</a:t>
            </a:fld>
            <a:endParaRPr lang="en-US" altLang="en-US"/>
          </a:p>
        </p:txBody>
      </p:sp>
      <p:sp>
        <p:nvSpPr>
          <p:cNvPr id="1000450" name="Rectangle 2"/>
          <p:cNvSpPr>
            <a:spLocks noGrp="1" noRot="1" noChangeAspect="1" noChangeArrowheads="1" noTextEdit="1"/>
          </p:cNvSpPr>
          <p:nvPr>
            <p:ph type="sldImg"/>
          </p:nvPr>
        </p:nvSpPr>
        <p:spPr>
          <a:ln/>
        </p:spPr>
      </p:sp>
      <p:sp>
        <p:nvSpPr>
          <p:cNvPr id="10004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38891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Inventarisasi</a:t>
            </a:r>
            <a:r>
              <a:rPr lang="en-US" dirty="0" smtClean="0"/>
              <a:t>,</a:t>
            </a:r>
            <a:r>
              <a:rPr lang="en-US" baseline="0" dirty="0" smtClean="0"/>
              <a:t> </a:t>
            </a:r>
            <a:r>
              <a:rPr lang="en-US" baseline="0" dirty="0" err="1" smtClean="0"/>
              <a:t>perencanaan</a:t>
            </a:r>
            <a:r>
              <a:rPr lang="en-US" baseline="0" dirty="0" smtClean="0"/>
              <a:t>, </a:t>
            </a:r>
            <a:r>
              <a:rPr lang="en-US" baseline="0" dirty="0" err="1" smtClean="0"/>
              <a:t>pelaksanaan</a:t>
            </a:r>
            <a:r>
              <a:rPr lang="en-US" baseline="0" dirty="0" smtClean="0"/>
              <a:t>, </a:t>
            </a:r>
            <a:r>
              <a:rPr lang="en-US" baseline="0" dirty="0" err="1" smtClean="0"/>
              <a:t>pengawasan</a:t>
            </a:r>
            <a:endParaRPr lang="en-US" dirty="0"/>
          </a:p>
        </p:txBody>
      </p:sp>
      <p:sp>
        <p:nvSpPr>
          <p:cNvPr id="4" name="Slide Number Placeholder 3"/>
          <p:cNvSpPr>
            <a:spLocks noGrp="1"/>
          </p:cNvSpPr>
          <p:nvPr>
            <p:ph type="sldNum" sz="quarter" idx="10"/>
          </p:nvPr>
        </p:nvSpPr>
        <p:spPr/>
        <p:txBody>
          <a:bodyPr/>
          <a:lstStyle/>
          <a:p>
            <a:fld id="{4ADCD79C-F6A0-495D-BFFD-8003335BADDE}" type="slidenum">
              <a:rPr lang="en-US" smtClean="0"/>
              <a:t>22</a:t>
            </a:fld>
            <a:endParaRPr lang="en-US"/>
          </a:p>
        </p:txBody>
      </p:sp>
    </p:spTree>
    <p:extLst>
      <p:ext uri="{BB962C8B-B14F-4D97-AF65-F5344CB8AC3E}">
        <p14:creationId xmlns:p14="http://schemas.microsoft.com/office/powerpoint/2010/main" val="34498398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779EF6-2E23-420E-A396-6DFDACE37ECF}" type="slidenum">
              <a:rPr lang="en-US" altLang="en-US"/>
              <a:pPr/>
              <a:t>147</a:t>
            </a:fld>
            <a:endParaRPr lang="en-US" altLang="en-US"/>
          </a:p>
        </p:txBody>
      </p:sp>
      <p:sp>
        <p:nvSpPr>
          <p:cNvPr id="1001474" name="Rectangle 2"/>
          <p:cNvSpPr>
            <a:spLocks noGrp="1" noRot="1" noChangeAspect="1" noChangeArrowheads="1" noTextEdit="1"/>
          </p:cNvSpPr>
          <p:nvPr>
            <p:ph type="sldImg"/>
          </p:nvPr>
        </p:nvSpPr>
        <p:spPr>
          <a:ln/>
        </p:spPr>
      </p:sp>
      <p:sp>
        <p:nvSpPr>
          <p:cNvPr id="10014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041166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E6B1E4-D8C2-4B92-AC1A-183AD0024A45}" type="slidenum">
              <a:rPr lang="en-US" altLang="en-US"/>
              <a:pPr/>
              <a:t>148</a:t>
            </a:fld>
            <a:endParaRPr lang="en-US" altLang="en-US"/>
          </a:p>
        </p:txBody>
      </p:sp>
      <p:sp>
        <p:nvSpPr>
          <p:cNvPr id="1002498" name="Rectangle 2"/>
          <p:cNvSpPr>
            <a:spLocks noGrp="1" noRot="1" noChangeAspect="1" noChangeArrowheads="1" noTextEdit="1"/>
          </p:cNvSpPr>
          <p:nvPr>
            <p:ph type="sldImg"/>
          </p:nvPr>
        </p:nvSpPr>
        <p:spPr>
          <a:ln/>
        </p:spPr>
      </p:sp>
      <p:sp>
        <p:nvSpPr>
          <p:cNvPr id="10024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234292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C87656-A1A8-4951-A79C-A2241C040156}" type="slidenum">
              <a:rPr lang="en-US" altLang="en-US"/>
              <a:pPr/>
              <a:t>149</a:t>
            </a:fld>
            <a:endParaRPr lang="en-US" altLang="en-US"/>
          </a:p>
        </p:txBody>
      </p:sp>
      <p:sp>
        <p:nvSpPr>
          <p:cNvPr id="1003522" name="Rectangle 2"/>
          <p:cNvSpPr>
            <a:spLocks noGrp="1" noRot="1" noChangeAspect="1" noChangeArrowheads="1" noTextEdit="1"/>
          </p:cNvSpPr>
          <p:nvPr>
            <p:ph type="sldImg"/>
          </p:nvPr>
        </p:nvSpPr>
        <p:spPr>
          <a:ln/>
        </p:spPr>
      </p:sp>
      <p:sp>
        <p:nvSpPr>
          <p:cNvPr id="10035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574326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48CDD8-31E5-4091-9249-DAC19E9DCDEB}" type="slidenum">
              <a:rPr lang="en-US" altLang="en-US"/>
              <a:pPr/>
              <a:t>150</a:t>
            </a:fld>
            <a:endParaRPr lang="en-US" altLang="en-US"/>
          </a:p>
        </p:txBody>
      </p:sp>
      <p:sp>
        <p:nvSpPr>
          <p:cNvPr id="1004546" name="Rectangle 2"/>
          <p:cNvSpPr>
            <a:spLocks noGrp="1" noRot="1" noChangeAspect="1" noChangeArrowheads="1" noTextEdit="1"/>
          </p:cNvSpPr>
          <p:nvPr>
            <p:ph type="sldImg"/>
          </p:nvPr>
        </p:nvSpPr>
        <p:spPr>
          <a:ln/>
        </p:spPr>
      </p:sp>
      <p:sp>
        <p:nvSpPr>
          <p:cNvPr id="10045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283587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5E6390-A6E7-4C1C-83CE-AB097EB27398}" type="slidenum">
              <a:rPr lang="en-US" altLang="en-US"/>
              <a:pPr/>
              <a:t>151</a:t>
            </a:fld>
            <a:endParaRPr lang="en-US" altLang="en-US"/>
          </a:p>
        </p:txBody>
      </p:sp>
      <p:sp>
        <p:nvSpPr>
          <p:cNvPr id="1005570" name="Rectangle 2"/>
          <p:cNvSpPr>
            <a:spLocks noGrp="1" noRot="1" noChangeAspect="1" noChangeArrowheads="1" noTextEdit="1"/>
          </p:cNvSpPr>
          <p:nvPr>
            <p:ph type="sldImg"/>
          </p:nvPr>
        </p:nvSpPr>
        <p:spPr>
          <a:ln/>
        </p:spPr>
      </p:sp>
      <p:sp>
        <p:nvSpPr>
          <p:cNvPr id="10055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96762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6438DB-E229-45CB-B779-AC90A7D4F642}" type="slidenum">
              <a:rPr lang="en-US" altLang="en-US"/>
              <a:pPr/>
              <a:t>152</a:t>
            </a:fld>
            <a:endParaRPr lang="en-US" altLang="en-US"/>
          </a:p>
        </p:txBody>
      </p:sp>
      <p:sp>
        <p:nvSpPr>
          <p:cNvPr id="1006594" name="Rectangle 2"/>
          <p:cNvSpPr>
            <a:spLocks noGrp="1" noRot="1" noChangeAspect="1" noChangeArrowheads="1" noTextEdit="1"/>
          </p:cNvSpPr>
          <p:nvPr>
            <p:ph type="sldImg"/>
          </p:nvPr>
        </p:nvSpPr>
        <p:spPr>
          <a:ln/>
        </p:spPr>
      </p:sp>
      <p:sp>
        <p:nvSpPr>
          <p:cNvPr id="10065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164398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A6921A-A61B-4328-8990-20B8B5C40E41}" type="slidenum">
              <a:rPr lang="en-US" altLang="en-US"/>
              <a:pPr/>
              <a:t>153</a:t>
            </a:fld>
            <a:endParaRPr lang="en-US" altLang="en-US"/>
          </a:p>
        </p:txBody>
      </p:sp>
      <p:sp>
        <p:nvSpPr>
          <p:cNvPr id="1007618" name="Rectangle 2"/>
          <p:cNvSpPr>
            <a:spLocks noGrp="1" noRot="1" noChangeAspect="1" noChangeArrowheads="1" noTextEdit="1"/>
          </p:cNvSpPr>
          <p:nvPr>
            <p:ph type="sldImg"/>
          </p:nvPr>
        </p:nvSpPr>
        <p:spPr>
          <a:ln/>
        </p:spPr>
      </p:sp>
      <p:sp>
        <p:nvSpPr>
          <p:cNvPr id="10076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303232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68F289-8905-40E7-BA37-7B68DD68641C}" type="slidenum">
              <a:rPr lang="en-US" altLang="en-US"/>
              <a:pPr/>
              <a:t>154</a:t>
            </a:fld>
            <a:endParaRPr lang="en-US" altLang="en-US"/>
          </a:p>
        </p:txBody>
      </p:sp>
      <p:sp>
        <p:nvSpPr>
          <p:cNvPr id="1008642" name="Rectangle 2"/>
          <p:cNvSpPr>
            <a:spLocks noGrp="1" noRot="1" noChangeAspect="1" noChangeArrowheads="1" noTextEdit="1"/>
          </p:cNvSpPr>
          <p:nvPr>
            <p:ph type="sldImg"/>
          </p:nvPr>
        </p:nvSpPr>
        <p:spPr>
          <a:ln/>
        </p:spPr>
      </p:sp>
      <p:sp>
        <p:nvSpPr>
          <p:cNvPr id="10086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88430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6F6405-2A32-4B60-8D49-AE2257AECB27}" type="slidenum">
              <a:rPr lang="en-US" altLang="en-US"/>
              <a:pPr/>
              <a:t>155</a:t>
            </a:fld>
            <a:endParaRPr lang="en-US" altLang="en-US"/>
          </a:p>
        </p:txBody>
      </p:sp>
      <p:sp>
        <p:nvSpPr>
          <p:cNvPr id="1009666" name="Rectangle 2"/>
          <p:cNvSpPr>
            <a:spLocks noGrp="1" noRot="1" noChangeAspect="1" noChangeArrowheads="1" noTextEdit="1"/>
          </p:cNvSpPr>
          <p:nvPr>
            <p:ph type="sldImg"/>
          </p:nvPr>
        </p:nvSpPr>
        <p:spPr>
          <a:ln/>
        </p:spPr>
      </p:sp>
      <p:sp>
        <p:nvSpPr>
          <p:cNvPr id="10096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350613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523CFF-A950-4F75-BF4C-17D1883E9104}" type="slidenum">
              <a:rPr lang="en-US" altLang="en-US"/>
              <a:pPr/>
              <a:t>156</a:t>
            </a:fld>
            <a:endParaRPr lang="en-US" altLang="en-US"/>
          </a:p>
        </p:txBody>
      </p:sp>
      <p:sp>
        <p:nvSpPr>
          <p:cNvPr id="1010690" name="Rectangle 2"/>
          <p:cNvSpPr>
            <a:spLocks noGrp="1" noRot="1" noChangeAspect="1" noChangeArrowheads="1" noTextEdit="1"/>
          </p:cNvSpPr>
          <p:nvPr>
            <p:ph type="sldImg"/>
          </p:nvPr>
        </p:nvSpPr>
        <p:spPr>
          <a:ln/>
        </p:spPr>
      </p:sp>
      <p:sp>
        <p:nvSpPr>
          <p:cNvPr id="10106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59145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eaLnBrk="1" hangingPunct="1"/>
            <a:fld id="{86DB2426-08B7-4011-8A0E-A3E136E4342F}" type="slidenum">
              <a:rPr lang="en-GB" altLang="nl-BE" i="0" smtClean="0"/>
              <a:pPr eaLnBrk="1" hangingPunct="1"/>
              <a:t>62</a:t>
            </a:fld>
            <a:endParaRPr lang="en-GB" altLang="nl-BE" i="0" smtClean="0"/>
          </a:p>
        </p:txBody>
      </p:sp>
    </p:spTree>
    <p:extLst>
      <p:ext uri="{BB962C8B-B14F-4D97-AF65-F5344CB8AC3E}">
        <p14:creationId xmlns:p14="http://schemas.microsoft.com/office/powerpoint/2010/main" val="690775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eaLnBrk="1" hangingPunct="1"/>
            <a:fld id="{AE68E219-DAAF-4435-A8DF-A180ADE28E6D}" type="slidenum">
              <a:rPr lang="en-GB" altLang="nl-BE" i="0" smtClean="0"/>
              <a:pPr eaLnBrk="1" hangingPunct="1"/>
              <a:t>63</a:t>
            </a:fld>
            <a:endParaRPr lang="en-GB" altLang="nl-BE" i="0" smtClean="0"/>
          </a:p>
        </p:txBody>
      </p:sp>
    </p:spTree>
    <p:extLst>
      <p:ext uri="{BB962C8B-B14F-4D97-AF65-F5344CB8AC3E}">
        <p14:creationId xmlns:p14="http://schemas.microsoft.com/office/powerpoint/2010/main" val="2808307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eaLnBrk="1" hangingPunct="1"/>
            <a:fld id="{7D0964EE-0EE7-407A-AAD6-117798B17F3F}" type="slidenum">
              <a:rPr lang="en-GB" altLang="nl-BE" i="0" smtClean="0"/>
              <a:pPr eaLnBrk="1" hangingPunct="1"/>
              <a:t>64</a:t>
            </a:fld>
            <a:endParaRPr lang="en-GB" altLang="nl-BE" i="0" smtClean="0"/>
          </a:p>
        </p:txBody>
      </p:sp>
    </p:spTree>
    <p:extLst>
      <p:ext uri="{BB962C8B-B14F-4D97-AF65-F5344CB8AC3E}">
        <p14:creationId xmlns:p14="http://schemas.microsoft.com/office/powerpoint/2010/main" val="3560162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nl-BE" smtClean="0">
              <a:latin typeface="Arial" pitchFamily="34" charset="0"/>
            </a:endParaRP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pitchFamily="34" charset="0"/>
              </a:defRPr>
            </a:lvl1pPr>
            <a:lvl2pPr marL="742950" indent="-285750" eaLnBrk="0" hangingPunct="0">
              <a:defRPr i="1">
                <a:solidFill>
                  <a:schemeClr val="tx1"/>
                </a:solidFill>
                <a:latin typeface="Arial" pitchFamily="34" charset="0"/>
              </a:defRPr>
            </a:lvl2pPr>
            <a:lvl3pPr marL="1143000" indent="-228600" eaLnBrk="0" hangingPunct="0">
              <a:defRPr i="1">
                <a:solidFill>
                  <a:schemeClr val="tx1"/>
                </a:solidFill>
                <a:latin typeface="Arial" pitchFamily="34" charset="0"/>
              </a:defRPr>
            </a:lvl3pPr>
            <a:lvl4pPr marL="1600200" indent="-228600" eaLnBrk="0" hangingPunct="0">
              <a:defRPr i="1">
                <a:solidFill>
                  <a:schemeClr val="tx1"/>
                </a:solidFill>
                <a:latin typeface="Arial" pitchFamily="34" charset="0"/>
              </a:defRPr>
            </a:lvl4pPr>
            <a:lvl5pPr marL="2057400" indent="-228600" eaLnBrk="0" hangingPunct="0">
              <a:defRPr i="1">
                <a:solidFill>
                  <a:schemeClr val="tx1"/>
                </a:solidFill>
                <a:latin typeface="Arial" pitchFamily="34" charset="0"/>
              </a:defRPr>
            </a:lvl5pPr>
            <a:lvl6pPr marL="2514600" indent="-228600" eaLnBrk="0" fontAlgn="base" hangingPunct="0">
              <a:spcBef>
                <a:spcPct val="0"/>
              </a:spcBef>
              <a:spcAft>
                <a:spcPct val="0"/>
              </a:spcAft>
              <a:defRPr i="1">
                <a:solidFill>
                  <a:schemeClr val="tx1"/>
                </a:solidFill>
                <a:latin typeface="Arial" pitchFamily="34" charset="0"/>
              </a:defRPr>
            </a:lvl6pPr>
            <a:lvl7pPr marL="2971800" indent="-228600" eaLnBrk="0" fontAlgn="base" hangingPunct="0">
              <a:spcBef>
                <a:spcPct val="0"/>
              </a:spcBef>
              <a:spcAft>
                <a:spcPct val="0"/>
              </a:spcAft>
              <a:defRPr i="1">
                <a:solidFill>
                  <a:schemeClr val="tx1"/>
                </a:solidFill>
                <a:latin typeface="Arial" pitchFamily="34" charset="0"/>
              </a:defRPr>
            </a:lvl7pPr>
            <a:lvl8pPr marL="3429000" indent="-228600" eaLnBrk="0" fontAlgn="base" hangingPunct="0">
              <a:spcBef>
                <a:spcPct val="0"/>
              </a:spcBef>
              <a:spcAft>
                <a:spcPct val="0"/>
              </a:spcAft>
              <a:defRPr i="1">
                <a:solidFill>
                  <a:schemeClr val="tx1"/>
                </a:solidFill>
                <a:latin typeface="Arial" pitchFamily="34" charset="0"/>
              </a:defRPr>
            </a:lvl8pPr>
            <a:lvl9pPr marL="3886200" indent="-228600" eaLnBrk="0" fontAlgn="base" hangingPunct="0">
              <a:spcBef>
                <a:spcPct val="0"/>
              </a:spcBef>
              <a:spcAft>
                <a:spcPct val="0"/>
              </a:spcAft>
              <a:defRPr i="1">
                <a:solidFill>
                  <a:schemeClr val="tx1"/>
                </a:solidFill>
                <a:latin typeface="Arial" pitchFamily="34" charset="0"/>
              </a:defRPr>
            </a:lvl9pPr>
          </a:lstStyle>
          <a:p>
            <a:pPr eaLnBrk="1" hangingPunct="1"/>
            <a:fld id="{A0B559BB-F310-40FA-BC92-D0158D987FF4}" type="slidenum">
              <a:rPr lang="en-GB" altLang="nl-BE" i="0" smtClean="0"/>
              <a:pPr eaLnBrk="1" hangingPunct="1"/>
              <a:t>65</a:t>
            </a:fld>
            <a:endParaRPr lang="en-GB" altLang="nl-BE" i="0" smtClean="0"/>
          </a:p>
        </p:txBody>
      </p:sp>
    </p:spTree>
    <p:extLst>
      <p:ext uri="{BB962C8B-B14F-4D97-AF65-F5344CB8AC3E}">
        <p14:creationId xmlns:p14="http://schemas.microsoft.com/office/powerpoint/2010/main" val="3815336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4B6590F5-1A14-4107-ACA6-943B90F9A336}" type="slidenum">
              <a:rPr lang="en-US" altLang="zh-CN"/>
              <a:pPr/>
              <a:t>100</a:t>
            </a:fld>
            <a:endParaRPr lang="en-US" altLang="zh-CN"/>
          </a:p>
        </p:txBody>
      </p:sp>
      <p:sp>
        <p:nvSpPr>
          <p:cNvPr id="389122" name="Rectangle 2"/>
          <p:cNvSpPr>
            <a:spLocks noGrp="1" noRot="1" noChangeAspect="1" noChangeArrowheads="1" noTextEdit="1"/>
          </p:cNvSpPr>
          <p:nvPr>
            <p:ph type="sldImg"/>
          </p:nvPr>
        </p:nvSpPr>
        <p:spPr>
          <a:ln/>
        </p:spPr>
      </p:sp>
      <p:sp>
        <p:nvSpPr>
          <p:cNvPr id="389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54360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6E36CC-C69B-4D59-8419-E8A854B38A9E}" type="datetimeFigureOut">
              <a:rPr lang="en-US" smtClean="0"/>
              <a:t>7/18/2019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E8F8A-3003-448E-9606-961474DC9541}" type="slidenum">
              <a:rPr lang="en-US" smtClean="0"/>
              <a:t>‹#›</a:t>
            </a:fld>
            <a:endParaRPr lang="en-US"/>
          </a:p>
        </p:txBody>
      </p:sp>
    </p:spTree>
    <p:extLst>
      <p:ext uri="{BB962C8B-B14F-4D97-AF65-F5344CB8AC3E}">
        <p14:creationId xmlns:p14="http://schemas.microsoft.com/office/powerpoint/2010/main" val="3852588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6E36CC-C69B-4D59-8419-E8A854B38A9E}" type="datetimeFigureOut">
              <a:rPr lang="en-US" smtClean="0"/>
              <a:t>7/18/2019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E8F8A-3003-448E-9606-961474DC9541}" type="slidenum">
              <a:rPr lang="en-US" smtClean="0"/>
              <a:t>‹#›</a:t>
            </a:fld>
            <a:endParaRPr lang="en-US"/>
          </a:p>
        </p:txBody>
      </p:sp>
    </p:spTree>
    <p:extLst>
      <p:ext uri="{BB962C8B-B14F-4D97-AF65-F5344CB8AC3E}">
        <p14:creationId xmlns:p14="http://schemas.microsoft.com/office/powerpoint/2010/main" val="3901203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6E36CC-C69B-4D59-8419-E8A854B38A9E}" type="datetimeFigureOut">
              <a:rPr lang="en-US" smtClean="0"/>
              <a:t>7/18/2019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E8F8A-3003-448E-9606-961474DC9541}" type="slidenum">
              <a:rPr lang="en-US" smtClean="0"/>
              <a:t>‹#›</a:t>
            </a:fld>
            <a:endParaRPr lang="en-US"/>
          </a:p>
        </p:txBody>
      </p:sp>
    </p:spTree>
    <p:extLst>
      <p:ext uri="{BB962C8B-B14F-4D97-AF65-F5344CB8AC3E}">
        <p14:creationId xmlns:p14="http://schemas.microsoft.com/office/powerpoint/2010/main" val="3925913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9376" y="228855"/>
            <a:ext cx="11233248" cy="954108"/>
          </a:xfrm>
        </p:spPr>
        <p:txBody>
          <a:bodyPr wrap="square" anchor="b">
            <a:spAutoFit/>
          </a:bodyPr>
          <a:lstStyle>
            <a:lvl1pPr algn="ctr">
              <a:defRPr sz="6000">
                <a:solidFill>
                  <a:schemeClr val="bg1"/>
                </a:solidFill>
              </a:defRPr>
            </a:lvl1pPr>
          </a:lstStyle>
          <a:p>
            <a:r>
              <a:rPr lang="en-US" dirty="0"/>
              <a:t>Click to edit Master 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8994" y="1426467"/>
            <a:ext cx="6338473" cy="5238748"/>
          </a:xfrm>
          <a:prstGeom prst="rect">
            <a:avLst/>
          </a:prstGeom>
          <a:effectLst>
            <a:reflection blurRad="6350" stA="52000" endA="300" endPos="35000" dir="5400000" sy="-100000" algn="bl" rotWithShape="0"/>
          </a:effectLst>
        </p:spPr>
      </p:pic>
      <p:sp>
        <p:nvSpPr>
          <p:cNvPr id="9" name="Picture Placeholder 8"/>
          <p:cNvSpPr>
            <a:spLocks noGrp="1"/>
          </p:cNvSpPr>
          <p:nvPr>
            <p:ph type="pic" sz="quarter" idx="10"/>
          </p:nvPr>
        </p:nvSpPr>
        <p:spPr>
          <a:xfrm>
            <a:off x="1489943" y="1700811"/>
            <a:ext cx="5616575" cy="3168055"/>
          </a:xfrm>
        </p:spPr>
        <p:txBody>
          <a:bodyPr/>
          <a:lstStyle>
            <a:lvl1pPr>
              <a:defRPr>
                <a:solidFill>
                  <a:schemeClr val="bg1"/>
                </a:solidFill>
              </a:defRPr>
            </a:lvl1pPr>
          </a:lstStyle>
          <a:p>
            <a:endParaRPr lang="en-US"/>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r="18500" b="19391"/>
          <a:stretch/>
        </p:blipFill>
        <p:spPr>
          <a:xfrm>
            <a:off x="11096512" y="4937768"/>
            <a:ext cx="1095488" cy="1083520"/>
          </a:xfrm>
          <a:prstGeom prst="rect">
            <a:avLst/>
          </a:prstGeom>
        </p:spPr>
      </p:pic>
    </p:spTree>
    <p:extLst>
      <p:ext uri="{BB962C8B-B14F-4D97-AF65-F5344CB8AC3E}">
        <p14:creationId xmlns:p14="http://schemas.microsoft.com/office/powerpoint/2010/main" val="807622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sp>
        <p:nvSpPr>
          <p:cNvPr id="7" name="Figure">
            <a:extLst>
              <a:ext uri="{FF2B5EF4-FFF2-40B4-BE49-F238E27FC236}">
                <a16:creationId xmlns:a16="http://schemas.microsoft.com/office/drawing/2014/main" id="{0DFD6B67-4EBF-4059-B726-B133E1C8983A}"/>
              </a:ext>
            </a:extLst>
          </p:cNvPr>
          <p:cNvSpPr/>
          <p:nvPr userDrawn="1"/>
        </p:nvSpPr>
        <p:spPr>
          <a:xfrm>
            <a:off x="3867079" y="785076"/>
            <a:ext cx="4801950" cy="5958872"/>
          </a:xfrm>
          <a:custGeom>
            <a:avLst/>
            <a:gdLst/>
            <a:ahLst/>
            <a:cxnLst>
              <a:cxn ang="0">
                <a:pos x="wd2" y="hd2"/>
              </a:cxn>
              <a:cxn ang="5400000">
                <a:pos x="wd2" y="hd2"/>
              </a:cxn>
              <a:cxn ang="10800000">
                <a:pos x="wd2" y="hd2"/>
              </a:cxn>
              <a:cxn ang="16200000">
                <a:pos x="wd2" y="hd2"/>
              </a:cxn>
            </a:cxnLst>
            <a:rect l="0" t="0" r="r" b="b"/>
            <a:pathLst>
              <a:path w="20693" h="20744" extrusionOk="0">
                <a:moveTo>
                  <a:pt x="50" y="8912"/>
                </a:moveTo>
                <a:cubicBezTo>
                  <a:pt x="599" y="13351"/>
                  <a:pt x="9033" y="21184"/>
                  <a:pt x="14691" y="20725"/>
                </a:cubicBezTo>
                <a:cubicBezTo>
                  <a:pt x="20349" y="20265"/>
                  <a:pt x="21091" y="11684"/>
                  <a:pt x="20542" y="7246"/>
                </a:cubicBezTo>
                <a:cubicBezTo>
                  <a:pt x="19992" y="2808"/>
                  <a:pt x="14951" y="-416"/>
                  <a:pt x="9293" y="43"/>
                </a:cubicBezTo>
                <a:cubicBezTo>
                  <a:pt x="3636" y="503"/>
                  <a:pt x="-509" y="4474"/>
                  <a:pt x="50" y="8912"/>
                </a:cubicBezTo>
                <a:close/>
              </a:path>
            </a:pathLst>
          </a:custGeom>
          <a:solidFill>
            <a:schemeClr val="accent2">
              <a:lumMod val="75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8" name="Figure">
            <a:extLst>
              <a:ext uri="{FF2B5EF4-FFF2-40B4-BE49-F238E27FC236}">
                <a16:creationId xmlns:a16="http://schemas.microsoft.com/office/drawing/2014/main" id="{A6AFB5AB-00A5-42C5-8B89-0D4DEAD0012C}"/>
              </a:ext>
            </a:extLst>
          </p:cNvPr>
          <p:cNvSpPr/>
          <p:nvPr userDrawn="1"/>
        </p:nvSpPr>
        <p:spPr>
          <a:xfrm>
            <a:off x="2927648" y="1746876"/>
            <a:ext cx="7103771" cy="4829623"/>
          </a:xfrm>
          <a:custGeom>
            <a:avLst/>
            <a:gdLst/>
            <a:ahLst/>
            <a:cxnLst>
              <a:cxn ang="0">
                <a:pos x="wd2" y="hd2"/>
              </a:cxn>
              <a:cxn ang="5400000">
                <a:pos x="wd2" y="hd2"/>
              </a:cxn>
              <a:cxn ang="10800000">
                <a:pos x="wd2" y="hd2"/>
              </a:cxn>
              <a:cxn ang="16200000">
                <a:pos x="wd2" y="hd2"/>
              </a:cxn>
            </a:cxnLst>
            <a:rect l="0" t="0" r="r" b="b"/>
            <a:pathLst>
              <a:path w="19589" h="18693" extrusionOk="0">
                <a:moveTo>
                  <a:pt x="245" y="15021"/>
                </a:moveTo>
                <a:cubicBezTo>
                  <a:pt x="1306" y="18233"/>
                  <a:pt x="6123" y="19289"/>
                  <a:pt x="10101" y="18380"/>
                </a:cubicBezTo>
                <a:cubicBezTo>
                  <a:pt x="14080" y="17471"/>
                  <a:pt x="20377" y="13324"/>
                  <a:pt x="19507" y="5836"/>
                </a:cubicBezTo>
                <a:cubicBezTo>
                  <a:pt x="19168" y="2918"/>
                  <a:pt x="16966" y="-2311"/>
                  <a:pt x="8751" y="1135"/>
                </a:cubicBezTo>
                <a:cubicBezTo>
                  <a:pt x="4192" y="3048"/>
                  <a:pt x="-1223" y="10588"/>
                  <a:pt x="245" y="15021"/>
                </a:cubicBezTo>
                <a:close/>
              </a:path>
            </a:pathLst>
          </a:custGeom>
          <a:solidFill>
            <a:srgbClr val="8DB1C4">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9" name="Figure">
            <a:extLst>
              <a:ext uri="{FF2B5EF4-FFF2-40B4-BE49-F238E27FC236}">
                <a16:creationId xmlns:a16="http://schemas.microsoft.com/office/drawing/2014/main" id="{F853A99F-53BE-43F4-B45A-A2127E017721}"/>
              </a:ext>
            </a:extLst>
          </p:cNvPr>
          <p:cNvSpPr/>
          <p:nvPr userDrawn="1"/>
        </p:nvSpPr>
        <p:spPr>
          <a:xfrm>
            <a:off x="2371268" y="1392331"/>
            <a:ext cx="6998772" cy="4812289"/>
          </a:xfrm>
          <a:custGeom>
            <a:avLst/>
            <a:gdLst/>
            <a:ahLst/>
            <a:cxnLst>
              <a:cxn ang="0">
                <a:pos x="wd2" y="hd2"/>
              </a:cxn>
              <a:cxn ang="5400000">
                <a:pos x="wd2" y="hd2"/>
              </a:cxn>
              <a:cxn ang="10800000">
                <a:pos x="wd2" y="hd2"/>
              </a:cxn>
              <a:cxn ang="16200000">
                <a:pos x="wd2" y="hd2"/>
              </a:cxn>
            </a:cxnLst>
            <a:rect l="0" t="0" r="r" b="b"/>
            <a:pathLst>
              <a:path w="21600" h="19116" extrusionOk="0">
                <a:moveTo>
                  <a:pt x="0" y="7130"/>
                </a:moveTo>
                <a:cubicBezTo>
                  <a:pt x="0" y="12861"/>
                  <a:pt x="8015" y="19116"/>
                  <a:pt x="12433" y="19116"/>
                </a:cubicBezTo>
                <a:cubicBezTo>
                  <a:pt x="16851" y="19116"/>
                  <a:pt x="21600" y="12861"/>
                  <a:pt x="21600" y="7130"/>
                </a:cubicBezTo>
                <a:cubicBezTo>
                  <a:pt x="21600" y="1399"/>
                  <a:pt x="19736" y="-2484"/>
                  <a:pt x="13206" y="1861"/>
                </a:cubicBezTo>
                <a:cubicBezTo>
                  <a:pt x="9285" y="4482"/>
                  <a:pt x="0" y="1399"/>
                  <a:pt x="0" y="7130"/>
                </a:cubicBezTo>
                <a:close/>
              </a:path>
            </a:pathLst>
          </a:custGeom>
          <a:solidFill>
            <a:srgbClr val="FFC000">
              <a:alpha val="80000"/>
            </a:srgb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0" name="Figure">
            <a:extLst>
              <a:ext uri="{FF2B5EF4-FFF2-40B4-BE49-F238E27FC236}">
                <a16:creationId xmlns:a16="http://schemas.microsoft.com/office/drawing/2014/main" id="{523540BF-0941-4408-B229-3B101068B600}"/>
              </a:ext>
            </a:extLst>
          </p:cNvPr>
          <p:cNvSpPr/>
          <p:nvPr userDrawn="1"/>
        </p:nvSpPr>
        <p:spPr>
          <a:xfrm>
            <a:off x="6730112" y="114053"/>
            <a:ext cx="1313884" cy="1186203"/>
          </a:xfrm>
          <a:custGeom>
            <a:avLst/>
            <a:gdLst/>
            <a:ahLst/>
            <a:cxnLst>
              <a:cxn ang="0">
                <a:pos x="wd2" y="hd2"/>
              </a:cxn>
              <a:cxn ang="5400000">
                <a:pos x="wd2" y="hd2"/>
              </a:cxn>
              <a:cxn ang="10800000">
                <a:pos x="wd2" y="hd2"/>
              </a:cxn>
              <a:cxn ang="16200000">
                <a:pos x="wd2" y="hd2"/>
              </a:cxn>
            </a:cxnLst>
            <a:rect l="0" t="0" r="r" b="b"/>
            <a:pathLst>
              <a:path w="18415" h="19060" extrusionOk="0">
                <a:moveTo>
                  <a:pt x="1251" y="17706"/>
                </a:moveTo>
                <a:cubicBezTo>
                  <a:pt x="3633" y="20258"/>
                  <a:pt x="13007" y="19180"/>
                  <a:pt x="16737" y="14651"/>
                </a:cubicBezTo>
                <a:cubicBezTo>
                  <a:pt x="20468" y="10087"/>
                  <a:pt x="17145" y="3797"/>
                  <a:pt x="14794" y="1210"/>
                </a:cubicBezTo>
                <a:cubicBezTo>
                  <a:pt x="12411" y="-1342"/>
                  <a:pt x="7458" y="275"/>
                  <a:pt x="3727" y="4804"/>
                </a:cubicBezTo>
                <a:cubicBezTo>
                  <a:pt x="-3" y="9368"/>
                  <a:pt x="-1132" y="15155"/>
                  <a:pt x="1251" y="17706"/>
                </a:cubicBezTo>
                <a:close/>
              </a:path>
            </a:pathLst>
          </a:custGeom>
          <a:solidFill>
            <a:schemeClr val="accent1">
              <a:alpha val="80000"/>
            </a:schemeClr>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1" name="Figure">
            <a:extLst>
              <a:ext uri="{FF2B5EF4-FFF2-40B4-BE49-F238E27FC236}">
                <a16:creationId xmlns:a16="http://schemas.microsoft.com/office/drawing/2014/main" id="{BD5C64BF-08E2-4135-B576-782BCC1358BD}"/>
              </a:ext>
            </a:extLst>
          </p:cNvPr>
          <p:cNvSpPr/>
          <p:nvPr userDrawn="1"/>
        </p:nvSpPr>
        <p:spPr>
          <a:xfrm>
            <a:off x="1921112" y="4207292"/>
            <a:ext cx="875650" cy="892153"/>
          </a:xfrm>
          <a:custGeom>
            <a:avLst/>
            <a:gdLst/>
            <a:ahLst/>
            <a:cxnLst>
              <a:cxn ang="0">
                <a:pos x="wd2" y="hd2"/>
              </a:cxn>
              <a:cxn ang="5400000">
                <a:pos x="wd2" y="hd2"/>
              </a:cxn>
              <a:cxn ang="10800000">
                <a:pos x="wd2" y="hd2"/>
              </a:cxn>
              <a:cxn ang="16200000">
                <a:pos x="wd2" y="hd2"/>
              </a:cxn>
            </a:cxnLst>
            <a:rect l="0" t="0" r="r" b="b"/>
            <a:pathLst>
              <a:path w="19088" h="18770" extrusionOk="0">
                <a:moveTo>
                  <a:pt x="18567" y="15982"/>
                </a:moveTo>
                <a:cubicBezTo>
                  <a:pt x="20371" y="12782"/>
                  <a:pt x="17299" y="3276"/>
                  <a:pt x="12326" y="688"/>
                </a:cubicBezTo>
                <a:cubicBezTo>
                  <a:pt x="7352" y="-1900"/>
                  <a:pt x="2379" y="3418"/>
                  <a:pt x="575" y="6665"/>
                </a:cubicBezTo>
                <a:cubicBezTo>
                  <a:pt x="-1229" y="9865"/>
                  <a:pt x="1355" y="14571"/>
                  <a:pt x="6329" y="17159"/>
                </a:cubicBezTo>
                <a:cubicBezTo>
                  <a:pt x="11253" y="19700"/>
                  <a:pt x="16763" y="19182"/>
                  <a:pt x="18567" y="15982"/>
                </a:cubicBezTo>
                <a:close/>
              </a:path>
            </a:pathLst>
          </a:custGeom>
          <a:solidFill>
            <a:schemeClr val="accent1"/>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12" name="Figure">
            <a:extLst>
              <a:ext uri="{FF2B5EF4-FFF2-40B4-BE49-F238E27FC236}">
                <a16:creationId xmlns:a16="http://schemas.microsoft.com/office/drawing/2014/main" id="{284B6DC6-7C4D-44E7-9164-F5FAB39BEF1C}"/>
              </a:ext>
            </a:extLst>
          </p:cNvPr>
          <p:cNvSpPr/>
          <p:nvPr userDrawn="1"/>
        </p:nvSpPr>
        <p:spPr>
          <a:xfrm>
            <a:off x="8765547" y="1031118"/>
            <a:ext cx="604493" cy="575736"/>
          </a:xfrm>
          <a:custGeom>
            <a:avLst/>
            <a:gdLst/>
            <a:ahLst/>
            <a:cxnLst>
              <a:cxn ang="0">
                <a:pos x="wd2" y="hd2"/>
              </a:cxn>
              <a:cxn ang="5400000">
                <a:pos x="wd2" y="hd2"/>
              </a:cxn>
              <a:cxn ang="10800000">
                <a:pos x="wd2" y="hd2"/>
              </a:cxn>
              <a:cxn ang="16200000">
                <a:pos x="wd2" y="hd2"/>
              </a:cxn>
            </a:cxnLst>
            <a:rect l="0" t="0" r="r" b="b"/>
            <a:pathLst>
              <a:path w="19202" h="18783" extrusionOk="0">
                <a:moveTo>
                  <a:pt x="402" y="2508"/>
                </a:moveTo>
                <a:cubicBezTo>
                  <a:pt x="-1232" y="5646"/>
                  <a:pt x="2321" y="15132"/>
                  <a:pt x="7365" y="17978"/>
                </a:cubicBezTo>
                <a:cubicBezTo>
                  <a:pt x="12410" y="20751"/>
                  <a:pt x="17100" y="15716"/>
                  <a:pt x="18734" y="12651"/>
                </a:cubicBezTo>
                <a:cubicBezTo>
                  <a:pt x="20368" y="9513"/>
                  <a:pt x="17597" y="4770"/>
                  <a:pt x="12481" y="1997"/>
                </a:cubicBezTo>
                <a:cubicBezTo>
                  <a:pt x="7436" y="-849"/>
                  <a:pt x="2036" y="-630"/>
                  <a:pt x="402" y="2508"/>
                </a:cubicBezTo>
                <a:close/>
              </a:path>
            </a:pathLst>
          </a:custGeom>
          <a:solidFill>
            <a:schemeClr val="accent2"/>
          </a:solidFill>
          <a:ln w="12700">
            <a:miter lim="400000"/>
          </a:ln>
        </p:spPr>
        <p:txBody>
          <a:bodyPr lIns="38100" tIns="38100" rIns="38100" bIns="38100" anchor="ctr"/>
          <a:lstStyle/>
          <a:p>
            <a:pPr marL="0" marR="0" lvl="0" indent="0" algn="ctr" defTabSz="45720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 name="Title 1">
            <a:extLst>
              <a:ext uri="{FF2B5EF4-FFF2-40B4-BE49-F238E27FC236}">
                <a16:creationId xmlns:a16="http://schemas.microsoft.com/office/drawing/2014/main" id="{D79A6E0A-A784-4C45-AFF8-2658713EFA2A}"/>
              </a:ext>
            </a:extLst>
          </p:cNvPr>
          <p:cNvSpPr>
            <a:spLocks noGrp="1"/>
          </p:cNvSpPr>
          <p:nvPr>
            <p:ph type="ctrTitle"/>
          </p:nvPr>
        </p:nvSpPr>
        <p:spPr>
          <a:xfrm>
            <a:off x="3161928" y="2072667"/>
            <a:ext cx="5868144" cy="2387600"/>
          </a:xfrm>
        </p:spPr>
        <p:txBody>
          <a:bodyPr anchor="b"/>
          <a:lstStyle>
            <a:lvl1pPr algn="ctr">
              <a:defRPr sz="60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F5C34C85-A365-4BBD-B9CF-8C6283402AC8}"/>
              </a:ext>
            </a:extLst>
          </p:cNvPr>
          <p:cNvSpPr>
            <a:spLocks noGrp="1"/>
          </p:cNvSpPr>
          <p:nvPr>
            <p:ph type="subTitle" idx="1"/>
          </p:nvPr>
        </p:nvSpPr>
        <p:spPr>
          <a:xfrm>
            <a:off x="3161928" y="4552342"/>
            <a:ext cx="5868144" cy="1655762"/>
          </a:xfrm>
        </p:spPr>
        <p:txBody>
          <a:bodyPr/>
          <a:lstStyle>
            <a:lvl1pPr marL="0" indent="0" algn="ctr">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7BA3C7-7567-46E4-A65B-A3825FBDF703}"/>
              </a:ext>
            </a:extLst>
          </p:cNvPr>
          <p:cNvSpPr>
            <a:spLocks noGrp="1"/>
          </p:cNvSpPr>
          <p:nvPr>
            <p:ph type="dt" sz="half" idx="10"/>
          </p:nvPr>
        </p:nvSpPr>
        <p:spPr/>
        <p:txBody>
          <a:bodyPr/>
          <a:lstStyle>
            <a:lvl1pPr>
              <a:defRPr>
                <a:solidFill>
                  <a:schemeClr val="accent5"/>
                </a:solidFill>
              </a:defRPr>
            </a:lvl1pPr>
          </a:lstStyle>
          <a:p>
            <a:r>
              <a:rPr lang="en-US"/>
              <a:t>Your Date Here</a:t>
            </a:r>
          </a:p>
        </p:txBody>
      </p:sp>
      <p:sp>
        <p:nvSpPr>
          <p:cNvPr id="5" name="Footer Placeholder 4">
            <a:extLst>
              <a:ext uri="{FF2B5EF4-FFF2-40B4-BE49-F238E27FC236}">
                <a16:creationId xmlns:a16="http://schemas.microsoft.com/office/drawing/2014/main" id="{0F500830-2640-4EEC-B623-30A512C08777}"/>
              </a:ext>
            </a:extLst>
          </p:cNvPr>
          <p:cNvSpPr>
            <a:spLocks noGrp="1"/>
          </p:cNvSpPr>
          <p:nvPr>
            <p:ph type="ftr" sz="quarter" idx="11"/>
          </p:nvPr>
        </p:nvSpPr>
        <p:spPr>
          <a:xfrm>
            <a:off x="8328248" y="6356350"/>
            <a:ext cx="3025552" cy="365125"/>
          </a:xfrm>
        </p:spPr>
        <p:txBody>
          <a:bodyPr/>
          <a:lstStyle>
            <a:lvl1pPr algn="r">
              <a:defRPr>
                <a:solidFill>
                  <a:schemeClr val="accent5"/>
                </a:solidFill>
              </a:defRPr>
            </a:lvl1pPr>
          </a:lstStyle>
          <a:p>
            <a:r>
              <a:rPr lang="en-US"/>
              <a:t>Your Footer Here</a:t>
            </a:r>
          </a:p>
        </p:txBody>
      </p:sp>
    </p:spTree>
    <p:extLst>
      <p:ext uri="{BB962C8B-B14F-4D97-AF65-F5344CB8AC3E}">
        <p14:creationId xmlns:p14="http://schemas.microsoft.com/office/powerpoint/2010/main" val="2623996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Left">
    <p:spTree>
      <p:nvGrpSpPr>
        <p:cNvPr id="1" name=""/>
        <p:cNvGrpSpPr/>
        <p:nvPr/>
      </p:nvGrpSpPr>
      <p:grpSpPr>
        <a:xfrm>
          <a:off x="0" y="0"/>
          <a:ext cx="0" cy="0"/>
          <a:chOff x="0" y="0"/>
          <a:chExt cx="0" cy="0"/>
        </a:xfrm>
      </p:grpSpPr>
      <p:grpSp>
        <p:nvGrpSpPr>
          <p:cNvPr id="5" name="Group 4"/>
          <p:cNvGrpSpPr/>
          <p:nvPr userDrawn="1"/>
        </p:nvGrpSpPr>
        <p:grpSpPr>
          <a:xfrm>
            <a:off x="328169" y="6237312"/>
            <a:ext cx="439241" cy="439240"/>
            <a:chOff x="186858" y="6096003"/>
            <a:chExt cx="580550" cy="580549"/>
          </a:xfrm>
          <a:solidFill>
            <a:schemeClr val="bg1">
              <a:lumMod val="95000"/>
            </a:schemeClr>
          </a:solidFill>
        </p:grpSpPr>
        <p:sp>
          <p:nvSpPr>
            <p:cNvPr id="14" name="Rectangle 13"/>
            <p:cNvSpPr/>
            <p:nvPr userDrawn="1"/>
          </p:nvSpPr>
          <p:spPr>
            <a:xfrm>
              <a:off x="186859" y="6096003"/>
              <a:ext cx="580549" cy="5805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GeosansLight" panose="02000603020000020003"/>
              </a:endParaRPr>
            </a:p>
          </p:txBody>
        </p:sp>
        <p:sp>
          <p:nvSpPr>
            <p:cNvPr id="15" name="Rectangle 14"/>
            <p:cNvSpPr/>
            <p:nvPr userDrawn="1"/>
          </p:nvSpPr>
          <p:spPr>
            <a:xfrm>
              <a:off x="186858" y="6612049"/>
              <a:ext cx="580549" cy="645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1"/>
            </a:p>
          </p:txBody>
        </p:sp>
      </p:gr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
        <p:nvSpPr>
          <p:cNvPr id="16" name="Slide Number Placeholder 5"/>
          <p:cNvSpPr>
            <a:spLocks noGrp="1"/>
          </p:cNvSpPr>
          <p:nvPr>
            <p:ph type="sldNum" sz="quarter" idx="12"/>
          </p:nvPr>
        </p:nvSpPr>
        <p:spPr>
          <a:xfrm>
            <a:off x="328169" y="6237312"/>
            <a:ext cx="439241" cy="390437"/>
          </a:xfrm>
          <a:prstGeom prst="rect">
            <a:avLst/>
          </a:prstGeom>
        </p:spPr>
        <p:txBody>
          <a:bodyPr anchor="ctr"/>
          <a:lstStyle>
            <a:lvl1pPr algn="ctr">
              <a:defRPr sz="1400">
                <a:solidFill>
                  <a:srgbClr val="2F3A46"/>
                </a:solidFill>
              </a:defRPr>
            </a:lvl1pPr>
          </a:lstStyle>
          <a:p>
            <a:fld id="{F68327C5-B821-4FE9-A59A-A60D9EB59A9A}" type="slidenum">
              <a:rPr lang="en-US" smtClean="0"/>
              <a:pPr/>
              <a:t>‹#›</a:t>
            </a:fld>
            <a:endParaRPr lang="en-US" dirty="0"/>
          </a:p>
        </p:txBody>
      </p:sp>
      <p:sp>
        <p:nvSpPr>
          <p:cNvPr id="10" name="Sous-titre 2"/>
          <p:cNvSpPr>
            <a:spLocks noGrp="1"/>
          </p:cNvSpPr>
          <p:nvPr>
            <p:ph type="subTitle" idx="1"/>
          </p:nvPr>
        </p:nvSpPr>
        <p:spPr>
          <a:xfrm>
            <a:off x="623885" y="764704"/>
            <a:ext cx="9601200" cy="288032"/>
          </a:xfrm>
        </p:spPr>
        <p:txBody>
          <a:bodyPr anchor="ctr">
            <a:noAutofit/>
          </a:bodyPr>
          <a:lstStyle>
            <a:lvl1pPr marL="0" indent="0" algn="l">
              <a:buNone/>
              <a:defRPr sz="1800" cap="small" baseline="0">
                <a:solidFill>
                  <a:schemeClr val="accent1"/>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fr-FR" dirty="0"/>
              <a:t>Modifiez le style des sous-titres du masque</a:t>
            </a:r>
            <a:endParaRPr lang="en-US" dirty="0"/>
          </a:p>
        </p:txBody>
      </p:sp>
      <p:sp>
        <p:nvSpPr>
          <p:cNvPr id="11" name="Espace réservé du titre 1"/>
          <p:cNvSpPr>
            <a:spLocks noGrp="1"/>
          </p:cNvSpPr>
          <p:nvPr>
            <p:ph type="title"/>
          </p:nvPr>
        </p:nvSpPr>
        <p:spPr>
          <a:xfrm>
            <a:off x="623885" y="147094"/>
            <a:ext cx="9601200" cy="617612"/>
          </a:xfrm>
          <a:prstGeom prst="rect">
            <a:avLst/>
          </a:prstGeom>
        </p:spPr>
        <p:txBody>
          <a:bodyPr vert="horz" lIns="91440" tIns="45720" rIns="91440" bIns="45720" rtlCol="0" anchor="ctr">
            <a:noAutofit/>
          </a:bodyPr>
          <a:lstStyle>
            <a:lvl1pPr algn="l">
              <a:defRPr sz="4000">
                <a:solidFill>
                  <a:srgbClr val="2F3A46"/>
                </a:solidFill>
              </a:defRPr>
            </a:lvl1pPr>
          </a:lstStyle>
          <a:p>
            <a:r>
              <a:rPr lang="fr-FR" dirty="0"/>
              <a:t>Modifiez le style du titre</a:t>
            </a:r>
            <a:endParaRPr lang="en-US" dirty="0"/>
          </a:p>
        </p:txBody>
      </p:sp>
    </p:spTree>
    <p:extLst>
      <p:ext uri="{BB962C8B-B14F-4D97-AF65-F5344CB8AC3E}">
        <p14:creationId xmlns:p14="http://schemas.microsoft.com/office/powerpoint/2010/main" val="1620363620"/>
      </p:ext>
    </p:extLst>
  </p:cSld>
  <p:clrMapOvr>
    <a:masterClrMapping/>
  </p:clrMapOvr>
  <p:extLst mod="1">
    <p:ext uri="{DCECCB84-F9BA-43D5-87BE-67443E8EF086}">
      <p15:sldGuideLst xmlns:p15="http://schemas.microsoft.com/office/powerpoint/2012/main">
        <p15:guide id="1" pos="3840">
          <p15:clr>
            <a:srgbClr val="FBAE40"/>
          </p15:clr>
        </p15:guide>
        <p15:guide id="2" pos="7287">
          <p15:clr>
            <a:srgbClr val="FBAE40"/>
          </p15:clr>
        </p15:guide>
        <p15:guide id="3" pos="39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24644"/>
          <a:stretch/>
        </p:blipFill>
        <p:spPr>
          <a:xfrm>
            <a:off x="1" y="-1"/>
            <a:ext cx="12202886" cy="6858001"/>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BF6EA04-102E-47B8-9433-1136ADF62758}" type="datetimeFigureOut">
              <a:rPr lang="en-US" smtClean="0"/>
              <a:t>7/18/2019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E77FDC-518F-4843-A4E9-D913E14C3FAB}" type="slidenum">
              <a:rPr lang="en-US" smtClean="0"/>
              <a:t>‹#›</a:t>
            </a:fld>
            <a:endParaRPr lang="en-US"/>
          </a:p>
        </p:txBody>
      </p:sp>
    </p:spTree>
    <p:extLst>
      <p:ext uri="{BB962C8B-B14F-4D97-AF65-F5344CB8AC3E}">
        <p14:creationId xmlns:p14="http://schemas.microsoft.com/office/powerpoint/2010/main" val="208061099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9"/>
        <p:cNvGrpSpPr/>
        <p:nvPr/>
      </p:nvGrpSpPr>
      <p:grpSpPr>
        <a:xfrm>
          <a:off x="0" y="0"/>
          <a:ext cx="0" cy="0"/>
          <a:chOff x="0" y="0"/>
          <a:chExt cx="0" cy="0"/>
        </a:xfrm>
      </p:grpSpPr>
      <p:sp>
        <p:nvSpPr>
          <p:cNvPr id="20" name="Shape 20"/>
          <p:cNvSpPr/>
          <p:nvPr/>
        </p:nvSpPr>
        <p:spPr>
          <a:xfrm>
            <a:off x="346601" y="365700"/>
            <a:ext cx="11498833" cy="6126600"/>
          </a:xfrm>
          <a:custGeom>
            <a:avLst/>
            <a:gdLst/>
            <a:ahLst/>
            <a:cxnLst/>
            <a:rect l="0" t="0" r="0" b="0"/>
            <a:pathLst>
              <a:path w="344965" h="183798" extrusionOk="0">
                <a:moveTo>
                  <a:pt x="114070" y="38"/>
                </a:moveTo>
                <a:lnTo>
                  <a:pt x="0" y="0"/>
                </a:lnTo>
                <a:lnTo>
                  <a:pt x="0" y="183798"/>
                </a:lnTo>
                <a:lnTo>
                  <a:pt x="344965" y="183798"/>
                </a:lnTo>
                <a:lnTo>
                  <a:pt x="344965" y="0"/>
                </a:lnTo>
                <a:lnTo>
                  <a:pt x="231506" y="0"/>
                </a:lnTo>
              </a:path>
            </a:pathLst>
          </a:custGeom>
          <a:noFill/>
          <a:ln w="76200" cap="flat" cmpd="sng">
            <a:solidFill>
              <a:srgbClr val="FF9E00"/>
            </a:solidFill>
            <a:prstDash val="solid"/>
            <a:miter lim="8000"/>
            <a:headEnd type="none" w="lg" len="lg"/>
            <a:tailEnd type="none" w="lg" len="lg"/>
          </a:ln>
        </p:spPr>
      </p:sp>
      <p:sp>
        <p:nvSpPr>
          <p:cNvPr id="21" name="Shape 21"/>
          <p:cNvSpPr txBox="1">
            <a:spLocks noGrp="1"/>
          </p:cNvSpPr>
          <p:nvPr>
            <p:ph type="title"/>
          </p:nvPr>
        </p:nvSpPr>
        <p:spPr>
          <a:xfrm>
            <a:off x="4322200" y="122088"/>
            <a:ext cx="3547600" cy="978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1222200" y="1267800"/>
            <a:ext cx="9747600" cy="4322400"/>
          </a:xfrm>
          <a:prstGeom prst="rect">
            <a:avLst/>
          </a:prstGeom>
        </p:spPr>
        <p:txBody>
          <a:bodyPr wrap="square" lIns="91425" tIns="91425" rIns="91425" bIns="91425" anchor="t" anchorCtr="0"/>
          <a:lstStyle>
            <a:lvl1pPr lvl="0">
              <a:spcBef>
                <a:spcPts val="0"/>
              </a:spcBef>
              <a:defRPr sz="2400"/>
            </a:lvl1pPr>
            <a:lvl2pPr lvl="1">
              <a:spcBef>
                <a:spcPts val="0"/>
              </a:spcBef>
              <a:defRPr/>
            </a:lvl2pPr>
            <a:lvl3pPr lvl="2">
              <a:spcBef>
                <a:spcPts val="0"/>
              </a:spcBef>
              <a:defRPr/>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Tree>
    <p:extLst>
      <p:ext uri="{BB962C8B-B14F-4D97-AF65-F5344CB8AC3E}">
        <p14:creationId xmlns:p14="http://schemas.microsoft.com/office/powerpoint/2010/main" val="103304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719263"/>
            <a:ext cx="5384800" cy="44116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Online Image Placeholder 3"/>
          <p:cNvSpPr>
            <a:spLocks noGrp="1"/>
          </p:cNvSpPr>
          <p:nvPr>
            <p:ph type="clipArt" sz="half" idx="2"/>
          </p:nvPr>
        </p:nvSpPr>
        <p:spPr>
          <a:xfrm>
            <a:off x="6197600" y="1719263"/>
            <a:ext cx="5384800" cy="4411662"/>
          </a:xfrm>
        </p:spPr>
        <p:txBody>
          <a:bodyPr/>
          <a:lstStyle/>
          <a:p>
            <a:endParaRPr lang="en-US"/>
          </a:p>
        </p:txBody>
      </p:sp>
      <p:sp>
        <p:nvSpPr>
          <p:cNvPr id="5" name="Date Placeholder 4"/>
          <p:cNvSpPr>
            <a:spLocks noGrp="1"/>
          </p:cNvSpPr>
          <p:nvPr>
            <p:ph type="dt" sz="half" idx="10"/>
          </p:nvPr>
        </p:nvSpPr>
        <p:spPr>
          <a:xfrm>
            <a:off x="609600" y="6096000"/>
            <a:ext cx="3962400" cy="609600"/>
          </a:xfrm>
        </p:spPr>
        <p:txBody>
          <a:bodyPr/>
          <a:lstStyle>
            <a:lvl1pPr>
              <a:defRPr/>
            </a:lvl1pPr>
          </a:lstStyle>
          <a:p>
            <a:endParaRPr lang="en-US" altLang="en-US"/>
          </a:p>
        </p:txBody>
      </p:sp>
    </p:spTree>
    <p:extLst>
      <p:ext uri="{BB962C8B-B14F-4D97-AF65-F5344CB8AC3E}">
        <p14:creationId xmlns:p14="http://schemas.microsoft.com/office/powerpoint/2010/main" val="636475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719263"/>
            <a:ext cx="5384800" cy="44116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719263"/>
            <a:ext cx="5384800" cy="44116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09600" y="6096000"/>
            <a:ext cx="3962400" cy="609600"/>
          </a:xfrm>
        </p:spPr>
        <p:txBody>
          <a:bodyPr/>
          <a:lstStyle>
            <a:lvl1pPr>
              <a:defRPr/>
            </a:lvl1pPr>
          </a:lstStyle>
          <a:p>
            <a:endParaRPr lang="en-US" altLang="en-US"/>
          </a:p>
        </p:txBody>
      </p:sp>
    </p:spTree>
    <p:extLst>
      <p:ext uri="{BB962C8B-B14F-4D97-AF65-F5344CB8AC3E}">
        <p14:creationId xmlns:p14="http://schemas.microsoft.com/office/powerpoint/2010/main" val="7354470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719263"/>
            <a:ext cx="5384800" cy="44116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719264"/>
            <a:ext cx="5384800" cy="212883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4000501"/>
            <a:ext cx="5384800" cy="21304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600" y="6096000"/>
            <a:ext cx="3962400" cy="609600"/>
          </a:xfrm>
        </p:spPr>
        <p:txBody>
          <a:bodyPr/>
          <a:lstStyle>
            <a:lvl1pPr>
              <a:defRPr/>
            </a:lvl1pPr>
          </a:lstStyle>
          <a:p>
            <a:endParaRPr lang="en-US" altLang="en-US"/>
          </a:p>
        </p:txBody>
      </p:sp>
    </p:spTree>
    <p:extLst>
      <p:ext uri="{BB962C8B-B14F-4D97-AF65-F5344CB8AC3E}">
        <p14:creationId xmlns:p14="http://schemas.microsoft.com/office/powerpoint/2010/main" val="1637632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6E36CC-C69B-4D59-8419-E8A854B38A9E}" type="datetimeFigureOut">
              <a:rPr lang="en-US" smtClean="0"/>
              <a:t>7/18/2019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E8F8A-3003-448E-9606-961474DC9541}" type="slidenum">
              <a:rPr lang="en-US" smtClean="0"/>
              <a:t>‹#›</a:t>
            </a:fld>
            <a:endParaRPr lang="en-US"/>
          </a:p>
        </p:txBody>
      </p:sp>
    </p:spTree>
    <p:extLst>
      <p:ext uri="{BB962C8B-B14F-4D97-AF65-F5344CB8AC3E}">
        <p14:creationId xmlns:p14="http://schemas.microsoft.com/office/powerpoint/2010/main" val="3928403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B6E36CC-C69B-4D59-8419-E8A854B38A9E}" type="datetimeFigureOut">
              <a:rPr lang="en-US" smtClean="0"/>
              <a:t>7/18/2019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E8F8A-3003-448E-9606-961474DC9541}" type="slidenum">
              <a:rPr lang="en-US" smtClean="0"/>
              <a:t>‹#›</a:t>
            </a:fld>
            <a:endParaRPr lang="en-US"/>
          </a:p>
        </p:txBody>
      </p:sp>
    </p:spTree>
    <p:extLst>
      <p:ext uri="{BB962C8B-B14F-4D97-AF65-F5344CB8AC3E}">
        <p14:creationId xmlns:p14="http://schemas.microsoft.com/office/powerpoint/2010/main" val="3999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6E36CC-C69B-4D59-8419-E8A854B38A9E}" type="datetimeFigureOut">
              <a:rPr lang="en-US" smtClean="0"/>
              <a:t>7/18/2019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7E8F8A-3003-448E-9606-961474DC9541}" type="slidenum">
              <a:rPr lang="en-US" smtClean="0"/>
              <a:t>‹#›</a:t>
            </a:fld>
            <a:endParaRPr lang="en-US"/>
          </a:p>
        </p:txBody>
      </p:sp>
    </p:spTree>
    <p:extLst>
      <p:ext uri="{BB962C8B-B14F-4D97-AF65-F5344CB8AC3E}">
        <p14:creationId xmlns:p14="http://schemas.microsoft.com/office/powerpoint/2010/main" val="1464618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6E36CC-C69B-4D59-8419-E8A854B38A9E}" type="datetimeFigureOut">
              <a:rPr lang="en-US" smtClean="0"/>
              <a:t>7/18/2019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7E8F8A-3003-448E-9606-961474DC9541}" type="slidenum">
              <a:rPr lang="en-US" smtClean="0"/>
              <a:t>‹#›</a:t>
            </a:fld>
            <a:endParaRPr lang="en-US"/>
          </a:p>
        </p:txBody>
      </p:sp>
    </p:spTree>
    <p:extLst>
      <p:ext uri="{BB962C8B-B14F-4D97-AF65-F5344CB8AC3E}">
        <p14:creationId xmlns:p14="http://schemas.microsoft.com/office/powerpoint/2010/main" val="56291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6E36CC-C69B-4D59-8419-E8A854B38A9E}" type="datetimeFigureOut">
              <a:rPr lang="en-US" smtClean="0"/>
              <a:t>7/18/2019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7E8F8A-3003-448E-9606-961474DC9541}" type="slidenum">
              <a:rPr lang="en-US" smtClean="0"/>
              <a:t>‹#›</a:t>
            </a:fld>
            <a:endParaRPr lang="en-US"/>
          </a:p>
        </p:txBody>
      </p:sp>
    </p:spTree>
    <p:extLst>
      <p:ext uri="{BB962C8B-B14F-4D97-AF65-F5344CB8AC3E}">
        <p14:creationId xmlns:p14="http://schemas.microsoft.com/office/powerpoint/2010/main" val="3584262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6E36CC-C69B-4D59-8419-E8A854B38A9E}" type="datetimeFigureOut">
              <a:rPr lang="en-US" smtClean="0"/>
              <a:t>7/18/2019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7E8F8A-3003-448E-9606-961474DC9541}" type="slidenum">
              <a:rPr lang="en-US" smtClean="0"/>
              <a:t>‹#›</a:t>
            </a:fld>
            <a:endParaRPr lang="en-US"/>
          </a:p>
        </p:txBody>
      </p:sp>
    </p:spTree>
    <p:extLst>
      <p:ext uri="{BB962C8B-B14F-4D97-AF65-F5344CB8AC3E}">
        <p14:creationId xmlns:p14="http://schemas.microsoft.com/office/powerpoint/2010/main" val="2007277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B6E36CC-C69B-4D59-8419-E8A854B38A9E}" type="datetimeFigureOut">
              <a:rPr lang="en-US" smtClean="0"/>
              <a:t>7/18/2019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7E8F8A-3003-448E-9606-961474DC9541}" type="slidenum">
              <a:rPr lang="en-US" smtClean="0"/>
              <a:t>‹#›</a:t>
            </a:fld>
            <a:endParaRPr lang="en-US"/>
          </a:p>
        </p:txBody>
      </p:sp>
    </p:spTree>
    <p:extLst>
      <p:ext uri="{BB962C8B-B14F-4D97-AF65-F5344CB8AC3E}">
        <p14:creationId xmlns:p14="http://schemas.microsoft.com/office/powerpoint/2010/main" val="202607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B6E36CC-C69B-4D59-8419-E8A854B38A9E}" type="datetimeFigureOut">
              <a:rPr lang="en-US" smtClean="0"/>
              <a:t>7/18/2019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7E8F8A-3003-448E-9606-961474DC9541}" type="slidenum">
              <a:rPr lang="en-US" smtClean="0"/>
              <a:t>‹#›</a:t>
            </a:fld>
            <a:endParaRPr lang="en-US"/>
          </a:p>
        </p:txBody>
      </p:sp>
    </p:spTree>
    <p:extLst>
      <p:ext uri="{BB962C8B-B14F-4D97-AF65-F5344CB8AC3E}">
        <p14:creationId xmlns:p14="http://schemas.microsoft.com/office/powerpoint/2010/main" val="2284617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6E36CC-C69B-4D59-8419-E8A854B38A9E}" type="datetimeFigureOut">
              <a:rPr lang="en-US" smtClean="0"/>
              <a:t>7/18/2019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7E8F8A-3003-448E-9606-961474DC9541}" type="slidenum">
              <a:rPr lang="en-US" smtClean="0"/>
              <a:t>‹#›</a:t>
            </a:fld>
            <a:endParaRPr lang="en-US"/>
          </a:p>
        </p:txBody>
      </p:sp>
    </p:spTree>
    <p:extLst>
      <p:ext uri="{BB962C8B-B14F-4D97-AF65-F5344CB8AC3E}">
        <p14:creationId xmlns:p14="http://schemas.microsoft.com/office/powerpoint/2010/main" val="353372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1" r:id="rId14"/>
    <p:sldLayoutId id="2147483663" r:id="rId15"/>
    <p:sldLayoutId id="2147483664" r:id="rId16"/>
    <p:sldLayoutId id="2147483665" r:id="rId17"/>
    <p:sldLayoutId id="2147483666" r:id="rId18"/>
    <p:sldLayoutId id="2147483668"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tags" Target="../tags/tag1.xml"/><Relationship Id="rId4" Type="http://schemas.openxmlformats.org/officeDocument/2006/relationships/image" Target="../media/image45.png"/></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5.xml"/><Relationship Id="rId1" Type="http://schemas.openxmlformats.org/officeDocument/2006/relationships/vmlDrawing" Target="../drawings/vmlDrawing2.vml"/><Relationship Id="rId4" Type="http://schemas.openxmlformats.org/officeDocument/2006/relationships/image" Target="../media/image46.w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5.xml"/><Relationship Id="rId1" Type="http://schemas.openxmlformats.org/officeDocument/2006/relationships/vmlDrawing" Target="../drawings/vmlDrawing3.vml"/><Relationship Id="rId4" Type="http://schemas.openxmlformats.org/officeDocument/2006/relationships/image" Target="../media/image47.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vmlDrawing" Target="../drawings/vmlDrawing4.vml"/><Relationship Id="rId5" Type="http://schemas.openxmlformats.org/officeDocument/2006/relationships/image" Target="../media/image53.emf"/><Relationship Id="rId4" Type="http://schemas.openxmlformats.org/officeDocument/2006/relationships/oleObject" Target="../embeddings/oleObject4.bin"/></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vmlDrawing" Target="../drawings/vmlDrawing5.vml"/><Relationship Id="rId5" Type="http://schemas.openxmlformats.org/officeDocument/2006/relationships/image" Target="../media/image54.emf"/><Relationship Id="rId4" Type="http://schemas.openxmlformats.org/officeDocument/2006/relationships/oleObject" Target="../embeddings/oleObject5.bin"/></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148.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149.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42.xml"/><Relationship Id="rId1" Type="http://schemas.openxmlformats.org/officeDocument/2006/relationships/slideLayout" Target="../slideLayouts/slideLayout19.xml"/><Relationship Id="rId4" Type="http://schemas.openxmlformats.org/officeDocument/2006/relationships/image" Target="../media/image59.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43.xml"/><Relationship Id="rId1" Type="http://schemas.openxmlformats.org/officeDocument/2006/relationships/slideLayout" Target="../slideLayouts/slideLayout19.xml"/><Relationship Id="rId4" Type="http://schemas.openxmlformats.org/officeDocument/2006/relationships/image" Target="../media/image59.wmf"/></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7" Type="http://schemas.microsoft.com/office/2007/relationships/hdphoto" Target="../media/hdphoto1.wdp"/><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29.wmf"/><Relationship Id="rId7" Type="http://schemas.openxmlformats.org/officeDocument/2006/relationships/image" Target="../media/image33.wmf"/><Relationship Id="rId2" Type="http://schemas.openxmlformats.org/officeDocument/2006/relationships/image" Target="../media/image28.wmf"/><Relationship Id="rId1" Type="http://schemas.openxmlformats.org/officeDocument/2006/relationships/slideLayout" Target="../slideLayouts/slideLayout2.xml"/><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9.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59633"/>
            <a:ext cx="12192000" cy="923330"/>
          </a:xfrm>
          <a:prstGeom prst="rect">
            <a:avLst/>
          </a:prstGeom>
        </p:spPr>
        <p:txBody>
          <a:bodyPr/>
          <a:lstStyle/>
          <a:p>
            <a:r>
              <a:rPr lang="en-US" b="1" dirty="0" err="1" smtClean="0">
                <a:latin typeface="Avenir Next Cyr W04 Demi Italic" panose="020B0703020202090204" pitchFamily="34" charset="0"/>
              </a:rPr>
              <a:t>Pembelajaran</a:t>
            </a:r>
            <a:r>
              <a:rPr lang="en-US" b="1" dirty="0" smtClean="0">
                <a:latin typeface="Avenir Next Cyr W04 Demi Italic" panose="020B0703020202090204" pitchFamily="34" charset="0"/>
              </a:rPr>
              <a:t> Data Mining</a:t>
            </a:r>
            <a:endParaRPr lang="en-US" b="1" dirty="0">
              <a:latin typeface="Avenir Next Cyr W04 Demi Italic" panose="020B0703020202090204" pitchFamily="34" charset="0"/>
              <a:ea typeface="Open Sans" panose="020B0606030504020204" pitchFamily="34" charset="0"/>
              <a:cs typeface="Open Sans" panose="020B0606030504020204" pitchFamily="34" charset="0"/>
            </a:endParaRPr>
          </a:p>
        </p:txBody>
      </p:sp>
      <p:pic>
        <p:nvPicPr>
          <p:cNvPr id="6" name="Picture Placeholder 5">
            <a:extLst>
              <a:ext uri="{FF2B5EF4-FFF2-40B4-BE49-F238E27FC236}">
                <a16:creationId xmlns:a16="http://schemas.microsoft.com/office/drawing/2014/main" id="{89B465E5-019F-47E2-B4C5-E5F4C7055732}"/>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47" t="22512" r="147"/>
          <a:stretch/>
        </p:blipFill>
        <p:spPr>
          <a:xfrm>
            <a:off x="1489943" y="1828800"/>
            <a:ext cx="5616575" cy="3040066"/>
          </a:xfrm>
        </p:spPr>
      </p:pic>
      <p:sp>
        <p:nvSpPr>
          <p:cNvPr id="17" name="Freeform 13"/>
          <p:cNvSpPr/>
          <p:nvPr/>
        </p:nvSpPr>
        <p:spPr>
          <a:xfrm>
            <a:off x="5087888" y="1426467"/>
            <a:ext cx="2379576" cy="3789040"/>
          </a:xfrm>
          <a:custGeom>
            <a:avLst/>
            <a:gdLst>
              <a:gd name="connsiteX0" fmla="*/ 0 w 2379576"/>
              <a:gd name="connsiteY0" fmla="*/ 0 h 3789040"/>
              <a:gd name="connsiteX1" fmla="*/ 2214084 w 2379576"/>
              <a:gd name="connsiteY1" fmla="*/ 0 h 3789040"/>
              <a:gd name="connsiteX2" fmla="*/ 2379576 w 2379576"/>
              <a:gd name="connsiteY2" fmla="*/ 165492 h 3789040"/>
              <a:gd name="connsiteX3" fmla="*/ 2379576 w 2379576"/>
              <a:gd name="connsiteY3" fmla="*/ 3709249 h 3789040"/>
              <a:gd name="connsiteX4" fmla="*/ 2366571 w 2379576"/>
              <a:gd name="connsiteY4" fmla="*/ 3773666 h 3789040"/>
              <a:gd name="connsiteX5" fmla="*/ 2356205 w 2379576"/>
              <a:gd name="connsiteY5" fmla="*/ 3789040 h 3789040"/>
              <a:gd name="connsiteX6" fmla="*/ 1654973 w 2379576"/>
              <a:gd name="connsiteY6" fmla="*/ 3789040 h 378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9576" h="3789040">
                <a:moveTo>
                  <a:pt x="0" y="0"/>
                </a:moveTo>
                <a:lnTo>
                  <a:pt x="2214084" y="0"/>
                </a:lnTo>
                <a:cubicBezTo>
                  <a:pt x="2305483" y="0"/>
                  <a:pt x="2379576" y="74093"/>
                  <a:pt x="2379576" y="165492"/>
                </a:cubicBezTo>
                <a:lnTo>
                  <a:pt x="2379576" y="3709249"/>
                </a:lnTo>
                <a:cubicBezTo>
                  <a:pt x="2379576" y="3732099"/>
                  <a:pt x="2374945" y="3753867"/>
                  <a:pt x="2366571" y="3773666"/>
                </a:cubicBezTo>
                <a:lnTo>
                  <a:pt x="2356205" y="3789040"/>
                </a:lnTo>
                <a:lnTo>
                  <a:pt x="1654973" y="3789040"/>
                </a:lnTo>
                <a:close/>
              </a:path>
            </a:pathLst>
          </a:custGeom>
          <a:gradFill flip="none" rotWithShape="1">
            <a:gsLst>
              <a:gs pos="0">
                <a:schemeClr val="bg1">
                  <a:alpha val="0"/>
                </a:schemeClr>
              </a:gs>
              <a:gs pos="100000">
                <a:schemeClr val="bg1">
                  <a:alpha val="34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sp>
        <p:nvSpPr>
          <p:cNvPr id="61" name="TextBox 60"/>
          <p:cNvSpPr txBox="1"/>
          <p:nvPr/>
        </p:nvSpPr>
        <p:spPr>
          <a:xfrm>
            <a:off x="7683191" y="1874074"/>
            <a:ext cx="2698944" cy="646331"/>
          </a:xfrm>
          <a:prstGeom prst="rect">
            <a:avLst/>
          </a:prstGeom>
          <a:noFill/>
        </p:spPr>
        <p:txBody>
          <a:bodyPr wrap="none" rtlCol="0" anchor="ctr">
            <a:spAutoFit/>
          </a:bodyPr>
          <a:lstStyle/>
          <a:p>
            <a:r>
              <a:rPr lang="en-US" sz="3600" b="1" dirty="0" smtClean="0">
                <a:solidFill>
                  <a:srgbClr val="63BB46"/>
                </a:solidFill>
                <a:latin typeface="Open Sans" panose="020B0606030504020204" pitchFamily="34" charset="0"/>
                <a:ea typeface="Open Sans" panose="020B0606030504020204" pitchFamily="34" charset="0"/>
                <a:cs typeface="Open Sans" panose="020B0606030504020204" pitchFamily="34" charset="0"/>
              </a:rPr>
              <a:t>Bagus </a:t>
            </a:r>
            <a:r>
              <a:rPr lang="en-US" sz="36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Sartono</a:t>
            </a:r>
            <a:endPar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TextBox 62"/>
          <p:cNvSpPr txBox="1"/>
          <p:nvPr/>
        </p:nvSpPr>
        <p:spPr>
          <a:xfrm>
            <a:off x="7683191" y="2433502"/>
            <a:ext cx="4028539" cy="646331"/>
          </a:xfrm>
          <a:prstGeom prst="rect">
            <a:avLst/>
          </a:prstGeom>
          <a:noFill/>
        </p:spPr>
        <p:txBody>
          <a:bodyPr wrap="none" rtlCol="0" anchor="ctr">
            <a:spAutoFit/>
          </a:bodyPr>
          <a:lstStyle/>
          <a:p>
            <a:r>
              <a:rPr lang="en-US" sz="3600" b="1" dirty="0" err="1" smtClean="0">
                <a:solidFill>
                  <a:srgbClr val="63BB46"/>
                </a:solidFill>
                <a:latin typeface="Open Sans" panose="020B0606030504020204" pitchFamily="34" charset="0"/>
                <a:ea typeface="Open Sans" panose="020B0606030504020204" pitchFamily="34" charset="0"/>
                <a:cs typeface="Open Sans" panose="020B0606030504020204" pitchFamily="34" charset="0"/>
              </a:rPr>
              <a:t>Departemen</a:t>
            </a:r>
            <a:r>
              <a:rPr lang="en-US" sz="3600" b="1" dirty="0" smtClean="0">
                <a:solidFill>
                  <a:srgbClr val="63BB46"/>
                </a:solidFill>
                <a:latin typeface="Open Sans" panose="020B0606030504020204" pitchFamily="34" charset="0"/>
                <a:ea typeface="Open Sans" panose="020B0606030504020204" pitchFamily="34" charset="0"/>
                <a:cs typeface="Open Sans" panose="020B0606030504020204" pitchFamily="34" charset="0"/>
              </a:rPr>
              <a:t> </a:t>
            </a:r>
            <a:r>
              <a:rPr lang="en-US" sz="3600" b="1" dirty="0" err="1" smtClean="0">
                <a:solidFill>
                  <a:schemeClr val="bg1"/>
                </a:solidFill>
                <a:latin typeface="Open Sans" panose="020B0606030504020204" pitchFamily="34" charset="0"/>
                <a:ea typeface="Open Sans" panose="020B0606030504020204" pitchFamily="34" charset="0"/>
                <a:cs typeface="Open Sans" panose="020B0606030504020204" pitchFamily="34" charset="0"/>
              </a:rPr>
              <a:t>Statistika</a:t>
            </a:r>
            <a:endPar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TextBox 64"/>
          <p:cNvSpPr txBox="1"/>
          <p:nvPr/>
        </p:nvSpPr>
        <p:spPr>
          <a:xfrm>
            <a:off x="7683191" y="2992930"/>
            <a:ext cx="2512483" cy="646331"/>
          </a:xfrm>
          <a:prstGeom prst="rect">
            <a:avLst/>
          </a:prstGeom>
          <a:noFill/>
        </p:spPr>
        <p:txBody>
          <a:bodyPr wrap="none" rtlCol="0" anchor="ctr">
            <a:spAutoFit/>
          </a:bodyPr>
          <a:lstStyle/>
          <a:p>
            <a:r>
              <a:rPr lang="en-US" sz="3600" b="1" dirty="0" smtClean="0">
                <a:solidFill>
                  <a:srgbClr val="63BB46"/>
                </a:solidFill>
                <a:latin typeface="Open Sans" panose="020B0606030504020204" pitchFamily="34" charset="0"/>
                <a:ea typeface="Open Sans" panose="020B0606030504020204" pitchFamily="34" charset="0"/>
                <a:cs typeface="Open Sans" panose="020B0606030504020204" pitchFamily="34" charset="0"/>
              </a:rPr>
              <a:t>IPB </a:t>
            </a:r>
            <a:r>
              <a:rPr lang="en-US" sz="36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University</a:t>
            </a:r>
            <a:endPar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3" name="Group 72"/>
          <p:cNvGrpSpPr/>
          <p:nvPr/>
        </p:nvGrpSpPr>
        <p:grpSpPr>
          <a:xfrm>
            <a:off x="6603427" y="4277821"/>
            <a:ext cx="3265747" cy="2339909"/>
            <a:chOff x="4143800" y="4432170"/>
            <a:chExt cx="2549278" cy="1964609"/>
          </a:xfrm>
        </p:grpSpPr>
        <p:grpSp>
          <p:nvGrpSpPr>
            <p:cNvPr id="74" name="Group 73"/>
            <p:cNvGrpSpPr/>
            <p:nvPr/>
          </p:nvGrpSpPr>
          <p:grpSpPr>
            <a:xfrm>
              <a:off x="4211959" y="4509120"/>
              <a:ext cx="1772023" cy="1682218"/>
              <a:chOff x="3340621" y="2731741"/>
              <a:chExt cx="5513832" cy="2726371"/>
            </a:xfrm>
          </p:grpSpPr>
          <p:sp>
            <p:nvSpPr>
              <p:cNvPr id="81" name="Rectangle 80"/>
              <p:cNvSpPr/>
              <p:nvPr/>
            </p:nvSpPr>
            <p:spPr>
              <a:xfrm>
                <a:off x="3340621" y="2731741"/>
                <a:ext cx="5513832" cy="2726371"/>
              </a:xfrm>
              <a:prstGeom prst="rect">
                <a:avLst/>
              </a:prstGeom>
              <a:ln>
                <a:noFill/>
              </a:ln>
              <a:effectLst>
                <a:outerShdw blurRad="571500" dist="241300" dir="102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3340621" y="2731741"/>
                <a:ext cx="5513832" cy="2726371"/>
              </a:xfrm>
              <a:prstGeom prst="rect">
                <a:avLst/>
              </a:prstGeom>
              <a:ln>
                <a:noFill/>
              </a:ln>
              <a:effectLst>
                <a:outerShdw blurRad="571500" dist="292100" dir="2154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ounded Rectangle 74"/>
            <p:cNvSpPr/>
            <p:nvPr/>
          </p:nvSpPr>
          <p:spPr>
            <a:xfrm rot="16200000">
              <a:off x="4436134" y="4139836"/>
              <a:ext cx="1964609" cy="2549278"/>
            </a:xfrm>
            <a:prstGeom prst="roundRect">
              <a:avLst>
                <a:gd name="adj" fmla="val 5238"/>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rot="16200000">
              <a:off x="4632960" y="4351136"/>
              <a:ext cx="1565914" cy="2114488"/>
            </a:xfrm>
            <a:prstGeom prst="rect">
              <a:avLst/>
            </a:prstGeom>
            <a:blipFill dpi="0" rotWithShape="0">
              <a:blip r:embed="rId4"/>
              <a:srcRect/>
              <a:stretch>
                <a:fillRect t="-24795" b="-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400" b="1" dirty="0"/>
            </a:p>
          </p:txBody>
        </p:sp>
        <p:grpSp>
          <p:nvGrpSpPr>
            <p:cNvPr id="77" name="Group 76"/>
            <p:cNvGrpSpPr/>
            <p:nvPr/>
          </p:nvGrpSpPr>
          <p:grpSpPr>
            <a:xfrm rot="16200000">
              <a:off x="6513179" y="5349079"/>
              <a:ext cx="139880" cy="138308"/>
              <a:chOff x="4446940" y="5280381"/>
              <a:chExt cx="237363" cy="234696"/>
            </a:xfrm>
          </p:grpSpPr>
          <p:sp>
            <p:nvSpPr>
              <p:cNvPr id="79" name="Oval 78"/>
              <p:cNvSpPr>
                <a:spLocks noChangeArrowheads="1"/>
              </p:cNvSpPr>
              <p:nvPr/>
            </p:nvSpPr>
            <p:spPr bwMode="auto">
              <a:xfrm>
                <a:off x="4446940" y="5280381"/>
                <a:ext cx="237363" cy="234696"/>
              </a:xfrm>
              <a:prstGeom prst="ellipse">
                <a:avLst/>
              </a:prstGeom>
              <a:gradFill flip="none" rotWithShape="1">
                <a:gsLst>
                  <a:gs pos="29000">
                    <a:schemeClr val="tx1"/>
                  </a:gs>
                  <a:gs pos="73000">
                    <a:schemeClr val="tx1">
                      <a:lumMod val="65000"/>
                      <a:lumOff val="3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lt1"/>
                  </a:solidFill>
                </a:endParaRPr>
              </a:p>
            </p:txBody>
          </p:sp>
          <p:sp>
            <p:nvSpPr>
              <p:cNvPr id="80" name="Rounded Rectangle 79"/>
              <p:cNvSpPr/>
              <p:nvPr/>
            </p:nvSpPr>
            <p:spPr>
              <a:xfrm>
                <a:off x="4515460" y="5356864"/>
                <a:ext cx="100323" cy="100323"/>
              </a:xfrm>
              <a:prstGeom prst="round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Freeform 77"/>
            <p:cNvSpPr/>
            <p:nvPr/>
          </p:nvSpPr>
          <p:spPr>
            <a:xfrm>
              <a:off x="5339707" y="4432170"/>
              <a:ext cx="1353371" cy="1712789"/>
            </a:xfrm>
            <a:custGeom>
              <a:avLst/>
              <a:gdLst>
                <a:gd name="connsiteX0" fmla="*/ 0 w 2296537"/>
                <a:gd name="connsiteY0" fmla="*/ 0 h 2906437"/>
                <a:gd name="connsiteX1" fmla="*/ 2121915 w 2296537"/>
                <a:gd name="connsiteY1" fmla="*/ 0 h 2906437"/>
                <a:gd name="connsiteX2" fmla="*/ 2296537 w 2296537"/>
                <a:gd name="connsiteY2" fmla="*/ 174622 h 2906437"/>
                <a:gd name="connsiteX3" fmla="*/ 2296537 w 2296537"/>
                <a:gd name="connsiteY3" fmla="*/ 2906437 h 2906437"/>
              </a:gdLst>
              <a:ahLst/>
              <a:cxnLst>
                <a:cxn ang="0">
                  <a:pos x="connsiteX0" y="connsiteY0"/>
                </a:cxn>
                <a:cxn ang="0">
                  <a:pos x="connsiteX1" y="connsiteY1"/>
                </a:cxn>
                <a:cxn ang="0">
                  <a:pos x="connsiteX2" y="connsiteY2"/>
                </a:cxn>
                <a:cxn ang="0">
                  <a:pos x="connsiteX3" y="connsiteY3"/>
                </a:cxn>
              </a:cxnLst>
              <a:rect l="l" t="t" r="r" b="b"/>
              <a:pathLst>
                <a:path w="2296537" h="2906437">
                  <a:moveTo>
                    <a:pt x="0" y="0"/>
                  </a:moveTo>
                  <a:lnTo>
                    <a:pt x="2121915" y="0"/>
                  </a:lnTo>
                  <a:cubicBezTo>
                    <a:pt x="2218356" y="0"/>
                    <a:pt x="2296537" y="78181"/>
                    <a:pt x="2296537" y="174622"/>
                  </a:cubicBezTo>
                  <a:lnTo>
                    <a:pt x="2296537" y="2906437"/>
                  </a:lnTo>
                  <a:close/>
                </a:path>
              </a:pathLst>
            </a:custGeom>
            <a:gradFill flip="none" rotWithShape="1">
              <a:gsLst>
                <a:gs pos="0">
                  <a:schemeClr val="bg1">
                    <a:alpha val="0"/>
                  </a:schemeClr>
                </a:gs>
                <a:gs pos="100000">
                  <a:schemeClr val="bg1">
                    <a:alpha val="34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a:p>
          </p:txBody>
        </p:sp>
      </p:grpSp>
    </p:spTree>
    <p:extLst>
      <p:ext uri="{BB962C8B-B14F-4D97-AF65-F5344CB8AC3E}">
        <p14:creationId xmlns:p14="http://schemas.microsoft.com/office/powerpoint/2010/main" val="4075755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definisi</a:t>
            </a:r>
            <a:r>
              <a:rPr lang="en-US" dirty="0" smtClean="0"/>
              <a:t> data mining</a:t>
            </a:r>
            <a:endParaRPr lang="en-US" dirty="0"/>
          </a:p>
        </p:txBody>
      </p:sp>
      <p:sp>
        <p:nvSpPr>
          <p:cNvPr id="4" name="Rectangle 3"/>
          <p:cNvSpPr/>
          <p:nvPr/>
        </p:nvSpPr>
        <p:spPr>
          <a:xfrm>
            <a:off x="4372574" y="2824165"/>
            <a:ext cx="6651171" cy="1631216"/>
          </a:xfrm>
          <a:prstGeom prst="rect">
            <a:avLst/>
          </a:prstGeom>
        </p:spPr>
        <p:txBody>
          <a:bodyPr wrap="square">
            <a:spAutoFit/>
          </a:bodyPr>
          <a:lstStyle/>
          <a:p>
            <a:r>
              <a:rPr lang="en-US" sz="2000" dirty="0">
                <a:solidFill>
                  <a:srgbClr val="333333"/>
                </a:solidFill>
                <a:latin typeface="Avenir Next Cyr W04 Demi" panose="020B0703020202020204" pitchFamily="34" charset="0"/>
              </a:rPr>
              <a:t>Data mining is the process of analyzing hidden patterns of data according to different perspectives for categorization into useful information, which is collected and assembled in common areas, such as data </a:t>
            </a:r>
            <a:r>
              <a:rPr lang="en-US" sz="2000" dirty="0" smtClean="0">
                <a:solidFill>
                  <a:srgbClr val="333333"/>
                </a:solidFill>
                <a:latin typeface="Avenir Next Cyr W04 Demi" panose="020B0703020202020204" pitchFamily="34" charset="0"/>
              </a:rPr>
              <a:t>warehouses. (Technopedia)</a:t>
            </a:r>
            <a:endParaRPr lang="en-US" sz="2000" dirty="0">
              <a:latin typeface="Avenir Next Cyr W04 Demi" panose="020B0703020202020204" pitchFamily="34" charset="0"/>
            </a:endParaRPr>
          </a:p>
        </p:txBody>
      </p:sp>
      <p:sp>
        <p:nvSpPr>
          <p:cNvPr id="5" name="Rectangle 4"/>
          <p:cNvSpPr/>
          <p:nvPr/>
        </p:nvSpPr>
        <p:spPr>
          <a:xfrm>
            <a:off x="7126659" y="1225493"/>
            <a:ext cx="3897086" cy="1323439"/>
          </a:xfrm>
          <a:prstGeom prst="rect">
            <a:avLst/>
          </a:prstGeom>
        </p:spPr>
        <p:txBody>
          <a:bodyPr wrap="square">
            <a:spAutoFit/>
          </a:bodyPr>
          <a:lstStyle/>
          <a:p>
            <a:r>
              <a:rPr lang="en-US" sz="2000" dirty="0">
                <a:solidFill>
                  <a:srgbClr val="283138"/>
                </a:solidFill>
                <a:latin typeface="Avenir Next Cyr W04 Demi" panose="020B0703020202020204" pitchFamily="34" charset="0"/>
              </a:rPr>
              <a:t>Data mining is the process of finding anomalies, patterns and correlations within large data sets to predict outcomes. </a:t>
            </a:r>
            <a:r>
              <a:rPr lang="en-US" sz="2000" dirty="0" smtClean="0">
                <a:solidFill>
                  <a:srgbClr val="283138"/>
                </a:solidFill>
                <a:latin typeface="Avenir Next Cyr W04 Demi" panose="020B0703020202020204" pitchFamily="34" charset="0"/>
              </a:rPr>
              <a:t>(SAS)</a:t>
            </a:r>
            <a:endParaRPr lang="en-US" sz="2000" dirty="0">
              <a:latin typeface="Avenir Next Cyr W04 Demi" panose="020B0703020202020204" pitchFamily="34" charset="0"/>
            </a:endParaRPr>
          </a:p>
        </p:txBody>
      </p:sp>
      <p:sp>
        <p:nvSpPr>
          <p:cNvPr id="6" name="Rectangle 5"/>
          <p:cNvSpPr/>
          <p:nvPr/>
        </p:nvSpPr>
        <p:spPr>
          <a:xfrm>
            <a:off x="1877784" y="4730615"/>
            <a:ext cx="7505702" cy="1631216"/>
          </a:xfrm>
          <a:prstGeom prst="rect">
            <a:avLst/>
          </a:prstGeom>
        </p:spPr>
        <p:txBody>
          <a:bodyPr wrap="square">
            <a:spAutoFit/>
          </a:bodyPr>
          <a:lstStyle/>
          <a:p>
            <a:r>
              <a:rPr lang="en-US" sz="2000" dirty="0">
                <a:solidFill>
                  <a:srgbClr val="333333"/>
                </a:solidFill>
                <a:latin typeface="Avenir Next Cyr W04 Demi" panose="020B0703020202020204" pitchFamily="34" charset="0"/>
              </a:rPr>
              <a:t>The process of discovering meaningful correlations, patterns and trends by sifting through large amounts of data stored in repositories. Data mining employs pattern recognition technologies, as well as statistical and mathematical techniques</a:t>
            </a:r>
            <a:r>
              <a:rPr lang="en-US" sz="2000" dirty="0" smtClean="0">
                <a:solidFill>
                  <a:srgbClr val="333333"/>
                </a:solidFill>
                <a:latin typeface="Avenir Next Cyr W04 Demi" panose="020B0703020202020204" pitchFamily="34" charset="0"/>
              </a:rPr>
              <a:t>. (Gartner)</a:t>
            </a:r>
            <a:endParaRPr lang="en-US" sz="2000" dirty="0">
              <a:latin typeface="Avenir Next Cyr W04 Demi" panose="020B0703020202020204" pitchFamily="34" charset="0"/>
            </a:endParaRPr>
          </a:p>
        </p:txBody>
      </p:sp>
    </p:spTree>
    <p:extLst>
      <p:ext uri="{BB962C8B-B14F-4D97-AF65-F5344CB8AC3E}">
        <p14:creationId xmlns:p14="http://schemas.microsoft.com/office/powerpoint/2010/main" val="313296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normAutofit/>
          </a:bodyPr>
          <a:lstStyle/>
          <a:p>
            <a:r>
              <a:rPr lang="en-US" altLang="zh-CN" sz="4000" dirty="0">
                <a:solidFill>
                  <a:srgbClr val="0000FF"/>
                </a:solidFill>
                <a:latin typeface="Times New Roman" pitchFamily="18" charset="0"/>
              </a:rPr>
              <a:t>Why Ensemble Works?</a:t>
            </a:r>
          </a:p>
        </p:txBody>
      </p:sp>
      <p:sp>
        <p:nvSpPr>
          <p:cNvPr id="15" name="Slide Number Placeholder 14"/>
          <p:cNvSpPr>
            <a:spLocks noGrp="1"/>
          </p:cNvSpPr>
          <p:nvPr>
            <p:ph type="sldNum" sz="quarter" idx="12"/>
          </p:nvPr>
        </p:nvSpPr>
        <p:spPr/>
        <p:txBody>
          <a:bodyPr/>
          <a:lstStyle/>
          <a:p>
            <a:fld id="{334627E7-679B-4EFE-AE5B-E9EBD248A4E2}" type="slidenum">
              <a:rPr lang="id-ID" smtClean="0"/>
              <a:pPr/>
              <a:t>100</a:t>
            </a:fld>
            <a:endParaRPr lang="id-ID"/>
          </a:p>
        </p:txBody>
      </p:sp>
      <p:grpSp>
        <p:nvGrpSpPr>
          <p:cNvPr id="2" name="Group 5"/>
          <p:cNvGrpSpPr>
            <a:grpSpLocks/>
          </p:cNvGrpSpPr>
          <p:nvPr/>
        </p:nvGrpSpPr>
        <p:grpSpPr bwMode="auto">
          <a:xfrm>
            <a:off x="2286000" y="1460500"/>
            <a:ext cx="7380288" cy="3817938"/>
            <a:chOff x="2971" y="2160"/>
            <a:chExt cx="4649" cy="2886"/>
          </a:xfrm>
        </p:grpSpPr>
        <p:grpSp>
          <p:nvGrpSpPr>
            <p:cNvPr id="3" name="Group 6"/>
            <p:cNvGrpSpPr>
              <a:grpSpLocks/>
            </p:cNvGrpSpPr>
            <p:nvPr/>
          </p:nvGrpSpPr>
          <p:grpSpPr bwMode="auto">
            <a:xfrm>
              <a:off x="2971" y="2160"/>
              <a:ext cx="4649" cy="2886"/>
              <a:chOff x="521" y="890"/>
              <a:chExt cx="4649" cy="2886"/>
            </a:xfrm>
          </p:grpSpPr>
          <p:pic>
            <p:nvPicPr>
              <p:cNvPr id="388103" name="Picture 7" descr="story25i1"/>
              <p:cNvPicPr>
                <a:picLocks noChangeAspect="1" noChangeArrowheads="1"/>
              </p:cNvPicPr>
              <p:nvPr/>
            </p:nvPicPr>
            <p:blipFill>
              <a:blip r:embed="rId4"/>
              <a:srcRect/>
              <a:stretch>
                <a:fillRect/>
              </a:stretch>
            </p:blipFill>
            <p:spPr bwMode="auto">
              <a:xfrm>
                <a:off x="521" y="890"/>
                <a:ext cx="4649" cy="2886"/>
              </a:xfrm>
              <a:prstGeom prst="rect">
                <a:avLst/>
              </a:prstGeom>
              <a:noFill/>
              <a:ln w="9525">
                <a:solidFill>
                  <a:srgbClr val="0000FF"/>
                </a:solidFill>
                <a:miter lim="800000"/>
                <a:headEnd/>
                <a:tailEnd/>
              </a:ln>
            </p:spPr>
          </p:pic>
          <p:sp>
            <p:nvSpPr>
              <p:cNvPr id="388104" name="Text Box 8"/>
              <p:cNvSpPr txBox="1">
                <a:spLocks noChangeArrowheads="1"/>
              </p:cNvSpPr>
              <p:nvPr/>
            </p:nvSpPr>
            <p:spPr bwMode="auto">
              <a:xfrm>
                <a:off x="612" y="1888"/>
                <a:ext cx="607" cy="279"/>
              </a:xfrm>
              <a:prstGeom prst="rect">
                <a:avLst/>
              </a:prstGeom>
              <a:solidFill>
                <a:schemeClr val="bg1"/>
              </a:solidFill>
              <a:ln w="9525">
                <a:solidFill>
                  <a:srgbClr val="FFCC00"/>
                </a:solidFill>
                <a:miter lim="800000"/>
                <a:headEnd/>
                <a:tailEnd/>
              </a:ln>
              <a:effectLst/>
            </p:spPr>
            <p:txBody>
              <a:bodyPr wrap="none">
                <a:spAutoFit/>
              </a:bodyPr>
              <a:lstStyle/>
              <a:p>
                <a:r>
                  <a:rPr lang="en-US">
                    <a:cs typeface="Times New Roman" pitchFamily="18" charset="0"/>
                  </a:rPr>
                  <a:t>Model 1</a:t>
                </a:r>
              </a:p>
            </p:txBody>
          </p:sp>
          <p:sp>
            <p:nvSpPr>
              <p:cNvPr id="388105" name="Text Box 9"/>
              <p:cNvSpPr txBox="1">
                <a:spLocks noChangeArrowheads="1"/>
              </p:cNvSpPr>
              <p:nvPr/>
            </p:nvSpPr>
            <p:spPr bwMode="auto">
              <a:xfrm>
                <a:off x="1292" y="2115"/>
                <a:ext cx="607" cy="279"/>
              </a:xfrm>
              <a:prstGeom prst="rect">
                <a:avLst/>
              </a:prstGeom>
              <a:solidFill>
                <a:schemeClr val="bg1"/>
              </a:solidFill>
              <a:ln w="9525">
                <a:solidFill>
                  <a:srgbClr val="CCFFCC"/>
                </a:solidFill>
                <a:miter lim="800000"/>
                <a:headEnd/>
                <a:tailEnd/>
              </a:ln>
              <a:effectLst/>
            </p:spPr>
            <p:txBody>
              <a:bodyPr wrap="none">
                <a:spAutoFit/>
              </a:bodyPr>
              <a:lstStyle/>
              <a:p>
                <a:r>
                  <a:rPr lang="en-US">
                    <a:cs typeface="Times New Roman" pitchFamily="18" charset="0"/>
                  </a:rPr>
                  <a:t>Model 2</a:t>
                </a:r>
              </a:p>
            </p:txBody>
          </p:sp>
          <p:sp>
            <p:nvSpPr>
              <p:cNvPr id="388106" name="Text Box 10"/>
              <p:cNvSpPr txBox="1">
                <a:spLocks noChangeArrowheads="1"/>
              </p:cNvSpPr>
              <p:nvPr/>
            </p:nvSpPr>
            <p:spPr bwMode="auto">
              <a:xfrm>
                <a:off x="1837" y="1933"/>
                <a:ext cx="607" cy="279"/>
              </a:xfrm>
              <a:prstGeom prst="rect">
                <a:avLst/>
              </a:prstGeom>
              <a:solidFill>
                <a:schemeClr val="bg1"/>
              </a:solidFill>
              <a:ln w="9525">
                <a:solidFill>
                  <a:srgbClr val="FF00FF"/>
                </a:solidFill>
                <a:miter lim="800000"/>
                <a:headEnd/>
                <a:tailEnd/>
              </a:ln>
              <a:effectLst/>
            </p:spPr>
            <p:txBody>
              <a:bodyPr wrap="none">
                <a:spAutoFit/>
              </a:bodyPr>
              <a:lstStyle/>
              <a:p>
                <a:r>
                  <a:rPr lang="en-US">
                    <a:cs typeface="Times New Roman" pitchFamily="18" charset="0"/>
                  </a:rPr>
                  <a:t>Model 3</a:t>
                </a:r>
              </a:p>
            </p:txBody>
          </p:sp>
          <p:sp>
            <p:nvSpPr>
              <p:cNvPr id="388107" name="Text Box 11"/>
              <p:cNvSpPr txBox="1">
                <a:spLocks noChangeArrowheads="1"/>
              </p:cNvSpPr>
              <p:nvPr/>
            </p:nvSpPr>
            <p:spPr bwMode="auto">
              <a:xfrm>
                <a:off x="2653" y="2160"/>
                <a:ext cx="607" cy="279"/>
              </a:xfrm>
              <a:prstGeom prst="rect">
                <a:avLst/>
              </a:prstGeom>
              <a:solidFill>
                <a:schemeClr val="bg1"/>
              </a:solidFill>
              <a:ln w="9525">
                <a:solidFill>
                  <a:srgbClr val="800080"/>
                </a:solidFill>
                <a:miter lim="800000"/>
                <a:headEnd/>
                <a:tailEnd/>
              </a:ln>
              <a:effectLst/>
            </p:spPr>
            <p:txBody>
              <a:bodyPr wrap="none">
                <a:spAutoFit/>
              </a:bodyPr>
              <a:lstStyle/>
              <a:p>
                <a:r>
                  <a:rPr lang="en-US">
                    <a:cs typeface="Times New Roman" pitchFamily="18" charset="0"/>
                  </a:rPr>
                  <a:t>Model 4</a:t>
                </a:r>
              </a:p>
            </p:txBody>
          </p:sp>
          <p:sp>
            <p:nvSpPr>
              <p:cNvPr id="388108" name="Text Box 12"/>
              <p:cNvSpPr txBox="1">
                <a:spLocks noChangeArrowheads="1"/>
              </p:cNvSpPr>
              <p:nvPr/>
            </p:nvSpPr>
            <p:spPr bwMode="auto">
              <a:xfrm>
                <a:off x="3334" y="1979"/>
                <a:ext cx="607" cy="279"/>
              </a:xfrm>
              <a:prstGeom prst="rect">
                <a:avLst/>
              </a:prstGeom>
              <a:solidFill>
                <a:schemeClr val="bg1"/>
              </a:solidFill>
              <a:ln w="9525">
                <a:solidFill>
                  <a:schemeClr val="tx1"/>
                </a:solidFill>
                <a:miter lim="800000"/>
                <a:headEnd/>
                <a:tailEnd/>
              </a:ln>
              <a:effectLst/>
            </p:spPr>
            <p:txBody>
              <a:bodyPr wrap="none">
                <a:spAutoFit/>
              </a:bodyPr>
              <a:lstStyle/>
              <a:p>
                <a:r>
                  <a:rPr lang="en-US">
                    <a:cs typeface="Times New Roman" pitchFamily="18" charset="0"/>
                  </a:rPr>
                  <a:t>Model 5</a:t>
                </a:r>
              </a:p>
            </p:txBody>
          </p:sp>
          <p:sp>
            <p:nvSpPr>
              <p:cNvPr id="388109" name="Text Box 13"/>
              <p:cNvSpPr txBox="1">
                <a:spLocks noChangeArrowheads="1"/>
              </p:cNvSpPr>
              <p:nvPr/>
            </p:nvSpPr>
            <p:spPr bwMode="auto">
              <a:xfrm>
                <a:off x="4468" y="1842"/>
                <a:ext cx="607" cy="279"/>
              </a:xfrm>
              <a:prstGeom prst="rect">
                <a:avLst/>
              </a:prstGeom>
              <a:solidFill>
                <a:schemeClr val="bg1"/>
              </a:solidFill>
              <a:ln w="9525">
                <a:solidFill>
                  <a:srgbClr val="008080"/>
                </a:solidFill>
                <a:miter lim="800000"/>
                <a:headEnd/>
                <a:tailEnd/>
              </a:ln>
              <a:effectLst/>
            </p:spPr>
            <p:txBody>
              <a:bodyPr wrap="none">
                <a:spAutoFit/>
              </a:bodyPr>
              <a:lstStyle/>
              <a:p>
                <a:r>
                  <a:rPr lang="en-US">
                    <a:cs typeface="Times New Roman" pitchFamily="18" charset="0"/>
                  </a:rPr>
                  <a:t>Model 6</a:t>
                </a:r>
              </a:p>
            </p:txBody>
          </p:sp>
        </p:grpSp>
        <p:sp>
          <p:nvSpPr>
            <p:cNvPr id="388110" name="Text Box 14"/>
            <p:cNvSpPr txBox="1">
              <a:spLocks noChangeArrowheads="1"/>
            </p:cNvSpPr>
            <p:nvPr/>
          </p:nvSpPr>
          <p:spPr bwMode="auto">
            <a:xfrm>
              <a:off x="4649" y="2659"/>
              <a:ext cx="1754" cy="279"/>
            </a:xfrm>
            <a:prstGeom prst="rect">
              <a:avLst/>
            </a:prstGeom>
            <a:solidFill>
              <a:schemeClr val="bg1"/>
            </a:solidFill>
            <a:ln w="15875">
              <a:solidFill>
                <a:srgbClr val="0000FF"/>
              </a:solidFill>
              <a:miter lim="800000"/>
              <a:headEnd/>
              <a:tailEnd/>
            </a:ln>
            <a:effectLst/>
          </p:spPr>
          <p:txBody>
            <a:bodyPr wrap="none">
              <a:spAutoFit/>
            </a:bodyPr>
            <a:lstStyle/>
            <a:p>
              <a:r>
                <a:rPr lang="en-US">
                  <a:cs typeface="Times New Roman" pitchFamily="18" charset="0"/>
                </a:rPr>
                <a:t>Some unknown distribution</a:t>
              </a:r>
            </a:p>
          </p:txBody>
        </p:sp>
      </p:grpSp>
      <p:sp>
        <p:nvSpPr>
          <p:cNvPr id="388111" name="Text Box 15"/>
          <p:cNvSpPr txBox="1">
            <a:spLocks noChangeArrowheads="1"/>
          </p:cNvSpPr>
          <p:nvPr/>
        </p:nvSpPr>
        <p:spPr bwMode="auto">
          <a:xfrm>
            <a:off x="3276600" y="5472907"/>
            <a:ext cx="6629400" cy="523220"/>
          </a:xfrm>
          <a:prstGeom prst="rect">
            <a:avLst/>
          </a:prstGeom>
          <a:noFill/>
          <a:ln w="9525">
            <a:noFill/>
            <a:miter lim="800000"/>
            <a:headEnd/>
            <a:tailEnd/>
          </a:ln>
          <a:effectLst/>
        </p:spPr>
        <p:txBody>
          <a:bodyPr>
            <a:spAutoFit/>
          </a:bodyPr>
          <a:lstStyle/>
          <a:p>
            <a:pPr algn="ctr">
              <a:spcBef>
                <a:spcPct val="50000"/>
              </a:spcBef>
            </a:pPr>
            <a:r>
              <a:rPr lang="en-US" sz="2800" b="1">
                <a:solidFill>
                  <a:srgbClr val="FF0000"/>
                </a:solidFill>
                <a:latin typeface="Comic Sans MS" pitchFamily="66" charset="0"/>
              </a:rPr>
              <a:t>Ensemble gives the global picture!</a:t>
            </a:r>
          </a:p>
        </p:txBody>
      </p:sp>
    </p:spTree>
    <p:custDataLst>
      <p:tags r:id="rId1"/>
    </p:custDataLst>
    <p:extLst>
      <p:ext uri="{BB962C8B-B14F-4D97-AF65-F5344CB8AC3E}">
        <p14:creationId xmlns:p14="http://schemas.microsoft.com/office/powerpoint/2010/main" val="3564928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8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11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normAutofit/>
          </a:bodyPr>
          <a:lstStyle/>
          <a:p>
            <a:pPr eaLnBrk="1" hangingPunct="1"/>
            <a:r>
              <a:rPr lang="en-US" smtClean="0"/>
              <a:t>Why does it work?</a:t>
            </a:r>
          </a:p>
        </p:txBody>
      </p:sp>
      <p:sp>
        <p:nvSpPr>
          <p:cNvPr id="5" name="Slide Number Placeholder 4"/>
          <p:cNvSpPr>
            <a:spLocks noGrp="1"/>
          </p:cNvSpPr>
          <p:nvPr>
            <p:ph type="sldNum" sz="quarter" idx="12"/>
          </p:nvPr>
        </p:nvSpPr>
        <p:spPr/>
        <p:txBody>
          <a:bodyPr/>
          <a:lstStyle/>
          <a:p>
            <a:fld id="{334627E7-679B-4EFE-AE5B-E9EBD248A4E2}" type="slidenum">
              <a:rPr lang="id-ID" smtClean="0"/>
              <a:pPr/>
              <a:t>101</a:t>
            </a:fld>
            <a:endParaRPr lang="id-ID"/>
          </a:p>
        </p:txBody>
      </p:sp>
      <p:graphicFrame>
        <p:nvGraphicFramePr>
          <p:cNvPr id="2050" name="Object 4"/>
          <p:cNvGraphicFramePr>
            <a:graphicFrameLocks noGrp="1" noChangeAspect="1"/>
          </p:cNvGraphicFramePr>
          <p:nvPr>
            <p:ph idx="4294967295"/>
            <p:extLst/>
          </p:nvPr>
        </p:nvGraphicFramePr>
        <p:xfrm>
          <a:off x="4415632" y="4265645"/>
          <a:ext cx="3360737" cy="946150"/>
        </p:xfrm>
        <a:graphic>
          <a:graphicData uri="http://schemas.openxmlformats.org/presentationml/2006/ole">
            <mc:AlternateContent xmlns:mc="http://schemas.openxmlformats.org/markup-compatibility/2006">
              <mc:Choice xmlns:v="urn:schemas-microsoft-com:vml" Requires="v">
                <p:oleObj spid="_x0000_s3086" name="Equation" r:id="rId3" imgW="1625400" imgH="457200" progId="Equation.3">
                  <p:embed/>
                </p:oleObj>
              </mc:Choice>
              <mc:Fallback>
                <p:oleObj name="Equation" r:id="rId3" imgW="1625400" imgH="457200" progId="Equation.3">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632" y="4265645"/>
                        <a:ext cx="3360737" cy="946150"/>
                      </a:xfrm>
                      <a:prstGeom prst="rect">
                        <a:avLst/>
                      </a:prstGeom>
                      <a:noFill/>
                      <a:extLst/>
                    </p:spPr>
                  </p:pic>
                </p:oleObj>
              </mc:Fallback>
            </mc:AlternateContent>
          </a:graphicData>
        </a:graphic>
      </p:graphicFrame>
      <p:sp>
        <p:nvSpPr>
          <p:cNvPr id="2052" name="Rectangle 3"/>
          <p:cNvSpPr>
            <a:spLocks noGrp="1" noChangeArrowheads="1"/>
          </p:cNvSpPr>
          <p:nvPr>
            <p:ph type="body" idx="4294967295"/>
          </p:nvPr>
        </p:nvSpPr>
        <p:spPr>
          <a:xfrm>
            <a:off x="2438400" y="2081214"/>
            <a:ext cx="8229600" cy="3595687"/>
          </a:xfrm>
        </p:spPr>
        <p:txBody>
          <a:bodyPr>
            <a:normAutofit/>
          </a:bodyPr>
          <a:lstStyle/>
          <a:p>
            <a:pPr eaLnBrk="1" hangingPunct="1"/>
            <a:r>
              <a:rPr lang="en-US" dirty="0"/>
              <a:t>Suppose there are 25 base classifiers</a:t>
            </a:r>
          </a:p>
          <a:p>
            <a:pPr lvl="1" eaLnBrk="1" hangingPunct="1"/>
            <a:r>
              <a:rPr lang="en-US" sz="2000" dirty="0"/>
              <a:t>Each classifier has error rate, </a:t>
            </a:r>
            <a:r>
              <a:rPr lang="en-US" sz="2000" dirty="0">
                <a:sym typeface="Symbol" pitchFamily="18" charset="2"/>
              </a:rPr>
              <a:t></a:t>
            </a:r>
            <a:r>
              <a:rPr lang="en-US" sz="2000" dirty="0"/>
              <a:t> = 0.35</a:t>
            </a:r>
          </a:p>
          <a:p>
            <a:pPr lvl="1" eaLnBrk="1" hangingPunct="1"/>
            <a:r>
              <a:rPr lang="en-US" sz="2000" dirty="0"/>
              <a:t>Assume classifiers are independent</a:t>
            </a:r>
          </a:p>
          <a:p>
            <a:pPr lvl="1" eaLnBrk="1" hangingPunct="1"/>
            <a:r>
              <a:rPr lang="en-US" sz="2000" dirty="0"/>
              <a:t>Probability that the ensemble classifier makes a wrong prediction:</a:t>
            </a:r>
          </a:p>
        </p:txBody>
      </p:sp>
    </p:spTree>
    <p:extLst>
      <p:ext uri="{BB962C8B-B14F-4D97-AF65-F5344CB8AC3E}">
        <p14:creationId xmlns:p14="http://schemas.microsoft.com/office/powerpoint/2010/main" val="358082970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pPr algn="ctr" eaLnBrk="1" hangingPunct="1"/>
            <a:r>
              <a:rPr lang="en-US" smtClean="0"/>
              <a:t>What is the Main Challenge for </a:t>
            </a:r>
            <a:br>
              <a:rPr lang="en-US" smtClean="0"/>
            </a:br>
            <a:r>
              <a:rPr lang="en-US" smtClean="0"/>
              <a:t>Developing Ensemble Models?</a:t>
            </a:r>
          </a:p>
        </p:txBody>
      </p:sp>
      <p:sp>
        <p:nvSpPr>
          <p:cNvPr id="4" name="Slide Number Placeholder 3"/>
          <p:cNvSpPr>
            <a:spLocks noGrp="1"/>
          </p:cNvSpPr>
          <p:nvPr>
            <p:ph type="sldNum" sz="quarter" idx="12"/>
          </p:nvPr>
        </p:nvSpPr>
        <p:spPr/>
        <p:txBody>
          <a:bodyPr/>
          <a:lstStyle/>
          <a:p>
            <a:fld id="{334627E7-679B-4EFE-AE5B-E9EBD248A4E2}" type="slidenum">
              <a:rPr lang="id-ID" smtClean="0"/>
              <a:pPr/>
              <a:t>102</a:t>
            </a:fld>
            <a:endParaRPr lang="id-ID"/>
          </a:p>
        </p:txBody>
      </p:sp>
      <p:sp>
        <p:nvSpPr>
          <p:cNvPr id="16387" name="Rectangle 3"/>
          <p:cNvSpPr>
            <a:spLocks noGrp="1" noChangeArrowheads="1"/>
          </p:cNvSpPr>
          <p:nvPr>
            <p:ph idx="4294967295"/>
          </p:nvPr>
        </p:nvSpPr>
        <p:spPr>
          <a:xfrm>
            <a:off x="2615682" y="1847851"/>
            <a:ext cx="7886700" cy="4351338"/>
          </a:xfrm>
        </p:spPr>
        <p:txBody>
          <a:bodyPr>
            <a:normAutofit/>
          </a:bodyPr>
          <a:lstStyle/>
          <a:p>
            <a:pPr eaLnBrk="1" hangingPunct="1"/>
            <a:r>
              <a:rPr lang="en-US" dirty="0" smtClean="0"/>
              <a:t>The main challenge is </a:t>
            </a:r>
            <a:r>
              <a:rPr lang="en-US" dirty="0" smtClean="0">
                <a:solidFill>
                  <a:srgbClr val="00B050"/>
                </a:solidFill>
              </a:rPr>
              <a:t>not </a:t>
            </a:r>
            <a:r>
              <a:rPr lang="en-US" dirty="0" smtClean="0"/>
              <a:t>to obtain </a:t>
            </a:r>
            <a:r>
              <a:rPr lang="en-US" dirty="0" smtClean="0">
                <a:solidFill>
                  <a:srgbClr val="00B050"/>
                </a:solidFill>
              </a:rPr>
              <a:t>highly accurate base models</a:t>
            </a:r>
            <a:r>
              <a:rPr lang="en-US" dirty="0" smtClean="0"/>
              <a:t>, but rather to </a:t>
            </a:r>
            <a:r>
              <a:rPr lang="en-US" dirty="0" smtClean="0">
                <a:solidFill>
                  <a:srgbClr val="FF0000"/>
                </a:solidFill>
              </a:rPr>
              <a:t>obtain base models which make different kinds of errors</a:t>
            </a:r>
            <a:r>
              <a:rPr lang="en-US" dirty="0" smtClean="0"/>
              <a:t>. </a:t>
            </a:r>
          </a:p>
          <a:p>
            <a:pPr eaLnBrk="1" hangingPunct="1"/>
            <a:r>
              <a:rPr lang="id-ID" dirty="0" smtClean="0"/>
              <a:t>H</a:t>
            </a:r>
            <a:r>
              <a:rPr lang="en-US" dirty="0" err="1" smtClean="0"/>
              <a:t>igh</a:t>
            </a:r>
            <a:r>
              <a:rPr lang="en-US" dirty="0" smtClean="0"/>
              <a:t> accuracies can be accomplished if </a:t>
            </a:r>
            <a:r>
              <a:rPr lang="en-US" dirty="0" smtClean="0">
                <a:solidFill>
                  <a:srgbClr val="FF0000"/>
                </a:solidFill>
              </a:rPr>
              <a:t>different base models misclassify different training examples</a:t>
            </a:r>
            <a:r>
              <a:rPr lang="en-US" dirty="0" smtClean="0"/>
              <a:t>, even if the base classifier accuracy is low. </a:t>
            </a:r>
          </a:p>
        </p:txBody>
      </p:sp>
    </p:spTree>
    <p:extLst>
      <p:ext uri="{BB962C8B-B14F-4D97-AF65-F5344CB8AC3E}">
        <p14:creationId xmlns:p14="http://schemas.microsoft.com/office/powerpoint/2010/main" val="324497546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normAutofit/>
          </a:bodyPr>
          <a:lstStyle/>
          <a:p>
            <a:pPr eaLnBrk="1" hangingPunct="1"/>
            <a:r>
              <a:rPr lang="en-US" smtClean="0"/>
              <a:t>General Idea</a:t>
            </a:r>
          </a:p>
        </p:txBody>
      </p:sp>
      <p:sp>
        <p:nvSpPr>
          <p:cNvPr id="4" name="Slide Number Placeholder 3"/>
          <p:cNvSpPr>
            <a:spLocks noGrp="1"/>
          </p:cNvSpPr>
          <p:nvPr>
            <p:ph type="sldNum" sz="quarter" idx="12"/>
          </p:nvPr>
        </p:nvSpPr>
        <p:spPr/>
        <p:txBody>
          <a:bodyPr/>
          <a:lstStyle/>
          <a:p>
            <a:fld id="{334627E7-679B-4EFE-AE5B-E9EBD248A4E2}" type="slidenum">
              <a:rPr lang="id-ID" smtClean="0"/>
              <a:pPr/>
              <a:t>103</a:t>
            </a:fld>
            <a:endParaRPr lang="id-ID"/>
          </a:p>
        </p:txBody>
      </p:sp>
      <p:graphicFrame>
        <p:nvGraphicFramePr>
          <p:cNvPr id="1026" name="Object 3"/>
          <p:cNvGraphicFramePr>
            <a:graphicFrameLocks noGrp="1" noChangeAspect="1"/>
          </p:cNvGraphicFramePr>
          <p:nvPr>
            <p:ph idx="4294967295"/>
            <p:extLst/>
          </p:nvPr>
        </p:nvGraphicFramePr>
        <p:xfrm>
          <a:off x="2647950" y="1761899"/>
          <a:ext cx="6896100" cy="4318000"/>
        </p:xfrm>
        <a:graphic>
          <a:graphicData uri="http://schemas.openxmlformats.org/presentationml/2006/ole">
            <mc:AlternateContent xmlns:mc="http://schemas.openxmlformats.org/markup-compatibility/2006">
              <mc:Choice xmlns:v="urn:schemas-microsoft-com:vml" Requires="v">
                <p:oleObj spid="_x0000_s4110" name="Visio" r:id="rId3" imgW="9740951" imgH="7320219" progId="Visio.Drawing.11">
                  <p:embed/>
                </p:oleObj>
              </mc:Choice>
              <mc:Fallback>
                <p:oleObj name="Visio" r:id="rId3" imgW="9740951" imgH="7320219" progId="Visio.Drawing.11">
                  <p:embed/>
                  <p:pic>
                    <p:nvPicPr>
                      <p:cNvPr id="102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7950" y="1761899"/>
                        <a:ext cx="6896100" cy="431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4376881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Bagging</a:t>
            </a:r>
            <a:endParaRPr lang="id-ID" dirty="0"/>
          </a:p>
        </p:txBody>
      </p:sp>
      <p:sp>
        <p:nvSpPr>
          <p:cNvPr id="4" name="Slide Number Placeholder 3"/>
          <p:cNvSpPr>
            <a:spLocks noGrp="1"/>
          </p:cNvSpPr>
          <p:nvPr>
            <p:ph type="sldNum" sz="quarter" idx="12"/>
          </p:nvPr>
        </p:nvSpPr>
        <p:spPr/>
        <p:txBody>
          <a:bodyPr/>
          <a:lstStyle/>
          <a:p>
            <a:fld id="{334627E7-679B-4EFE-AE5B-E9EBD248A4E2}" type="slidenum">
              <a:rPr lang="id-ID" smtClean="0"/>
              <a:pPr/>
              <a:t>104</a:t>
            </a:fld>
            <a:endParaRPr lang="id-ID"/>
          </a:p>
        </p:txBody>
      </p:sp>
      <p:sp>
        <p:nvSpPr>
          <p:cNvPr id="3" name="Content Placeholder 2"/>
          <p:cNvSpPr>
            <a:spLocks noGrp="1"/>
          </p:cNvSpPr>
          <p:nvPr>
            <p:ph idx="4294967295"/>
          </p:nvPr>
        </p:nvSpPr>
        <p:spPr>
          <a:xfrm>
            <a:off x="2781300" y="2005013"/>
            <a:ext cx="7886700" cy="4351338"/>
          </a:xfrm>
        </p:spPr>
        <p:txBody>
          <a:bodyPr>
            <a:normAutofit/>
          </a:bodyPr>
          <a:lstStyle/>
          <a:p>
            <a:r>
              <a:rPr lang="id-ID" dirty="0"/>
              <a:t>Bagging stands for Bootstrap </a:t>
            </a:r>
            <a:r>
              <a:rPr lang="id-ID" dirty="0" smtClean="0"/>
              <a:t>Aggregation</a:t>
            </a:r>
          </a:p>
          <a:p>
            <a:r>
              <a:rPr lang="tr-TR" dirty="0" smtClean="0"/>
              <a:t>Use bootstrapping to generate </a:t>
            </a:r>
            <a:r>
              <a:rPr lang="tr-TR" i="1" dirty="0" smtClean="0"/>
              <a:t>L</a:t>
            </a:r>
            <a:r>
              <a:rPr lang="tr-TR" dirty="0" smtClean="0"/>
              <a:t> training sets and train one base-learner with each</a:t>
            </a:r>
          </a:p>
          <a:p>
            <a:r>
              <a:rPr lang="tr-TR" dirty="0" smtClean="0"/>
              <a:t>Use voting (Average or median with regression)</a:t>
            </a:r>
          </a:p>
          <a:p>
            <a:r>
              <a:rPr lang="tr-TR" dirty="0" smtClean="0"/>
              <a:t>Unstable algorithms profit from bagging</a:t>
            </a:r>
          </a:p>
          <a:p>
            <a:endParaRPr lang="id-ID" dirty="0"/>
          </a:p>
        </p:txBody>
      </p:sp>
    </p:spTree>
    <p:extLst>
      <p:ext uri="{BB962C8B-B14F-4D97-AF65-F5344CB8AC3E}">
        <p14:creationId xmlns:p14="http://schemas.microsoft.com/office/powerpoint/2010/main" val="192391587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p:cNvSpPr>
          <p:nvPr>
            <p:ph type="title"/>
          </p:nvPr>
        </p:nvSpPr>
        <p:spPr/>
        <p:txBody>
          <a:bodyPr/>
          <a:lstStyle/>
          <a:p>
            <a:r>
              <a:rPr lang="en-US" altLang="en-US" sz="4000" dirty="0"/>
              <a:t>Bagging </a:t>
            </a:r>
          </a:p>
        </p:txBody>
      </p:sp>
      <p:sp>
        <p:nvSpPr>
          <p:cNvPr id="102403" name="Text Box 3"/>
          <p:cNvSpPr txBox="1">
            <a:spLocks noChangeArrowheads="1"/>
          </p:cNvSpPr>
          <p:nvPr/>
        </p:nvSpPr>
        <p:spPr bwMode="auto">
          <a:xfrm rot="16200000">
            <a:off x="864394" y="3226594"/>
            <a:ext cx="162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2404" name="Text Box 4"/>
          <p:cNvSpPr txBox="1">
            <a:spLocks noChangeArrowheads="1"/>
          </p:cNvSpPr>
          <p:nvPr/>
        </p:nvSpPr>
        <p:spPr bwMode="auto">
          <a:xfrm>
            <a:off x="1531939" y="1398588"/>
            <a:ext cx="2168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latin typeface="Calibri" panose="020F0502020204030204" pitchFamily="34" charset="0"/>
              </a:rPr>
              <a:t>Training Data</a:t>
            </a:r>
          </a:p>
        </p:txBody>
      </p:sp>
      <p:sp>
        <p:nvSpPr>
          <p:cNvPr id="102405" name="Rectangle 5"/>
          <p:cNvSpPr>
            <a:spLocks noChangeArrowheads="1"/>
          </p:cNvSpPr>
          <p:nvPr/>
        </p:nvSpPr>
        <p:spPr bwMode="auto">
          <a:xfrm>
            <a:off x="1966913"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06" name="Text Box 6"/>
          <p:cNvSpPr txBox="1">
            <a:spLocks noChangeArrowheads="1"/>
          </p:cNvSpPr>
          <p:nvPr/>
        </p:nvSpPr>
        <p:spPr bwMode="auto">
          <a:xfrm>
            <a:off x="1763714" y="2286000"/>
            <a:ext cx="154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Tree>
    <p:extLst>
      <p:ext uri="{BB962C8B-B14F-4D97-AF65-F5344CB8AC3E}">
        <p14:creationId xmlns:p14="http://schemas.microsoft.com/office/powerpoint/2010/main" val="132123576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p:cNvSpPr>
          <p:nvPr>
            <p:ph type="title"/>
          </p:nvPr>
        </p:nvSpPr>
        <p:spPr/>
        <p:txBody>
          <a:bodyPr/>
          <a:lstStyle/>
          <a:p>
            <a:r>
              <a:rPr lang="en-US" altLang="en-US" sz="4000" dirty="0"/>
              <a:t>Bagging</a:t>
            </a:r>
          </a:p>
        </p:txBody>
      </p:sp>
      <p:sp>
        <p:nvSpPr>
          <p:cNvPr id="104451" name="Text Box 3"/>
          <p:cNvSpPr txBox="1">
            <a:spLocks noChangeArrowheads="1"/>
          </p:cNvSpPr>
          <p:nvPr/>
        </p:nvSpPr>
        <p:spPr bwMode="auto">
          <a:xfrm rot="16200000">
            <a:off x="864394" y="3226594"/>
            <a:ext cx="162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4452" name="Text Box 4"/>
          <p:cNvSpPr txBox="1">
            <a:spLocks noChangeArrowheads="1"/>
          </p:cNvSpPr>
          <p:nvPr/>
        </p:nvSpPr>
        <p:spPr bwMode="auto">
          <a:xfrm>
            <a:off x="1919288" y="1268413"/>
            <a:ext cx="56388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n-US" altLang="en-US" sz="2200">
                <a:latin typeface="Calibri" panose="020F0502020204030204" pitchFamily="34" charset="0"/>
              </a:rPr>
              <a:t>Create bootstrap samples</a:t>
            </a:r>
          </a:p>
          <a:p>
            <a:pPr algn="ctr">
              <a:lnSpc>
                <a:spcPct val="80000"/>
              </a:lnSpc>
            </a:pPr>
            <a:r>
              <a:rPr lang="en-US" altLang="en-US" sz="2200">
                <a:latin typeface="Calibri" panose="020F0502020204030204" pitchFamily="34" charset="0"/>
              </a:rPr>
              <a:t>from the training data </a:t>
            </a:r>
          </a:p>
        </p:txBody>
      </p:sp>
      <p:sp>
        <p:nvSpPr>
          <p:cNvPr id="104453" name="Rectangle 5"/>
          <p:cNvSpPr>
            <a:spLocks noChangeArrowheads="1"/>
          </p:cNvSpPr>
          <p:nvPr/>
        </p:nvSpPr>
        <p:spPr bwMode="auto">
          <a:xfrm>
            <a:off x="3795713" y="19050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54" name="Rectangle 6"/>
          <p:cNvSpPr>
            <a:spLocks noChangeArrowheads="1"/>
          </p:cNvSpPr>
          <p:nvPr/>
        </p:nvSpPr>
        <p:spPr bwMode="auto">
          <a:xfrm>
            <a:off x="3795713" y="32004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4455" name="AutoShape 7"/>
          <p:cNvCxnSpPr>
            <a:cxnSpLocks noChangeShapeType="1"/>
          </p:cNvCxnSpPr>
          <p:nvPr/>
        </p:nvCxnSpPr>
        <p:spPr bwMode="auto">
          <a:xfrm>
            <a:off x="3109914" y="3429000"/>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56" name="Rectangle 8"/>
          <p:cNvSpPr>
            <a:spLocks noChangeArrowheads="1"/>
          </p:cNvSpPr>
          <p:nvPr/>
        </p:nvSpPr>
        <p:spPr bwMode="auto">
          <a:xfrm>
            <a:off x="3795713"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57" name="Text Box 9"/>
          <p:cNvSpPr txBox="1">
            <a:spLocks noChangeArrowheads="1"/>
          </p:cNvSpPr>
          <p:nvPr/>
        </p:nvSpPr>
        <p:spPr bwMode="auto">
          <a:xfrm rot="16200000">
            <a:off x="3881438" y="4333875"/>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4458" name="AutoShape 10"/>
          <p:cNvCxnSpPr>
            <a:cxnSpLocks noChangeShapeType="1"/>
          </p:cNvCxnSpPr>
          <p:nvPr/>
        </p:nvCxnSpPr>
        <p:spPr bwMode="auto">
          <a:xfrm>
            <a:off x="3109914" y="3276600"/>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59" name="Rectangle 11"/>
          <p:cNvSpPr>
            <a:spLocks noChangeArrowheads="1"/>
          </p:cNvSpPr>
          <p:nvPr/>
        </p:nvSpPr>
        <p:spPr bwMode="auto">
          <a:xfrm>
            <a:off x="1966913"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4460" name="AutoShape 12"/>
          <p:cNvCxnSpPr>
            <a:cxnSpLocks noChangeShapeType="1"/>
          </p:cNvCxnSpPr>
          <p:nvPr/>
        </p:nvCxnSpPr>
        <p:spPr bwMode="auto">
          <a:xfrm flipV="1">
            <a:off x="3109914" y="2514600"/>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61" name="Text Box 13"/>
          <p:cNvSpPr txBox="1">
            <a:spLocks noChangeArrowheads="1"/>
          </p:cNvSpPr>
          <p:nvPr/>
        </p:nvSpPr>
        <p:spPr bwMode="auto">
          <a:xfrm>
            <a:off x="1763714" y="2286000"/>
            <a:ext cx="154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Tree>
    <p:extLst>
      <p:ext uri="{BB962C8B-B14F-4D97-AF65-F5344CB8AC3E}">
        <p14:creationId xmlns:p14="http://schemas.microsoft.com/office/powerpoint/2010/main" val="160005678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5105400" y="1981201"/>
            <a:ext cx="5562600" cy="3249613"/>
          </a:xfrm>
          <a:prstGeom prst="rect">
            <a:avLst/>
          </a:prstGeom>
          <a:noFill/>
          <a:extLst>
            <a:ext uri="{909E8E84-426E-40DD-AFC4-6F175D3DCCD1}">
              <a14:hiddenFill xmlns:a14="http://schemas.microsoft.com/office/drawing/2010/main">
                <a:solidFill>
                  <a:srgbClr val="FFFFFF"/>
                </a:solidFill>
              </a14:hiddenFill>
            </a:ext>
          </a:extLst>
        </p:spPr>
      </p:pic>
      <p:sp>
        <p:nvSpPr>
          <p:cNvPr id="105475" name="Rectangle 3"/>
          <p:cNvSpPr>
            <a:spLocks noGrp="1"/>
          </p:cNvSpPr>
          <p:nvPr>
            <p:ph type="title"/>
          </p:nvPr>
        </p:nvSpPr>
        <p:spPr/>
        <p:txBody>
          <a:bodyPr/>
          <a:lstStyle/>
          <a:p>
            <a:r>
              <a:rPr lang="en-US" altLang="en-US" sz="4000" dirty="0"/>
              <a:t>Bagging</a:t>
            </a:r>
          </a:p>
        </p:txBody>
      </p:sp>
      <p:sp>
        <p:nvSpPr>
          <p:cNvPr id="105476" name="Text Box 4"/>
          <p:cNvSpPr txBox="1">
            <a:spLocks noChangeArrowheads="1"/>
          </p:cNvSpPr>
          <p:nvPr/>
        </p:nvSpPr>
        <p:spPr bwMode="auto">
          <a:xfrm rot="16200000">
            <a:off x="878682" y="3226594"/>
            <a:ext cx="1624012"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5477" name="Text Box 5"/>
          <p:cNvSpPr txBox="1">
            <a:spLocks noChangeArrowheads="1"/>
          </p:cNvSpPr>
          <p:nvPr/>
        </p:nvSpPr>
        <p:spPr bwMode="auto">
          <a:xfrm>
            <a:off x="6280150" y="1287463"/>
            <a:ext cx="3011488"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200">
                <a:latin typeface="Calibri" panose="020F0502020204030204" pitchFamily="34" charset="0"/>
              </a:rPr>
              <a:t>Construct a decision tree</a:t>
            </a:r>
          </a:p>
          <a:p>
            <a:pPr algn="ctr">
              <a:lnSpc>
                <a:spcPct val="80000"/>
              </a:lnSpc>
            </a:pPr>
            <a:endParaRPr lang="en-US" altLang="en-US" sz="2200">
              <a:latin typeface="Calibri" panose="020F0502020204030204" pitchFamily="34" charset="0"/>
            </a:endParaRPr>
          </a:p>
        </p:txBody>
      </p:sp>
      <p:sp>
        <p:nvSpPr>
          <p:cNvPr id="105478" name="Rectangle 6"/>
          <p:cNvSpPr>
            <a:spLocks noChangeArrowheads="1"/>
          </p:cNvSpPr>
          <p:nvPr/>
        </p:nvSpPr>
        <p:spPr bwMode="auto">
          <a:xfrm>
            <a:off x="3810000" y="19050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79" name="Rectangle 7"/>
          <p:cNvSpPr>
            <a:spLocks noChangeArrowheads="1"/>
          </p:cNvSpPr>
          <p:nvPr/>
        </p:nvSpPr>
        <p:spPr bwMode="auto">
          <a:xfrm>
            <a:off x="3810000" y="32004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5480" name="AutoShape 8"/>
          <p:cNvCxnSpPr>
            <a:cxnSpLocks noChangeShapeType="1"/>
          </p:cNvCxnSpPr>
          <p:nvPr/>
        </p:nvCxnSpPr>
        <p:spPr bwMode="auto">
          <a:xfrm>
            <a:off x="3124201" y="3429000"/>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1" name="Rectangle 9"/>
          <p:cNvSpPr>
            <a:spLocks noChangeArrowheads="1"/>
          </p:cNvSpPr>
          <p:nvPr/>
        </p:nvSpPr>
        <p:spPr bwMode="auto">
          <a:xfrm>
            <a:off x="3810000"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2" name="Text Box 10"/>
          <p:cNvSpPr txBox="1">
            <a:spLocks noChangeArrowheads="1"/>
          </p:cNvSpPr>
          <p:nvPr/>
        </p:nvSpPr>
        <p:spPr bwMode="auto">
          <a:xfrm rot="16200000">
            <a:off x="3895725" y="4333875"/>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5483" name="AutoShape 11"/>
          <p:cNvCxnSpPr>
            <a:cxnSpLocks noChangeShapeType="1"/>
          </p:cNvCxnSpPr>
          <p:nvPr/>
        </p:nvCxnSpPr>
        <p:spPr bwMode="auto">
          <a:xfrm>
            <a:off x="3124201" y="3276600"/>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4" name="Line 12"/>
          <p:cNvSpPr>
            <a:spLocks noChangeShapeType="1"/>
          </p:cNvSpPr>
          <p:nvPr/>
        </p:nvSpPr>
        <p:spPr bwMode="auto">
          <a:xfrm>
            <a:off x="5029200" y="2286000"/>
            <a:ext cx="990600" cy="15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5" name="Rectangle 13"/>
          <p:cNvSpPr>
            <a:spLocks noChangeArrowheads="1"/>
          </p:cNvSpPr>
          <p:nvPr/>
        </p:nvSpPr>
        <p:spPr bwMode="auto">
          <a:xfrm>
            <a:off x="1981200"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5486" name="AutoShape 14"/>
          <p:cNvCxnSpPr>
            <a:cxnSpLocks noChangeShapeType="1"/>
          </p:cNvCxnSpPr>
          <p:nvPr/>
        </p:nvCxnSpPr>
        <p:spPr bwMode="auto">
          <a:xfrm flipV="1">
            <a:off x="3124201" y="2514600"/>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7" name="Text Box 15"/>
          <p:cNvSpPr txBox="1">
            <a:spLocks noChangeArrowheads="1"/>
          </p:cNvSpPr>
          <p:nvPr/>
        </p:nvSpPr>
        <p:spPr bwMode="auto">
          <a:xfrm>
            <a:off x="1778000" y="2286000"/>
            <a:ext cx="1544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Tree>
    <p:extLst>
      <p:ext uri="{BB962C8B-B14F-4D97-AF65-F5344CB8AC3E}">
        <p14:creationId xmlns:p14="http://schemas.microsoft.com/office/powerpoint/2010/main" val="428202456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p:txBody>
          <a:bodyPr/>
          <a:lstStyle/>
          <a:p>
            <a:r>
              <a:rPr lang="en-US" altLang="en-US" b="1" dirty="0" smtClean="0"/>
              <a:t>Bagging</a:t>
            </a:r>
          </a:p>
        </p:txBody>
      </p:sp>
      <p:sp>
        <p:nvSpPr>
          <p:cNvPr id="109571" name="Text Box 3"/>
          <p:cNvSpPr txBox="1">
            <a:spLocks noChangeArrowheads="1"/>
          </p:cNvSpPr>
          <p:nvPr/>
        </p:nvSpPr>
        <p:spPr bwMode="auto">
          <a:xfrm>
            <a:off x="5303839" y="1125539"/>
            <a:ext cx="3165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b="1">
                <a:latin typeface="Calibri" panose="020F0502020204030204" pitchFamily="34" charset="0"/>
              </a:rPr>
              <a:t>Create decision tree</a:t>
            </a:r>
          </a:p>
          <a:p>
            <a:pPr algn="ctr">
              <a:lnSpc>
                <a:spcPct val="80000"/>
              </a:lnSpc>
            </a:pPr>
            <a:r>
              <a:rPr lang="en-US" altLang="en-US" sz="2000" b="1">
                <a:latin typeface="Calibri" panose="020F0502020204030204" pitchFamily="34" charset="0"/>
              </a:rPr>
              <a:t>from each bootstrap sample</a:t>
            </a:r>
          </a:p>
        </p:txBody>
      </p:sp>
      <p:sp>
        <p:nvSpPr>
          <p:cNvPr id="109572" name="Rectangle 4"/>
          <p:cNvSpPr>
            <a:spLocks noChangeArrowheads="1"/>
          </p:cNvSpPr>
          <p:nvPr/>
        </p:nvSpPr>
        <p:spPr bwMode="auto">
          <a:xfrm>
            <a:off x="3733800"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9573" name="Picture 5"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5943600" y="4879976"/>
            <a:ext cx="2209800" cy="1292225"/>
          </a:xfrm>
          <a:prstGeom prst="rect">
            <a:avLst/>
          </a:prstGeom>
          <a:noFill/>
          <a:extLst>
            <a:ext uri="{909E8E84-426E-40DD-AFC4-6F175D3DCCD1}">
              <a14:hiddenFill xmlns:a14="http://schemas.microsoft.com/office/drawing/2010/main">
                <a:solidFill>
                  <a:srgbClr val="FFFFFF"/>
                </a:solidFill>
              </a14:hiddenFill>
            </a:ext>
          </a:extLst>
        </p:spPr>
      </p:pic>
      <p:grpSp>
        <p:nvGrpSpPr>
          <p:cNvPr id="109574" name="Group 6"/>
          <p:cNvGrpSpPr>
            <a:grpSpLocks/>
          </p:cNvGrpSpPr>
          <p:nvPr/>
        </p:nvGrpSpPr>
        <p:grpSpPr bwMode="auto">
          <a:xfrm>
            <a:off x="1447801" y="1676400"/>
            <a:ext cx="6615113" cy="3962400"/>
            <a:chOff x="249" y="1056"/>
            <a:chExt cx="4167" cy="2496"/>
          </a:xfrm>
        </p:grpSpPr>
        <p:sp>
          <p:nvSpPr>
            <p:cNvPr id="109575" name="Text Box 7"/>
            <p:cNvSpPr txBox="1">
              <a:spLocks noChangeArrowheads="1"/>
            </p:cNvSpPr>
            <p:nvPr/>
          </p:nvSpPr>
          <p:spPr bwMode="auto">
            <a:xfrm rot="16200000">
              <a:off x="-119" y="2033"/>
              <a:ext cx="10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9576" name="Rectangle 8"/>
            <p:cNvSpPr>
              <a:spLocks noChangeArrowheads="1"/>
            </p:cNvSpPr>
            <p:nvPr/>
          </p:nvSpPr>
          <p:spPr bwMode="auto">
            <a:xfrm>
              <a:off x="1728" y="1200"/>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77" name="Rectangle 9"/>
            <p:cNvSpPr>
              <a:spLocks noChangeArrowheads="1"/>
            </p:cNvSpPr>
            <p:nvPr/>
          </p:nvSpPr>
          <p:spPr bwMode="auto">
            <a:xfrm>
              <a:off x="1728" y="2016"/>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78" name="AutoShape 10"/>
            <p:cNvCxnSpPr>
              <a:cxnSpLocks noChangeShapeType="1"/>
            </p:cNvCxnSpPr>
            <p:nvPr/>
          </p:nvCxnSpPr>
          <p:spPr bwMode="auto">
            <a:xfrm>
              <a:off x="1296" y="2160"/>
              <a:ext cx="414" cy="24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79" name="Text Box 11"/>
            <p:cNvSpPr txBox="1">
              <a:spLocks noChangeArrowheads="1"/>
            </p:cNvSpPr>
            <p:nvPr/>
          </p:nvSpPr>
          <p:spPr bwMode="auto">
            <a:xfrm rot="16200000">
              <a:off x="1782" y="2730"/>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9580" name="AutoShape 12"/>
            <p:cNvCxnSpPr>
              <a:cxnSpLocks noChangeShapeType="1"/>
            </p:cNvCxnSpPr>
            <p:nvPr/>
          </p:nvCxnSpPr>
          <p:spPr bwMode="auto">
            <a:xfrm>
              <a:off x="1296" y="2064"/>
              <a:ext cx="414" cy="1488"/>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9581" name="Picture 13"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3047" y="1056"/>
              <a:ext cx="1273" cy="744"/>
            </a:xfrm>
            <a:prstGeom prst="rect">
              <a:avLst/>
            </a:prstGeom>
            <a:noFill/>
            <a:extLst>
              <a:ext uri="{909E8E84-426E-40DD-AFC4-6F175D3DCCD1}">
                <a14:hiddenFill xmlns:a14="http://schemas.microsoft.com/office/drawing/2010/main">
                  <a:solidFill>
                    <a:srgbClr val="FFFFFF"/>
                  </a:solidFill>
                </a14:hiddenFill>
              </a:ext>
            </a:extLst>
          </p:spPr>
        </p:pic>
        <p:pic>
          <p:nvPicPr>
            <p:cNvPr id="109582" name="Picture 14"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3024" y="1824"/>
              <a:ext cx="1392" cy="814"/>
            </a:xfrm>
            <a:prstGeom prst="rect">
              <a:avLst/>
            </a:prstGeom>
            <a:noFill/>
            <a:extLst>
              <a:ext uri="{909E8E84-426E-40DD-AFC4-6F175D3DCCD1}">
                <a14:hiddenFill xmlns:a14="http://schemas.microsoft.com/office/drawing/2010/main">
                  <a:solidFill>
                    <a:srgbClr val="FFFFFF"/>
                  </a:solidFill>
                </a14:hiddenFill>
              </a:ext>
            </a:extLst>
          </p:spPr>
        </p:pic>
        <p:sp>
          <p:nvSpPr>
            <p:cNvPr id="109583" name="Line 15"/>
            <p:cNvSpPr>
              <a:spLocks noChangeShapeType="1"/>
            </p:cNvSpPr>
            <p:nvPr/>
          </p:nvSpPr>
          <p:spPr bwMode="auto">
            <a:xfrm>
              <a:off x="2496" y="1440"/>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4" name="Line 16"/>
            <p:cNvSpPr>
              <a:spLocks noChangeShapeType="1"/>
            </p:cNvSpPr>
            <p:nvPr/>
          </p:nvSpPr>
          <p:spPr bwMode="auto">
            <a:xfrm>
              <a:off x="2448" y="2256"/>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5" name="Line 17"/>
            <p:cNvSpPr>
              <a:spLocks noChangeShapeType="1"/>
            </p:cNvSpPr>
            <p:nvPr/>
          </p:nvSpPr>
          <p:spPr bwMode="auto">
            <a:xfrm>
              <a:off x="2496" y="3504"/>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6" name="Text Box 18"/>
            <p:cNvSpPr txBox="1">
              <a:spLocks noChangeArrowheads="1"/>
            </p:cNvSpPr>
            <p:nvPr/>
          </p:nvSpPr>
          <p:spPr bwMode="auto">
            <a:xfrm rot="16200000">
              <a:off x="3318" y="2722"/>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sp>
          <p:nvSpPr>
            <p:cNvPr id="109587" name="Rectangle 19"/>
            <p:cNvSpPr>
              <a:spLocks noChangeArrowheads="1"/>
            </p:cNvSpPr>
            <p:nvPr/>
          </p:nvSpPr>
          <p:spPr bwMode="auto">
            <a:xfrm>
              <a:off x="576" y="1824"/>
              <a:ext cx="720" cy="576"/>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88" name="AutoShape 20"/>
            <p:cNvCxnSpPr>
              <a:cxnSpLocks noChangeShapeType="1"/>
            </p:cNvCxnSpPr>
            <p:nvPr/>
          </p:nvCxnSpPr>
          <p:spPr bwMode="auto">
            <a:xfrm flipV="1">
              <a:off x="1296" y="1584"/>
              <a:ext cx="414" cy="384"/>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89" name="Text Box 21"/>
            <p:cNvSpPr txBox="1">
              <a:spLocks noChangeArrowheads="1"/>
            </p:cNvSpPr>
            <p:nvPr/>
          </p:nvSpPr>
          <p:spPr bwMode="auto">
            <a:xfrm>
              <a:off x="448" y="1440"/>
              <a:ext cx="9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grpSp>
    </p:spTree>
    <p:extLst>
      <p:ext uri="{BB962C8B-B14F-4D97-AF65-F5344CB8AC3E}">
        <p14:creationId xmlns:p14="http://schemas.microsoft.com/office/powerpoint/2010/main" val="276951344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p:txBody>
          <a:bodyPr/>
          <a:lstStyle/>
          <a:p>
            <a:r>
              <a:rPr lang="en-US" altLang="en-US" b="1" dirty="0" smtClean="0"/>
              <a:t>Bagging</a:t>
            </a:r>
          </a:p>
        </p:txBody>
      </p:sp>
      <p:sp>
        <p:nvSpPr>
          <p:cNvPr id="109571" name="Text Box 3"/>
          <p:cNvSpPr txBox="1">
            <a:spLocks noChangeArrowheads="1"/>
          </p:cNvSpPr>
          <p:nvPr/>
        </p:nvSpPr>
        <p:spPr bwMode="auto">
          <a:xfrm>
            <a:off x="5303839" y="1125539"/>
            <a:ext cx="3165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b="1">
                <a:latin typeface="Calibri" panose="020F0502020204030204" pitchFamily="34" charset="0"/>
              </a:rPr>
              <a:t>Create decision tree</a:t>
            </a:r>
          </a:p>
          <a:p>
            <a:pPr algn="ctr">
              <a:lnSpc>
                <a:spcPct val="80000"/>
              </a:lnSpc>
            </a:pPr>
            <a:r>
              <a:rPr lang="en-US" altLang="en-US" sz="2000" b="1">
                <a:latin typeface="Calibri" panose="020F0502020204030204" pitchFamily="34" charset="0"/>
              </a:rPr>
              <a:t>from each bootstrap sample</a:t>
            </a:r>
          </a:p>
        </p:txBody>
      </p:sp>
      <p:sp>
        <p:nvSpPr>
          <p:cNvPr id="109572" name="Rectangle 4"/>
          <p:cNvSpPr>
            <a:spLocks noChangeArrowheads="1"/>
          </p:cNvSpPr>
          <p:nvPr/>
        </p:nvSpPr>
        <p:spPr bwMode="auto">
          <a:xfrm>
            <a:off x="3733800"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9573" name="Picture 5"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5943600" y="4879976"/>
            <a:ext cx="2209800" cy="1292225"/>
          </a:xfrm>
          <a:prstGeom prst="rect">
            <a:avLst/>
          </a:prstGeom>
          <a:noFill/>
          <a:extLst>
            <a:ext uri="{909E8E84-426E-40DD-AFC4-6F175D3DCCD1}">
              <a14:hiddenFill xmlns:a14="http://schemas.microsoft.com/office/drawing/2010/main">
                <a:solidFill>
                  <a:srgbClr val="FFFFFF"/>
                </a:solidFill>
              </a14:hiddenFill>
            </a:ext>
          </a:extLst>
        </p:spPr>
      </p:pic>
      <p:grpSp>
        <p:nvGrpSpPr>
          <p:cNvPr id="109574" name="Group 6"/>
          <p:cNvGrpSpPr>
            <a:grpSpLocks/>
          </p:cNvGrpSpPr>
          <p:nvPr/>
        </p:nvGrpSpPr>
        <p:grpSpPr bwMode="auto">
          <a:xfrm>
            <a:off x="1447801" y="1676400"/>
            <a:ext cx="6615113" cy="3962400"/>
            <a:chOff x="249" y="1056"/>
            <a:chExt cx="4167" cy="2496"/>
          </a:xfrm>
        </p:grpSpPr>
        <p:sp>
          <p:nvSpPr>
            <p:cNvPr id="109575" name="Text Box 7"/>
            <p:cNvSpPr txBox="1">
              <a:spLocks noChangeArrowheads="1"/>
            </p:cNvSpPr>
            <p:nvPr/>
          </p:nvSpPr>
          <p:spPr bwMode="auto">
            <a:xfrm rot="16200000">
              <a:off x="-119" y="2033"/>
              <a:ext cx="10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9576" name="Rectangle 8"/>
            <p:cNvSpPr>
              <a:spLocks noChangeArrowheads="1"/>
            </p:cNvSpPr>
            <p:nvPr/>
          </p:nvSpPr>
          <p:spPr bwMode="auto">
            <a:xfrm>
              <a:off x="1728" y="1200"/>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77" name="Rectangle 9"/>
            <p:cNvSpPr>
              <a:spLocks noChangeArrowheads="1"/>
            </p:cNvSpPr>
            <p:nvPr/>
          </p:nvSpPr>
          <p:spPr bwMode="auto">
            <a:xfrm>
              <a:off x="1728" y="2016"/>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78" name="AutoShape 10"/>
            <p:cNvCxnSpPr>
              <a:cxnSpLocks noChangeShapeType="1"/>
            </p:cNvCxnSpPr>
            <p:nvPr/>
          </p:nvCxnSpPr>
          <p:spPr bwMode="auto">
            <a:xfrm>
              <a:off x="1296" y="2160"/>
              <a:ext cx="414" cy="24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79" name="Text Box 11"/>
            <p:cNvSpPr txBox="1">
              <a:spLocks noChangeArrowheads="1"/>
            </p:cNvSpPr>
            <p:nvPr/>
          </p:nvSpPr>
          <p:spPr bwMode="auto">
            <a:xfrm rot="16200000">
              <a:off x="1782" y="2730"/>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9580" name="AutoShape 12"/>
            <p:cNvCxnSpPr>
              <a:cxnSpLocks noChangeShapeType="1"/>
            </p:cNvCxnSpPr>
            <p:nvPr/>
          </p:nvCxnSpPr>
          <p:spPr bwMode="auto">
            <a:xfrm>
              <a:off x="1296" y="2064"/>
              <a:ext cx="414" cy="1488"/>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9581" name="Picture 13"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3047" y="1056"/>
              <a:ext cx="1273" cy="744"/>
            </a:xfrm>
            <a:prstGeom prst="rect">
              <a:avLst/>
            </a:prstGeom>
            <a:noFill/>
            <a:extLst>
              <a:ext uri="{909E8E84-426E-40DD-AFC4-6F175D3DCCD1}">
                <a14:hiddenFill xmlns:a14="http://schemas.microsoft.com/office/drawing/2010/main">
                  <a:solidFill>
                    <a:srgbClr val="FFFFFF"/>
                  </a:solidFill>
                </a14:hiddenFill>
              </a:ext>
            </a:extLst>
          </p:spPr>
        </p:pic>
        <p:pic>
          <p:nvPicPr>
            <p:cNvPr id="109582" name="Picture 14"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3024" y="1824"/>
              <a:ext cx="1392" cy="814"/>
            </a:xfrm>
            <a:prstGeom prst="rect">
              <a:avLst/>
            </a:prstGeom>
            <a:noFill/>
            <a:extLst>
              <a:ext uri="{909E8E84-426E-40DD-AFC4-6F175D3DCCD1}">
                <a14:hiddenFill xmlns:a14="http://schemas.microsoft.com/office/drawing/2010/main">
                  <a:solidFill>
                    <a:srgbClr val="FFFFFF"/>
                  </a:solidFill>
                </a14:hiddenFill>
              </a:ext>
            </a:extLst>
          </p:spPr>
        </p:pic>
        <p:sp>
          <p:nvSpPr>
            <p:cNvPr id="109583" name="Line 15"/>
            <p:cNvSpPr>
              <a:spLocks noChangeShapeType="1"/>
            </p:cNvSpPr>
            <p:nvPr/>
          </p:nvSpPr>
          <p:spPr bwMode="auto">
            <a:xfrm>
              <a:off x="2496" y="1440"/>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4" name="Line 16"/>
            <p:cNvSpPr>
              <a:spLocks noChangeShapeType="1"/>
            </p:cNvSpPr>
            <p:nvPr/>
          </p:nvSpPr>
          <p:spPr bwMode="auto">
            <a:xfrm>
              <a:off x="2448" y="2256"/>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5" name="Line 17"/>
            <p:cNvSpPr>
              <a:spLocks noChangeShapeType="1"/>
            </p:cNvSpPr>
            <p:nvPr/>
          </p:nvSpPr>
          <p:spPr bwMode="auto">
            <a:xfrm>
              <a:off x="2496" y="3504"/>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6" name="Text Box 18"/>
            <p:cNvSpPr txBox="1">
              <a:spLocks noChangeArrowheads="1"/>
            </p:cNvSpPr>
            <p:nvPr/>
          </p:nvSpPr>
          <p:spPr bwMode="auto">
            <a:xfrm rot="16200000">
              <a:off x="3318" y="2722"/>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sp>
          <p:nvSpPr>
            <p:cNvPr id="109587" name="Rectangle 19"/>
            <p:cNvSpPr>
              <a:spLocks noChangeArrowheads="1"/>
            </p:cNvSpPr>
            <p:nvPr/>
          </p:nvSpPr>
          <p:spPr bwMode="auto">
            <a:xfrm>
              <a:off x="576" y="1824"/>
              <a:ext cx="720" cy="576"/>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88" name="AutoShape 20"/>
            <p:cNvCxnSpPr>
              <a:cxnSpLocks noChangeShapeType="1"/>
            </p:cNvCxnSpPr>
            <p:nvPr/>
          </p:nvCxnSpPr>
          <p:spPr bwMode="auto">
            <a:xfrm flipV="1">
              <a:off x="1296" y="1584"/>
              <a:ext cx="414" cy="384"/>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89" name="Text Box 21"/>
            <p:cNvSpPr txBox="1">
              <a:spLocks noChangeArrowheads="1"/>
            </p:cNvSpPr>
            <p:nvPr/>
          </p:nvSpPr>
          <p:spPr bwMode="auto">
            <a:xfrm>
              <a:off x="448" y="1440"/>
              <a:ext cx="9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grpSp>
      <p:sp>
        <p:nvSpPr>
          <p:cNvPr id="22" name="Text Box 18"/>
          <p:cNvSpPr txBox="1">
            <a:spLocks noChangeArrowheads="1"/>
          </p:cNvSpPr>
          <p:nvPr/>
        </p:nvSpPr>
        <p:spPr bwMode="auto">
          <a:xfrm>
            <a:off x="8596313" y="3124201"/>
            <a:ext cx="1600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400" b="1">
                <a:latin typeface="Calibri" panose="020F0502020204030204" pitchFamily="34" charset="0"/>
              </a:rPr>
              <a:t>Take he majority vote</a:t>
            </a:r>
          </a:p>
        </p:txBody>
      </p:sp>
      <p:sp>
        <p:nvSpPr>
          <p:cNvPr id="23" name="AutoShape 19"/>
          <p:cNvSpPr>
            <a:spLocks/>
          </p:cNvSpPr>
          <p:nvPr/>
        </p:nvSpPr>
        <p:spPr bwMode="auto">
          <a:xfrm>
            <a:off x="7924800" y="1600200"/>
            <a:ext cx="533400" cy="4572000"/>
          </a:xfrm>
          <a:prstGeom prst="rightBrace">
            <a:avLst>
              <a:gd name="adj1" fmla="val 71429"/>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3301413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descr="How Data Mining Works"/>
          <p:cNvPicPr>
            <a:picLocks noChangeAspect="1" noChangeArrowheads="1"/>
          </p:cNvPicPr>
          <p:nvPr/>
        </p:nvPicPr>
        <p:blipFill rotWithShape="1">
          <a:blip r:embed="rId2">
            <a:extLst>
              <a:ext uri="{28A0092B-C50C-407E-A947-70E740481C1C}">
                <a14:useLocalDpi xmlns:a14="http://schemas.microsoft.com/office/drawing/2010/main" val="0"/>
              </a:ext>
            </a:extLst>
          </a:blip>
          <a:srcRect t="27281"/>
          <a:stretch/>
        </p:blipFill>
        <p:spPr bwMode="auto">
          <a:xfrm>
            <a:off x="1562100" y="365125"/>
            <a:ext cx="9067800" cy="6261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74235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Random Forest</a:t>
            </a:r>
          </a:p>
        </p:txBody>
      </p:sp>
    </p:spTree>
    <p:extLst>
      <p:ext uri="{BB962C8B-B14F-4D97-AF65-F5344CB8AC3E}">
        <p14:creationId xmlns:p14="http://schemas.microsoft.com/office/powerpoint/2010/main" val="7712077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4294967295"/>
          </p:nvPr>
        </p:nvSpPr>
        <p:spPr>
          <a:xfrm>
            <a:off x="2781300" y="1816295"/>
            <a:ext cx="7886700" cy="4351338"/>
          </a:xfrm>
        </p:spPr>
        <p:txBody>
          <a:bodyPr>
            <a:normAutofit/>
          </a:bodyPr>
          <a:lstStyle/>
          <a:p>
            <a:r>
              <a:rPr lang="en-US" b="1" dirty="0"/>
              <a:t>Random forest</a:t>
            </a:r>
            <a:r>
              <a:rPr lang="en-US" dirty="0"/>
              <a:t> </a:t>
            </a:r>
            <a:r>
              <a:rPr lang="en-US" dirty="0" err="1"/>
              <a:t>merupakan</a:t>
            </a:r>
            <a:r>
              <a:rPr lang="en-US" dirty="0"/>
              <a:t> </a:t>
            </a:r>
            <a:r>
              <a:rPr lang="en-US" dirty="0" err="1"/>
              <a:t>salah</a:t>
            </a:r>
            <a:r>
              <a:rPr lang="en-US" dirty="0"/>
              <a:t> </a:t>
            </a:r>
            <a:r>
              <a:rPr lang="en-US" dirty="0" err="1"/>
              <a:t>satu</a:t>
            </a:r>
            <a:r>
              <a:rPr lang="en-US" dirty="0"/>
              <a:t> </a:t>
            </a:r>
            <a:r>
              <a:rPr lang="en-US" dirty="0" err="1"/>
              <a:t>bentuk</a:t>
            </a:r>
            <a:r>
              <a:rPr lang="en-US" dirty="0"/>
              <a:t> </a:t>
            </a:r>
            <a:r>
              <a:rPr lang="en-US" dirty="0" err="1"/>
              <a:t>teknik</a:t>
            </a:r>
            <a:r>
              <a:rPr lang="en-US" dirty="0"/>
              <a:t> </a:t>
            </a:r>
            <a:r>
              <a:rPr lang="en-US" dirty="0" err="1"/>
              <a:t>klasifikasi</a:t>
            </a:r>
            <a:r>
              <a:rPr lang="en-US" dirty="0"/>
              <a:t> ensemble yang </a:t>
            </a:r>
            <a:r>
              <a:rPr lang="en-US" dirty="0" err="1"/>
              <a:t>tersusun</a:t>
            </a:r>
            <a:r>
              <a:rPr lang="en-US" dirty="0"/>
              <a:t> </a:t>
            </a:r>
            <a:r>
              <a:rPr lang="en-US" dirty="0" err="1"/>
              <a:t>atas</a:t>
            </a:r>
            <a:r>
              <a:rPr lang="en-US" dirty="0"/>
              <a:t> </a:t>
            </a:r>
            <a:r>
              <a:rPr lang="en-US" dirty="0" err="1"/>
              <a:t>banyak</a:t>
            </a:r>
            <a:r>
              <a:rPr lang="en-US" dirty="0"/>
              <a:t> </a:t>
            </a:r>
            <a:r>
              <a:rPr lang="en-US" dirty="0" err="1"/>
              <a:t>pohon</a:t>
            </a:r>
            <a:r>
              <a:rPr lang="en-US" dirty="0"/>
              <a:t> </a:t>
            </a:r>
            <a:r>
              <a:rPr lang="en-US" dirty="0" err="1"/>
              <a:t>klasifikasi</a:t>
            </a:r>
            <a:r>
              <a:rPr lang="en-US" dirty="0"/>
              <a:t> </a:t>
            </a:r>
            <a:r>
              <a:rPr lang="en-US" dirty="0" err="1"/>
              <a:t>dan</a:t>
            </a:r>
            <a:r>
              <a:rPr lang="en-US" dirty="0"/>
              <a:t> </a:t>
            </a:r>
            <a:r>
              <a:rPr lang="en-US" dirty="0" err="1"/>
              <a:t>kelas</a:t>
            </a:r>
            <a:r>
              <a:rPr lang="en-US" dirty="0"/>
              <a:t> </a:t>
            </a:r>
            <a:r>
              <a:rPr lang="en-US" dirty="0" err="1"/>
              <a:t>prediksi</a:t>
            </a:r>
            <a:r>
              <a:rPr lang="en-US" dirty="0"/>
              <a:t> </a:t>
            </a:r>
            <a:r>
              <a:rPr lang="en-US" dirty="0" err="1"/>
              <a:t>merupakan</a:t>
            </a:r>
            <a:r>
              <a:rPr lang="en-US" dirty="0"/>
              <a:t> modus (</a:t>
            </a:r>
            <a:r>
              <a:rPr lang="en-US" dirty="0" err="1"/>
              <a:t>suara</a:t>
            </a:r>
            <a:r>
              <a:rPr lang="en-US" dirty="0"/>
              <a:t> </a:t>
            </a:r>
            <a:r>
              <a:rPr lang="en-US" dirty="0" err="1"/>
              <a:t>terbanyak</a:t>
            </a:r>
            <a:r>
              <a:rPr lang="en-US" dirty="0"/>
              <a:t>) </a:t>
            </a:r>
            <a:r>
              <a:rPr lang="en-US" dirty="0" err="1"/>
              <a:t>dari</a:t>
            </a:r>
            <a:r>
              <a:rPr lang="en-US" dirty="0"/>
              <a:t> </a:t>
            </a:r>
            <a:r>
              <a:rPr lang="en-US" dirty="0" err="1"/>
              <a:t>kelas</a:t>
            </a:r>
            <a:r>
              <a:rPr lang="en-US" dirty="0"/>
              <a:t> </a:t>
            </a:r>
            <a:r>
              <a:rPr lang="en-US" dirty="0" err="1"/>
              <a:t>prediksi</a:t>
            </a:r>
            <a:r>
              <a:rPr lang="en-US" dirty="0"/>
              <a:t> yang </a:t>
            </a:r>
            <a:r>
              <a:rPr lang="en-US" dirty="0" err="1"/>
              <a:t>dihasilkan</a:t>
            </a:r>
            <a:r>
              <a:rPr lang="en-US" dirty="0"/>
              <a:t> </a:t>
            </a:r>
            <a:r>
              <a:rPr lang="en-US" dirty="0" err="1"/>
              <a:t>oleh</a:t>
            </a:r>
            <a:r>
              <a:rPr lang="en-US" dirty="0"/>
              <a:t> </a:t>
            </a:r>
            <a:r>
              <a:rPr lang="en-US" dirty="0" err="1"/>
              <a:t>masing-masing</a:t>
            </a:r>
            <a:r>
              <a:rPr lang="en-US" dirty="0"/>
              <a:t> </a:t>
            </a:r>
            <a:r>
              <a:rPr lang="en-US" dirty="0" err="1"/>
              <a:t>pohon</a:t>
            </a:r>
            <a:endParaRPr lang="en-US" dirty="0"/>
          </a:p>
          <a:p>
            <a:r>
              <a:rPr lang="en-US" dirty="0" err="1"/>
              <a:t>Istilah</a:t>
            </a:r>
            <a:r>
              <a:rPr lang="en-US" dirty="0"/>
              <a:t> </a:t>
            </a:r>
            <a:r>
              <a:rPr lang="en-US" dirty="0" err="1"/>
              <a:t>ini</a:t>
            </a:r>
            <a:r>
              <a:rPr lang="en-US" dirty="0"/>
              <a:t> </a:t>
            </a:r>
            <a:r>
              <a:rPr lang="en-US" dirty="0" err="1"/>
              <a:t>berasal</a:t>
            </a:r>
            <a:r>
              <a:rPr lang="en-US" dirty="0"/>
              <a:t> </a:t>
            </a:r>
            <a:r>
              <a:rPr lang="en-US" dirty="0" err="1"/>
              <a:t>dari</a:t>
            </a:r>
            <a:r>
              <a:rPr lang="en-US" dirty="0"/>
              <a:t> </a:t>
            </a:r>
            <a:r>
              <a:rPr lang="en-US" b="1" dirty="0"/>
              <a:t>random decision forests</a:t>
            </a:r>
            <a:r>
              <a:rPr lang="en-US" dirty="0"/>
              <a:t> yang </a:t>
            </a:r>
            <a:r>
              <a:rPr lang="en-US" dirty="0" err="1"/>
              <a:t>diusulkan</a:t>
            </a:r>
            <a:r>
              <a:rPr lang="en-US" dirty="0"/>
              <a:t> </a:t>
            </a:r>
            <a:r>
              <a:rPr lang="en-US" dirty="0" err="1"/>
              <a:t>pertama</a:t>
            </a:r>
            <a:r>
              <a:rPr lang="en-US" dirty="0"/>
              <a:t> kali </a:t>
            </a:r>
            <a:r>
              <a:rPr lang="en-US" dirty="0" err="1"/>
              <a:t>oleh</a:t>
            </a:r>
            <a:r>
              <a:rPr lang="en-US" dirty="0"/>
              <a:t> Tin Kam Ho </a:t>
            </a:r>
            <a:r>
              <a:rPr lang="en-US" dirty="0" err="1"/>
              <a:t>dari</a:t>
            </a:r>
            <a:r>
              <a:rPr lang="en-US" dirty="0"/>
              <a:t> Bell Labs </a:t>
            </a:r>
            <a:r>
              <a:rPr lang="en-US" dirty="0" err="1"/>
              <a:t>pada</a:t>
            </a:r>
            <a:r>
              <a:rPr lang="en-US" dirty="0"/>
              <a:t> </a:t>
            </a:r>
            <a:r>
              <a:rPr lang="en-US" dirty="0" err="1"/>
              <a:t>tahun</a:t>
            </a:r>
            <a:r>
              <a:rPr lang="en-US" dirty="0"/>
              <a:t> 1995.</a:t>
            </a:r>
          </a:p>
          <a:p>
            <a:r>
              <a:rPr lang="en-US" dirty="0" err="1"/>
              <a:t>Metode</a:t>
            </a:r>
            <a:r>
              <a:rPr lang="en-US" dirty="0"/>
              <a:t> </a:t>
            </a:r>
            <a:r>
              <a:rPr lang="en-US" dirty="0" err="1"/>
              <a:t>ini</a:t>
            </a:r>
            <a:r>
              <a:rPr lang="en-US" dirty="0"/>
              <a:t> </a:t>
            </a:r>
            <a:r>
              <a:rPr lang="en-US" dirty="0" err="1"/>
              <a:t>merupakan</a:t>
            </a:r>
            <a:r>
              <a:rPr lang="en-US" dirty="0"/>
              <a:t> </a:t>
            </a:r>
            <a:r>
              <a:rPr lang="en-US" dirty="0" err="1"/>
              <a:t>gabungan</a:t>
            </a:r>
            <a:r>
              <a:rPr lang="en-US" dirty="0"/>
              <a:t> </a:t>
            </a:r>
            <a:r>
              <a:rPr lang="en-US" dirty="0" err="1"/>
              <a:t>dari</a:t>
            </a:r>
            <a:r>
              <a:rPr lang="en-US" dirty="0"/>
              <a:t> ide </a:t>
            </a:r>
            <a:r>
              <a:rPr lang="en-US" dirty="0" err="1"/>
              <a:t>Breiman</a:t>
            </a:r>
            <a:r>
              <a:rPr lang="en-US" dirty="0"/>
              <a:t> </a:t>
            </a:r>
            <a:r>
              <a:rPr lang="en-US" dirty="0" err="1"/>
              <a:t>tentang</a:t>
            </a:r>
            <a:r>
              <a:rPr lang="en-US" dirty="0"/>
              <a:t> bagging </a:t>
            </a:r>
            <a:r>
              <a:rPr lang="en-US" dirty="0" err="1"/>
              <a:t>dan</a:t>
            </a:r>
            <a:r>
              <a:rPr lang="en-US" dirty="0"/>
              <a:t> </a:t>
            </a:r>
            <a:r>
              <a:rPr lang="en-US" dirty="0" err="1"/>
              <a:t>seleksi</a:t>
            </a:r>
            <a:r>
              <a:rPr lang="en-US" dirty="0"/>
              <a:t> </a:t>
            </a:r>
            <a:r>
              <a:rPr lang="en-US" dirty="0" err="1"/>
              <a:t>variabel</a:t>
            </a:r>
            <a:r>
              <a:rPr lang="en-US" dirty="0"/>
              <a:t> </a:t>
            </a:r>
            <a:r>
              <a:rPr lang="en-US" dirty="0" err="1"/>
              <a:t>secara</a:t>
            </a:r>
            <a:r>
              <a:rPr lang="en-US" dirty="0"/>
              <a:t> </a:t>
            </a:r>
            <a:r>
              <a:rPr lang="en-US" dirty="0" err="1"/>
              <a:t>acak</a:t>
            </a:r>
            <a:r>
              <a:rPr lang="en-US" dirty="0"/>
              <a:t>.</a:t>
            </a:r>
          </a:p>
        </p:txBody>
      </p:sp>
    </p:spTree>
    <p:extLst>
      <p:ext uri="{BB962C8B-B14F-4D97-AF65-F5344CB8AC3E}">
        <p14:creationId xmlns:p14="http://schemas.microsoft.com/office/powerpoint/2010/main" val="350340740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a:t>
            </a:r>
            <a:r>
              <a:rPr lang="en-US" dirty="0" err="1" smtClean="0"/>
              <a:t>tentang</a:t>
            </a:r>
            <a:r>
              <a:rPr lang="en-US" dirty="0" smtClean="0"/>
              <a:t> Classification Tree </a:t>
            </a:r>
            <a:r>
              <a:rPr lang="en-US" dirty="0" err="1" smtClean="0"/>
              <a:t>atau</a:t>
            </a:r>
            <a:r>
              <a:rPr lang="en-US" dirty="0" smtClean="0"/>
              <a:t> Decision </a:t>
            </a:r>
            <a:r>
              <a:rPr lang="en-US" dirty="0"/>
              <a:t>T</a:t>
            </a:r>
            <a:r>
              <a:rPr lang="en-US" dirty="0" smtClean="0"/>
              <a:t>rees</a:t>
            </a:r>
            <a:endParaRPr lang="en-US" dirty="0"/>
          </a:p>
        </p:txBody>
      </p:sp>
      <p:sp>
        <p:nvSpPr>
          <p:cNvPr id="3" name="Content Placeholder 2"/>
          <p:cNvSpPr>
            <a:spLocks noGrp="1"/>
          </p:cNvSpPr>
          <p:nvPr>
            <p:ph idx="4294967295"/>
          </p:nvPr>
        </p:nvSpPr>
        <p:spPr>
          <a:xfrm>
            <a:off x="2671666" y="2068221"/>
            <a:ext cx="7886700" cy="4351338"/>
          </a:xfrm>
        </p:spPr>
        <p:txBody>
          <a:bodyPr>
            <a:normAutofit fontScale="92500"/>
          </a:bodyPr>
          <a:lstStyle/>
          <a:p>
            <a:r>
              <a:rPr lang="en-US" dirty="0" err="1" smtClean="0"/>
              <a:t>Pohon</a:t>
            </a:r>
            <a:r>
              <a:rPr lang="en-US" dirty="0" smtClean="0"/>
              <a:t> </a:t>
            </a:r>
            <a:r>
              <a:rPr lang="en-US" dirty="0" err="1" smtClean="0"/>
              <a:t>klasifikasi</a:t>
            </a:r>
            <a:r>
              <a:rPr lang="en-US" dirty="0" smtClean="0"/>
              <a:t> </a:t>
            </a:r>
            <a:r>
              <a:rPr lang="en-US" dirty="0" err="1" smtClean="0"/>
              <a:t>merupakan</a:t>
            </a:r>
            <a:r>
              <a:rPr lang="en-US" dirty="0" smtClean="0"/>
              <a:t> </a:t>
            </a:r>
            <a:r>
              <a:rPr lang="en-US" dirty="0" err="1" smtClean="0"/>
              <a:t>teknik</a:t>
            </a:r>
            <a:r>
              <a:rPr lang="en-US" dirty="0" smtClean="0"/>
              <a:t> </a:t>
            </a:r>
            <a:r>
              <a:rPr lang="en-US" dirty="0" err="1" smtClean="0"/>
              <a:t>klasifikasi</a:t>
            </a:r>
            <a:r>
              <a:rPr lang="en-US" dirty="0" smtClean="0"/>
              <a:t> </a:t>
            </a:r>
            <a:r>
              <a:rPr lang="en-US" dirty="0" err="1" smtClean="0"/>
              <a:t>tunggal</a:t>
            </a:r>
            <a:r>
              <a:rPr lang="en-US" dirty="0" smtClean="0"/>
              <a:t> yang </a:t>
            </a:r>
            <a:r>
              <a:rPr lang="en-US" dirty="0" err="1" smtClean="0"/>
              <a:t>digabungkan</a:t>
            </a:r>
            <a:r>
              <a:rPr lang="en-US" dirty="0" smtClean="0"/>
              <a:t> </a:t>
            </a:r>
            <a:r>
              <a:rPr lang="en-US" dirty="0" err="1" smtClean="0"/>
              <a:t>dalam</a:t>
            </a:r>
            <a:r>
              <a:rPr lang="en-US" dirty="0" smtClean="0"/>
              <a:t> </a:t>
            </a:r>
            <a:r>
              <a:rPr lang="en-US" dirty="0" err="1" smtClean="0"/>
              <a:t>metode</a:t>
            </a:r>
            <a:r>
              <a:rPr lang="en-US" dirty="0" smtClean="0"/>
              <a:t> random forest.</a:t>
            </a:r>
          </a:p>
          <a:p>
            <a:r>
              <a:rPr lang="en-US" dirty="0" smtClean="0"/>
              <a:t>Salah </a:t>
            </a:r>
            <a:r>
              <a:rPr lang="en-US" dirty="0" err="1" smtClean="0"/>
              <a:t>satu</a:t>
            </a:r>
            <a:r>
              <a:rPr lang="en-US" dirty="0" smtClean="0"/>
              <a:t> </a:t>
            </a:r>
            <a:r>
              <a:rPr lang="en-US" dirty="0" err="1" smtClean="0"/>
              <a:t>algoritma</a:t>
            </a:r>
            <a:r>
              <a:rPr lang="en-US" dirty="0" smtClean="0"/>
              <a:t> yang </a:t>
            </a:r>
            <a:r>
              <a:rPr lang="en-US" dirty="0" err="1" smtClean="0"/>
              <a:t>banyak</a:t>
            </a:r>
            <a:r>
              <a:rPr lang="en-US" dirty="0" smtClean="0"/>
              <a:t> </a:t>
            </a:r>
            <a:r>
              <a:rPr lang="en-US" dirty="0" err="1" smtClean="0"/>
              <a:t>digunakan</a:t>
            </a:r>
            <a:r>
              <a:rPr lang="en-US" dirty="0" smtClean="0"/>
              <a:t> </a:t>
            </a:r>
            <a:r>
              <a:rPr lang="en-US" dirty="0" err="1" smtClean="0"/>
              <a:t>adalah</a:t>
            </a:r>
            <a:r>
              <a:rPr lang="en-US" dirty="0" smtClean="0"/>
              <a:t> CART… classification and regression tree.</a:t>
            </a:r>
          </a:p>
          <a:p>
            <a:r>
              <a:rPr lang="en-US" dirty="0" smtClean="0"/>
              <a:t>CART … greedy, top-down binary, recursive partitioning, </a:t>
            </a:r>
            <a:r>
              <a:rPr lang="en-US" dirty="0" err="1" smtClean="0"/>
              <a:t>membagi-bagi</a:t>
            </a:r>
            <a:r>
              <a:rPr lang="en-US" dirty="0" smtClean="0"/>
              <a:t> </a:t>
            </a:r>
            <a:r>
              <a:rPr lang="en-US" dirty="0" err="1" smtClean="0"/>
              <a:t>ruang</a:t>
            </a:r>
            <a:r>
              <a:rPr lang="en-US" dirty="0" smtClean="0"/>
              <a:t> data </a:t>
            </a:r>
            <a:r>
              <a:rPr lang="en-US" dirty="0" err="1" smtClean="0"/>
              <a:t>menjadi</a:t>
            </a:r>
            <a:r>
              <a:rPr lang="en-US" dirty="0" smtClean="0"/>
              <a:t> </a:t>
            </a:r>
            <a:r>
              <a:rPr lang="en-US" dirty="0" err="1" smtClean="0"/>
              <a:t>gugus-gugus</a:t>
            </a:r>
            <a:r>
              <a:rPr lang="en-US" dirty="0" smtClean="0"/>
              <a:t> </a:t>
            </a:r>
            <a:r>
              <a:rPr lang="en-US" dirty="0" err="1" smtClean="0"/>
              <a:t>saling</a:t>
            </a:r>
            <a:r>
              <a:rPr lang="en-US" dirty="0" smtClean="0"/>
              <a:t> </a:t>
            </a:r>
            <a:r>
              <a:rPr lang="en-US" dirty="0" err="1" smtClean="0"/>
              <a:t>lepas</a:t>
            </a:r>
            <a:r>
              <a:rPr lang="en-US" dirty="0" smtClean="0"/>
              <a:t> </a:t>
            </a:r>
            <a:r>
              <a:rPr lang="en-US" dirty="0" err="1" smtClean="0"/>
              <a:t>berbentuk</a:t>
            </a:r>
            <a:r>
              <a:rPr lang="en-US" dirty="0" smtClean="0"/>
              <a:t> rectangular</a:t>
            </a:r>
          </a:p>
          <a:p>
            <a:pPr lvl="1"/>
            <a:r>
              <a:rPr lang="en-US" dirty="0" err="1" smtClean="0"/>
              <a:t>Gugus-gugus</a:t>
            </a:r>
            <a:r>
              <a:rPr lang="en-US" dirty="0" smtClean="0"/>
              <a:t> </a:t>
            </a:r>
            <a:r>
              <a:rPr lang="en-US" dirty="0" err="1" smtClean="0"/>
              <a:t>tersebut</a:t>
            </a:r>
            <a:r>
              <a:rPr lang="en-US" dirty="0" smtClean="0"/>
              <a:t> </a:t>
            </a:r>
            <a:r>
              <a:rPr lang="en-US" dirty="0" err="1" smtClean="0"/>
              <a:t>dibentuk</a:t>
            </a:r>
            <a:r>
              <a:rPr lang="en-US" dirty="0" smtClean="0"/>
              <a:t> </a:t>
            </a:r>
            <a:r>
              <a:rPr lang="en-US" dirty="0" err="1" smtClean="0"/>
              <a:t>sedemikian</a:t>
            </a:r>
            <a:r>
              <a:rPr lang="en-US" dirty="0" smtClean="0"/>
              <a:t> </a:t>
            </a:r>
            <a:r>
              <a:rPr lang="en-US" dirty="0" err="1" smtClean="0"/>
              <a:t>rupa</a:t>
            </a:r>
            <a:r>
              <a:rPr lang="en-US" dirty="0" smtClean="0"/>
              <a:t> </a:t>
            </a:r>
            <a:r>
              <a:rPr lang="en-US" dirty="0" err="1" smtClean="0"/>
              <a:t>sehingga</a:t>
            </a:r>
            <a:r>
              <a:rPr lang="en-US" dirty="0" smtClean="0"/>
              <a:t> </a:t>
            </a:r>
            <a:r>
              <a:rPr lang="en-US" dirty="0" err="1" smtClean="0"/>
              <a:t>bersifat</a:t>
            </a:r>
            <a:r>
              <a:rPr lang="en-US" dirty="0" smtClean="0"/>
              <a:t> </a:t>
            </a:r>
            <a:r>
              <a:rPr lang="en-US" dirty="0" err="1" smtClean="0"/>
              <a:t>homogen</a:t>
            </a:r>
            <a:r>
              <a:rPr lang="en-US" dirty="0" smtClean="0"/>
              <a:t> </a:t>
            </a:r>
            <a:r>
              <a:rPr lang="en-US" dirty="0" err="1" smtClean="0"/>
              <a:t>kelas</a:t>
            </a:r>
            <a:r>
              <a:rPr lang="en-US" dirty="0" smtClean="0"/>
              <a:t> </a:t>
            </a:r>
            <a:r>
              <a:rPr lang="en-US" dirty="0" err="1" smtClean="0"/>
              <a:t>variabel</a:t>
            </a:r>
            <a:r>
              <a:rPr lang="en-US" dirty="0" smtClean="0"/>
              <a:t> </a:t>
            </a:r>
            <a:r>
              <a:rPr lang="en-US" dirty="0" err="1" smtClean="0"/>
              <a:t>responnya</a:t>
            </a:r>
            <a:endParaRPr lang="en-US" dirty="0" smtClean="0"/>
          </a:p>
          <a:p>
            <a:pPr lvl="1"/>
            <a:r>
              <a:rPr lang="en-US" dirty="0" err="1" smtClean="0"/>
              <a:t>Prediksi</a:t>
            </a:r>
            <a:r>
              <a:rPr lang="en-US" dirty="0" smtClean="0"/>
              <a:t> </a:t>
            </a:r>
            <a:r>
              <a:rPr lang="en-US" dirty="0" err="1" smtClean="0"/>
              <a:t>didasarkan</a:t>
            </a:r>
            <a:r>
              <a:rPr lang="en-US" dirty="0" smtClean="0"/>
              <a:t> </a:t>
            </a:r>
            <a:r>
              <a:rPr lang="en-US" dirty="0" err="1" smtClean="0"/>
              <a:t>pada</a:t>
            </a:r>
            <a:r>
              <a:rPr lang="en-US" dirty="0" smtClean="0"/>
              <a:t> </a:t>
            </a:r>
            <a:r>
              <a:rPr lang="en-US" dirty="0" err="1" smtClean="0"/>
              <a:t>kelas</a:t>
            </a:r>
            <a:r>
              <a:rPr lang="en-US" dirty="0" smtClean="0"/>
              <a:t> </a:t>
            </a:r>
            <a:r>
              <a:rPr lang="en-US" dirty="0" err="1" smtClean="0"/>
              <a:t>terbanyak</a:t>
            </a:r>
            <a:r>
              <a:rPr lang="en-US" dirty="0" smtClean="0"/>
              <a:t> </a:t>
            </a:r>
            <a:r>
              <a:rPr lang="en-US" dirty="0" err="1" smtClean="0"/>
              <a:t>pada</a:t>
            </a:r>
            <a:r>
              <a:rPr lang="en-US" dirty="0" smtClean="0"/>
              <a:t> </a:t>
            </a:r>
            <a:r>
              <a:rPr lang="en-US" dirty="0" err="1" smtClean="0"/>
              <a:t>simpul</a:t>
            </a:r>
            <a:r>
              <a:rPr lang="en-US" dirty="0" smtClean="0"/>
              <a:t> </a:t>
            </a:r>
            <a:r>
              <a:rPr lang="en-US" dirty="0" err="1" smtClean="0"/>
              <a:t>akhir</a:t>
            </a:r>
            <a:endParaRPr lang="en-US" dirty="0" smtClean="0"/>
          </a:p>
        </p:txBody>
      </p:sp>
    </p:spTree>
    <p:extLst>
      <p:ext uri="{BB962C8B-B14F-4D97-AF65-F5344CB8AC3E}">
        <p14:creationId xmlns:p14="http://schemas.microsoft.com/office/powerpoint/2010/main" val="405302389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Algoritma</a:t>
            </a:r>
            <a:r>
              <a:rPr lang="en-US" dirty="0" smtClean="0"/>
              <a:t> </a:t>
            </a:r>
            <a:r>
              <a:rPr lang="en-US" dirty="0" err="1" smtClean="0"/>
              <a:t>umum</a:t>
            </a:r>
            <a:r>
              <a:rPr lang="en-US" dirty="0" smtClean="0"/>
              <a:t> Random Forest</a:t>
            </a:r>
            <a:endParaRPr lang="en-US" dirty="0"/>
          </a:p>
        </p:txBody>
      </p:sp>
      <p:sp>
        <p:nvSpPr>
          <p:cNvPr id="3" name="Content Placeholder 2"/>
          <p:cNvSpPr>
            <a:spLocks noGrp="1"/>
          </p:cNvSpPr>
          <p:nvPr>
            <p:ph idx="4294967295"/>
          </p:nvPr>
        </p:nvSpPr>
        <p:spPr>
          <a:xfrm>
            <a:off x="2781300" y="1853617"/>
            <a:ext cx="7886700" cy="4351338"/>
          </a:xfrm>
        </p:spPr>
        <p:txBody>
          <a:bodyPr>
            <a:normAutofit fontScale="77500" lnSpcReduction="20000"/>
          </a:bodyPr>
          <a:lstStyle/>
          <a:p>
            <a:pPr>
              <a:buNone/>
            </a:pPr>
            <a:r>
              <a:rPr lang="en-US" dirty="0" err="1" smtClean="0"/>
              <a:t>Setiap</a:t>
            </a:r>
            <a:r>
              <a:rPr lang="en-US" dirty="0" smtClean="0"/>
              <a:t> </a:t>
            </a:r>
            <a:r>
              <a:rPr lang="en-US" dirty="0" err="1" smtClean="0"/>
              <a:t>pohon</a:t>
            </a:r>
            <a:r>
              <a:rPr lang="en-US" dirty="0" smtClean="0"/>
              <a:t> </a:t>
            </a:r>
            <a:r>
              <a:rPr lang="en-US" dirty="0" err="1" smtClean="0"/>
              <a:t>dibentuk</a:t>
            </a:r>
            <a:r>
              <a:rPr lang="en-US" dirty="0" smtClean="0"/>
              <a:t> </a:t>
            </a:r>
            <a:r>
              <a:rPr lang="en-US" dirty="0" err="1" smtClean="0"/>
              <a:t>dengan</a:t>
            </a:r>
            <a:r>
              <a:rPr lang="en-US" dirty="0" smtClean="0"/>
              <a:t> </a:t>
            </a:r>
            <a:r>
              <a:rPr lang="en-US" dirty="0" err="1" smtClean="0"/>
              <a:t>menggunakan</a:t>
            </a:r>
            <a:r>
              <a:rPr lang="en-US" dirty="0" smtClean="0"/>
              <a:t> </a:t>
            </a:r>
            <a:r>
              <a:rPr lang="en-US" dirty="0" err="1" smtClean="0"/>
              <a:t>prosedur</a:t>
            </a:r>
            <a:r>
              <a:rPr lang="en-US" dirty="0" smtClean="0"/>
              <a:t> </a:t>
            </a:r>
            <a:r>
              <a:rPr lang="en-US" dirty="0" err="1" smtClean="0"/>
              <a:t>berikut</a:t>
            </a:r>
            <a:r>
              <a:rPr lang="en-US" dirty="0" smtClean="0"/>
              <a:t>:</a:t>
            </a:r>
          </a:p>
          <a:p>
            <a:pPr marL="788670" lvl="1" indent="-514350">
              <a:buFont typeface="+mj-lt"/>
              <a:buAutoNum type="arabicPeriod"/>
            </a:pPr>
            <a:r>
              <a:rPr lang="en-US" dirty="0" err="1" smtClean="0"/>
              <a:t>Andaikan</a:t>
            </a:r>
            <a:r>
              <a:rPr lang="en-US" dirty="0" smtClean="0"/>
              <a:t> </a:t>
            </a:r>
            <a:r>
              <a:rPr lang="en-US" dirty="0" err="1" smtClean="0"/>
              <a:t>banyaknya</a:t>
            </a:r>
            <a:r>
              <a:rPr lang="en-US" dirty="0" smtClean="0"/>
              <a:t> </a:t>
            </a:r>
            <a:r>
              <a:rPr lang="en-US" dirty="0" err="1" smtClean="0"/>
              <a:t>observasi</a:t>
            </a:r>
            <a:r>
              <a:rPr lang="en-US" dirty="0" smtClean="0"/>
              <a:t> </a:t>
            </a:r>
            <a:r>
              <a:rPr lang="en-US" dirty="0" err="1" smtClean="0"/>
              <a:t>pada</a:t>
            </a:r>
            <a:r>
              <a:rPr lang="en-US" dirty="0" smtClean="0"/>
              <a:t> data training </a:t>
            </a:r>
            <a:r>
              <a:rPr lang="en-US" dirty="0" err="1" smtClean="0"/>
              <a:t>adalah</a:t>
            </a:r>
            <a:r>
              <a:rPr lang="en-US" dirty="0" smtClean="0"/>
              <a:t> N </a:t>
            </a:r>
            <a:r>
              <a:rPr lang="en-US" dirty="0" err="1" smtClean="0"/>
              <a:t>dan</a:t>
            </a:r>
            <a:r>
              <a:rPr lang="en-US" dirty="0" smtClean="0"/>
              <a:t> </a:t>
            </a:r>
            <a:r>
              <a:rPr lang="en-US" dirty="0" err="1" smtClean="0"/>
              <a:t>banyaknya</a:t>
            </a:r>
            <a:r>
              <a:rPr lang="en-US" dirty="0" smtClean="0"/>
              <a:t> </a:t>
            </a:r>
            <a:r>
              <a:rPr lang="en-US" dirty="0" err="1" smtClean="0"/>
              <a:t>variabel</a:t>
            </a:r>
            <a:r>
              <a:rPr lang="en-US" dirty="0" smtClean="0"/>
              <a:t> </a:t>
            </a:r>
            <a:r>
              <a:rPr lang="en-US" dirty="0" err="1" smtClean="0"/>
              <a:t>prediktor</a:t>
            </a:r>
            <a:r>
              <a:rPr lang="en-US" dirty="0" smtClean="0"/>
              <a:t> </a:t>
            </a:r>
            <a:r>
              <a:rPr lang="en-US" dirty="0" err="1" smtClean="0"/>
              <a:t>adalah</a:t>
            </a:r>
            <a:r>
              <a:rPr lang="en-US" dirty="0" smtClean="0"/>
              <a:t> M.</a:t>
            </a:r>
          </a:p>
          <a:p>
            <a:pPr marL="788670" lvl="1" indent="-514350">
              <a:buFont typeface="+mj-lt"/>
              <a:buAutoNum type="arabicPeriod"/>
            </a:pPr>
            <a:r>
              <a:rPr lang="en-US" dirty="0" err="1" smtClean="0"/>
              <a:t>Tentukan</a:t>
            </a:r>
            <a:r>
              <a:rPr lang="en-US" dirty="0" smtClean="0"/>
              <a:t> </a:t>
            </a:r>
            <a:r>
              <a:rPr lang="en-US" dirty="0" err="1" smtClean="0"/>
              <a:t>besaran</a:t>
            </a:r>
            <a:r>
              <a:rPr lang="en-US" dirty="0" smtClean="0"/>
              <a:t> m &lt; M, </a:t>
            </a:r>
            <a:r>
              <a:rPr lang="en-US" dirty="0" err="1" smtClean="0"/>
              <a:t>yaitu</a:t>
            </a:r>
            <a:r>
              <a:rPr lang="en-US" dirty="0" smtClean="0"/>
              <a:t> </a:t>
            </a:r>
            <a:r>
              <a:rPr lang="en-US" dirty="0" err="1" smtClean="0"/>
              <a:t>banyaknya</a:t>
            </a:r>
            <a:r>
              <a:rPr lang="en-US" dirty="0" smtClean="0"/>
              <a:t> </a:t>
            </a:r>
            <a:r>
              <a:rPr lang="en-US" dirty="0" err="1" smtClean="0"/>
              <a:t>variabel</a:t>
            </a:r>
            <a:r>
              <a:rPr lang="en-US" dirty="0" smtClean="0"/>
              <a:t> yang </a:t>
            </a:r>
            <a:r>
              <a:rPr lang="en-US" dirty="0" err="1" smtClean="0"/>
              <a:t>dievaluasi</a:t>
            </a:r>
            <a:r>
              <a:rPr lang="en-US" dirty="0" smtClean="0"/>
              <a:t> </a:t>
            </a:r>
            <a:r>
              <a:rPr lang="en-US" dirty="0" err="1" smtClean="0"/>
              <a:t>dalam</a:t>
            </a:r>
            <a:r>
              <a:rPr lang="en-US" dirty="0" smtClean="0"/>
              <a:t> </a:t>
            </a:r>
            <a:r>
              <a:rPr lang="en-US" dirty="0" err="1" smtClean="0"/>
              <a:t>setiap</a:t>
            </a:r>
            <a:r>
              <a:rPr lang="en-US" dirty="0" smtClean="0"/>
              <a:t> </a:t>
            </a:r>
            <a:r>
              <a:rPr lang="en-US" dirty="0" err="1" smtClean="0"/>
              <a:t>pembentukan</a:t>
            </a:r>
            <a:r>
              <a:rPr lang="en-US" dirty="0" smtClean="0"/>
              <a:t> </a:t>
            </a:r>
            <a:r>
              <a:rPr lang="en-US" dirty="0" err="1" smtClean="0"/>
              <a:t>sekatan</a:t>
            </a:r>
            <a:r>
              <a:rPr lang="en-US" dirty="0" smtClean="0"/>
              <a:t> (split) </a:t>
            </a:r>
            <a:r>
              <a:rPr lang="en-US" dirty="0" err="1" smtClean="0"/>
              <a:t>pada</a:t>
            </a:r>
            <a:r>
              <a:rPr lang="en-US" dirty="0" smtClean="0"/>
              <a:t> </a:t>
            </a:r>
            <a:r>
              <a:rPr lang="en-US" dirty="0" err="1" smtClean="0"/>
              <a:t>pembuatan</a:t>
            </a:r>
            <a:r>
              <a:rPr lang="en-US" dirty="0" smtClean="0"/>
              <a:t> </a:t>
            </a:r>
            <a:r>
              <a:rPr lang="en-US" dirty="0" err="1" smtClean="0"/>
              <a:t>pohon</a:t>
            </a:r>
            <a:endParaRPr lang="en-US" dirty="0" smtClean="0"/>
          </a:p>
          <a:p>
            <a:pPr marL="788670" lvl="1" indent="-514350">
              <a:buFont typeface="+mj-lt"/>
              <a:buAutoNum type="arabicPeriod"/>
            </a:pPr>
            <a:r>
              <a:rPr lang="en-US" dirty="0" err="1" smtClean="0"/>
              <a:t>Lakukan</a:t>
            </a:r>
            <a:r>
              <a:rPr lang="en-US" dirty="0" smtClean="0"/>
              <a:t> </a:t>
            </a:r>
            <a:r>
              <a:rPr lang="en-US" dirty="0" err="1" smtClean="0"/>
              <a:t>pengambilan</a:t>
            </a:r>
            <a:r>
              <a:rPr lang="en-US" dirty="0" smtClean="0"/>
              <a:t> </a:t>
            </a:r>
            <a:r>
              <a:rPr lang="en-US" dirty="0" err="1" smtClean="0"/>
              <a:t>sampel</a:t>
            </a:r>
            <a:r>
              <a:rPr lang="en-US" dirty="0" smtClean="0"/>
              <a:t> </a:t>
            </a:r>
            <a:r>
              <a:rPr lang="en-US" dirty="0" err="1" smtClean="0"/>
              <a:t>secara</a:t>
            </a:r>
            <a:r>
              <a:rPr lang="en-US" dirty="0" smtClean="0"/>
              <a:t> bootstrap (sampling with replacement) </a:t>
            </a:r>
            <a:r>
              <a:rPr lang="en-US" dirty="0" err="1" smtClean="0"/>
              <a:t>sebanyak</a:t>
            </a:r>
            <a:r>
              <a:rPr lang="en-US" dirty="0" smtClean="0"/>
              <a:t> n </a:t>
            </a:r>
            <a:r>
              <a:rPr lang="en-US" dirty="0" err="1" smtClean="0"/>
              <a:t>dari</a:t>
            </a:r>
            <a:r>
              <a:rPr lang="en-US" dirty="0" smtClean="0"/>
              <a:t> N </a:t>
            </a:r>
            <a:r>
              <a:rPr lang="en-US" dirty="0" err="1" smtClean="0"/>
              <a:t>buah</a:t>
            </a:r>
            <a:r>
              <a:rPr lang="en-US" dirty="0" smtClean="0"/>
              <a:t> </a:t>
            </a:r>
            <a:r>
              <a:rPr lang="en-US" dirty="0" err="1" smtClean="0"/>
              <a:t>observasi</a:t>
            </a:r>
            <a:r>
              <a:rPr lang="en-US" dirty="0" smtClean="0"/>
              <a:t>.  </a:t>
            </a:r>
            <a:r>
              <a:rPr lang="en-US" dirty="0" err="1" smtClean="0"/>
              <a:t>Observasi</a:t>
            </a:r>
            <a:r>
              <a:rPr lang="en-US" dirty="0" smtClean="0"/>
              <a:t> </a:t>
            </a:r>
            <a:r>
              <a:rPr lang="en-US" dirty="0" err="1" smtClean="0"/>
              <a:t>sisanya</a:t>
            </a:r>
            <a:r>
              <a:rPr lang="en-US" dirty="0" smtClean="0"/>
              <a:t> yang </a:t>
            </a:r>
            <a:r>
              <a:rPr lang="en-US" dirty="0" err="1" smtClean="0"/>
              <a:t>tidak</a:t>
            </a:r>
            <a:r>
              <a:rPr lang="en-US" dirty="0" smtClean="0"/>
              <a:t> </a:t>
            </a:r>
            <a:r>
              <a:rPr lang="en-US" dirty="0" err="1" smtClean="0"/>
              <a:t>terpilih</a:t>
            </a:r>
            <a:r>
              <a:rPr lang="en-US" dirty="0" smtClean="0"/>
              <a:t> </a:t>
            </a:r>
            <a:r>
              <a:rPr lang="en-US" dirty="0" err="1" smtClean="0"/>
              <a:t>akan</a:t>
            </a:r>
            <a:r>
              <a:rPr lang="en-US" dirty="0" smtClean="0"/>
              <a:t> </a:t>
            </a:r>
            <a:r>
              <a:rPr lang="en-US" dirty="0" err="1" smtClean="0"/>
              <a:t>digunakan</a:t>
            </a:r>
            <a:r>
              <a:rPr lang="en-US" dirty="0" smtClean="0"/>
              <a:t> </a:t>
            </a:r>
            <a:r>
              <a:rPr lang="en-US" dirty="0" err="1" smtClean="0"/>
              <a:t>untuk</a:t>
            </a:r>
            <a:r>
              <a:rPr lang="en-US" dirty="0" smtClean="0"/>
              <a:t> </a:t>
            </a:r>
            <a:r>
              <a:rPr lang="en-US" dirty="0" err="1" smtClean="0"/>
              <a:t>menduga</a:t>
            </a:r>
            <a:r>
              <a:rPr lang="en-US" dirty="0" smtClean="0"/>
              <a:t> </a:t>
            </a:r>
            <a:r>
              <a:rPr lang="en-US" dirty="0" err="1" smtClean="0"/>
              <a:t>tingkat</a:t>
            </a:r>
            <a:r>
              <a:rPr lang="en-US" dirty="0" smtClean="0"/>
              <a:t> </a:t>
            </a:r>
            <a:r>
              <a:rPr lang="en-US" dirty="0" err="1" smtClean="0"/>
              <a:t>kesalahan</a:t>
            </a:r>
            <a:r>
              <a:rPr lang="en-US" dirty="0"/>
              <a:t>.</a:t>
            </a:r>
            <a:endParaRPr lang="en-US" dirty="0" smtClean="0"/>
          </a:p>
          <a:p>
            <a:pPr marL="788670" lvl="1" indent="-514350">
              <a:buFont typeface="+mj-lt"/>
              <a:buAutoNum type="arabicPeriod"/>
            </a:pPr>
            <a:r>
              <a:rPr lang="en-US" dirty="0" err="1" smtClean="0"/>
              <a:t>Untuk</a:t>
            </a:r>
            <a:r>
              <a:rPr lang="en-US" dirty="0" smtClean="0"/>
              <a:t> </a:t>
            </a:r>
            <a:r>
              <a:rPr lang="en-US" dirty="0" err="1" smtClean="0"/>
              <a:t>setiap</a:t>
            </a:r>
            <a:r>
              <a:rPr lang="en-US" dirty="0" smtClean="0"/>
              <a:t> </a:t>
            </a:r>
            <a:r>
              <a:rPr lang="en-US" dirty="0" err="1" smtClean="0"/>
              <a:t>simpul</a:t>
            </a:r>
            <a:r>
              <a:rPr lang="en-US" dirty="0" smtClean="0"/>
              <a:t>, </a:t>
            </a:r>
            <a:r>
              <a:rPr lang="en-US" dirty="0" err="1" smtClean="0"/>
              <a:t>pilih</a:t>
            </a:r>
            <a:r>
              <a:rPr lang="en-US" dirty="0" smtClean="0"/>
              <a:t> </a:t>
            </a:r>
            <a:r>
              <a:rPr lang="en-US" dirty="0" err="1" smtClean="0"/>
              <a:t>secara</a:t>
            </a:r>
            <a:r>
              <a:rPr lang="en-US" dirty="0" smtClean="0"/>
              <a:t> </a:t>
            </a:r>
            <a:r>
              <a:rPr lang="en-US" dirty="0" err="1" smtClean="0"/>
              <a:t>acak</a:t>
            </a:r>
            <a:r>
              <a:rPr lang="en-US" dirty="0" smtClean="0"/>
              <a:t> m </a:t>
            </a:r>
            <a:r>
              <a:rPr lang="en-US" dirty="0" err="1" smtClean="0"/>
              <a:t>variabel</a:t>
            </a:r>
            <a:r>
              <a:rPr lang="en-US" dirty="0" smtClean="0"/>
              <a:t> </a:t>
            </a:r>
            <a:r>
              <a:rPr lang="en-US" dirty="0" err="1" smtClean="0"/>
              <a:t>untuk</a:t>
            </a:r>
            <a:r>
              <a:rPr lang="en-US" dirty="0" smtClean="0"/>
              <a:t> </a:t>
            </a:r>
            <a:r>
              <a:rPr lang="en-US" dirty="0" err="1" smtClean="0"/>
              <a:t>digunakan</a:t>
            </a:r>
            <a:r>
              <a:rPr lang="en-US" dirty="0" smtClean="0"/>
              <a:t> </a:t>
            </a:r>
            <a:r>
              <a:rPr lang="en-US" dirty="0" err="1" smtClean="0"/>
              <a:t>menentukan</a:t>
            </a:r>
            <a:r>
              <a:rPr lang="en-US" dirty="0" smtClean="0"/>
              <a:t> </a:t>
            </a:r>
            <a:r>
              <a:rPr lang="en-US" dirty="0" err="1" smtClean="0"/>
              <a:t>sekatan</a:t>
            </a:r>
            <a:r>
              <a:rPr lang="en-US" dirty="0" smtClean="0"/>
              <a:t> </a:t>
            </a:r>
            <a:r>
              <a:rPr lang="en-US" dirty="0" err="1" smtClean="0"/>
              <a:t>terbaik</a:t>
            </a:r>
            <a:r>
              <a:rPr lang="en-US" dirty="0" smtClean="0"/>
              <a:t>.</a:t>
            </a:r>
          </a:p>
          <a:p>
            <a:pPr marL="788670" lvl="1" indent="-514350">
              <a:buFont typeface="+mj-lt"/>
              <a:buAutoNum type="arabicPeriod"/>
            </a:pPr>
            <a:r>
              <a:rPr lang="en-US" dirty="0" err="1" smtClean="0"/>
              <a:t>Setiap</a:t>
            </a:r>
            <a:r>
              <a:rPr lang="en-US" dirty="0" smtClean="0"/>
              <a:t> </a:t>
            </a:r>
            <a:r>
              <a:rPr lang="en-US" dirty="0" err="1" smtClean="0"/>
              <a:t>pohon</a:t>
            </a:r>
            <a:r>
              <a:rPr lang="en-US" dirty="0" smtClean="0"/>
              <a:t> </a:t>
            </a:r>
            <a:r>
              <a:rPr lang="en-US" dirty="0" err="1" smtClean="0"/>
              <a:t>dibentuk</a:t>
            </a:r>
            <a:r>
              <a:rPr lang="en-US" dirty="0" smtClean="0"/>
              <a:t> </a:t>
            </a:r>
            <a:r>
              <a:rPr lang="en-US" dirty="0" err="1" smtClean="0"/>
              <a:t>tanpa</a:t>
            </a:r>
            <a:r>
              <a:rPr lang="en-US" dirty="0" smtClean="0"/>
              <a:t> </a:t>
            </a:r>
            <a:r>
              <a:rPr lang="en-US" dirty="0" err="1" smtClean="0"/>
              <a:t>ada</a:t>
            </a:r>
            <a:r>
              <a:rPr lang="en-US" dirty="0" smtClean="0"/>
              <a:t> proses </a:t>
            </a:r>
            <a:r>
              <a:rPr lang="en-US" dirty="0" err="1" smtClean="0"/>
              <a:t>pemangkasan</a:t>
            </a:r>
            <a:r>
              <a:rPr lang="en-US" dirty="0" smtClean="0"/>
              <a:t>.</a:t>
            </a:r>
          </a:p>
          <a:p>
            <a:pPr>
              <a:buNone/>
            </a:pPr>
            <a:endParaRPr lang="en-US" dirty="0" smtClean="0"/>
          </a:p>
          <a:p>
            <a:pPr>
              <a:buNone/>
            </a:pPr>
            <a:r>
              <a:rPr lang="en-US" dirty="0" err="1" smtClean="0"/>
              <a:t>Prediksi</a:t>
            </a:r>
            <a:r>
              <a:rPr lang="en-US" dirty="0" smtClean="0"/>
              <a:t> </a:t>
            </a:r>
            <a:r>
              <a:rPr lang="en-US" dirty="0" err="1" smtClean="0"/>
              <a:t>terhadap</a:t>
            </a:r>
            <a:r>
              <a:rPr lang="en-US" dirty="0" smtClean="0"/>
              <a:t> </a:t>
            </a:r>
            <a:r>
              <a:rPr lang="en-US" dirty="0" err="1" smtClean="0"/>
              <a:t>amatan</a:t>
            </a:r>
            <a:r>
              <a:rPr lang="en-US" dirty="0" smtClean="0"/>
              <a:t> </a:t>
            </a:r>
            <a:r>
              <a:rPr lang="en-US" dirty="0" err="1" smtClean="0"/>
              <a:t>baru</a:t>
            </a:r>
            <a:r>
              <a:rPr lang="en-US" dirty="0" smtClean="0"/>
              <a:t> </a:t>
            </a:r>
            <a:r>
              <a:rPr lang="en-US" dirty="0" err="1" smtClean="0"/>
              <a:t>dilakukan</a:t>
            </a:r>
            <a:r>
              <a:rPr lang="en-US" dirty="0" smtClean="0"/>
              <a:t> </a:t>
            </a:r>
            <a:r>
              <a:rPr lang="en-US" dirty="0" err="1" smtClean="0"/>
              <a:t>pada</a:t>
            </a:r>
            <a:r>
              <a:rPr lang="en-US" dirty="0" smtClean="0"/>
              <a:t> </a:t>
            </a:r>
            <a:r>
              <a:rPr lang="en-US" dirty="0" err="1" smtClean="0"/>
              <a:t>setiap</a:t>
            </a:r>
            <a:r>
              <a:rPr lang="en-US" dirty="0" smtClean="0"/>
              <a:t> </a:t>
            </a:r>
            <a:r>
              <a:rPr lang="en-US" dirty="0" err="1" smtClean="0"/>
              <a:t>pohon</a:t>
            </a:r>
            <a:r>
              <a:rPr lang="en-US" dirty="0" smtClean="0"/>
              <a:t>.  </a:t>
            </a:r>
            <a:r>
              <a:rPr lang="en-US" dirty="0" err="1" smtClean="0"/>
              <a:t>Selanjutnya</a:t>
            </a:r>
            <a:r>
              <a:rPr lang="en-US" dirty="0" smtClean="0"/>
              <a:t> proses majority vote </a:t>
            </a:r>
            <a:r>
              <a:rPr lang="en-US" dirty="0" err="1" smtClean="0"/>
              <a:t>dilakukan</a:t>
            </a:r>
            <a:r>
              <a:rPr lang="en-US" dirty="0" smtClean="0"/>
              <a:t> </a:t>
            </a:r>
            <a:r>
              <a:rPr lang="en-US" dirty="0" err="1" smtClean="0"/>
              <a:t>untuk</a:t>
            </a:r>
            <a:r>
              <a:rPr lang="en-US" dirty="0" smtClean="0"/>
              <a:t> </a:t>
            </a:r>
            <a:r>
              <a:rPr lang="en-US" dirty="0" err="1" smtClean="0"/>
              <a:t>menghasilkan</a:t>
            </a:r>
            <a:r>
              <a:rPr lang="en-US" dirty="0" smtClean="0"/>
              <a:t> </a:t>
            </a:r>
            <a:r>
              <a:rPr lang="en-US" dirty="0" err="1" smtClean="0"/>
              <a:t>prediksi</a:t>
            </a:r>
            <a:r>
              <a:rPr lang="en-US" dirty="0" smtClean="0"/>
              <a:t> </a:t>
            </a:r>
            <a:r>
              <a:rPr lang="en-US" dirty="0" err="1" smtClean="0"/>
              <a:t>dari</a:t>
            </a:r>
            <a:r>
              <a:rPr lang="en-US" dirty="0" smtClean="0"/>
              <a:t> random forest.</a:t>
            </a:r>
          </a:p>
        </p:txBody>
      </p:sp>
    </p:spTree>
    <p:extLst>
      <p:ext uri="{BB962C8B-B14F-4D97-AF65-F5344CB8AC3E}">
        <p14:creationId xmlns:p14="http://schemas.microsoft.com/office/powerpoint/2010/main" val="159314053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t>Random Forest – practical consideration</a:t>
            </a:r>
          </a:p>
        </p:txBody>
      </p:sp>
      <p:sp>
        <p:nvSpPr>
          <p:cNvPr id="3" name="Content Placeholder 2"/>
          <p:cNvSpPr>
            <a:spLocks noGrp="1"/>
          </p:cNvSpPr>
          <p:nvPr>
            <p:ph idx="4294967295"/>
          </p:nvPr>
        </p:nvSpPr>
        <p:spPr>
          <a:xfrm>
            <a:off x="2886270" y="1881608"/>
            <a:ext cx="7886700" cy="4351338"/>
          </a:xfrm>
        </p:spPr>
        <p:txBody>
          <a:bodyPr>
            <a:normAutofit/>
          </a:bodyPr>
          <a:lstStyle/>
          <a:p>
            <a:r>
              <a:rPr lang="en-US" dirty="0" err="1" smtClean="0"/>
              <a:t>Berapa</a:t>
            </a:r>
            <a:r>
              <a:rPr lang="en-US" dirty="0" smtClean="0"/>
              <a:t> </a:t>
            </a:r>
            <a:r>
              <a:rPr lang="en-US" dirty="0" err="1" smtClean="0"/>
              <a:t>banyak</a:t>
            </a:r>
            <a:r>
              <a:rPr lang="en-US" dirty="0" smtClean="0"/>
              <a:t> </a:t>
            </a:r>
            <a:r>
              <a:rPr lang="en-US" dirty="0" err="1" smtClean="0"/>
              <a:t>pohon</a:t>
            </a:r>
            <a:r>
              <a:rPr lang="en-US" dirty="0" smtClean="0"/>
              <a:t>?</a:t>
            </a:r>
          </a:p>
          <a:p>
            <a:r>
              <a:rPr lang="en-US" dirty="0" err="1" smtClean="0"/>
              <a:t>Berapa</a:t>
            </a:r>
            <a:r>
              <a:rPr lang="en-US" dirty="0" smtClean="0"/>
              <a:t> </a:t>
            </a:r>
            <a:r>
              <a:rPr lang="en-US" dirty="0" err="1" smtClean="0"/>
              <a:t>banyak</a:t>
            </a:r>
            <a:r>
              <a:rPr lang="en-US" dirty="0" smtClean="0"/>
              <a:t> </a:t>
            </a:r>
            <a:r>
              <a:rPr lang="en-US" dirty="0" err="1" smtClean="0"/>
              <a:t>variabel</a:t>
            </a:r>
            <a:r>
              <a:rPr lang="en-US" dirty="0" smtClean="0"/>
              <a:t> yang </a:t>
            </a:r>
            <a:r>
              <a:rPr lang="en-US" dirty="0" err="1" smtClean="0"/>
              <a:t>dipilih</a:t>
            </a:r>
            <a:r>
              <a:rPr lang="en-US" dirty="0" smtClean="0"/>
              <a:t> </a:t>
            </a:r>
            <a:r>
              <a:rPr lang="en-US" dirty="0" err="1" smtClean="0"/>
              <a:t>secara</a:t>
            </a:r>
            <a:r>
              <a:rPr lang="en-US" dirty="0" smtClean="0"/>
              <a:t> </a:t>
            </a:r>
            <a:r>
              <a:rPr lang="en-US" dirty="0" err="1" smtClean="0"/>
              <a:t>acak</a:t>
            </a:r>
            <a:r>
              <a:rPr lang="en-US" dirty="0" smtClean="0"/>
              <a:t>?</a:t>
            </a:r>
          </a:p>
          <a:p>
            <a:endParaRPr lang="en-US" dirty="0" smtClean="0"/>
          </a:p>
        </p:txBody>
      </p:sp>
    </p:spTree>
    <p:extLst>
      <p:ext uri="{BB962C8B-B14F-4D97-AF65-F5344CB8AC3E}">
        <p14:creationId xmlns:p14="http://schemas.microsoft.com/office/powerpoint/2010/main" val="190694179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p:cNvSpPr>
          <p:nvPr>
            <p:ph type="title"/>
          </p:nvPr>
        </p:nvSpPr>
        <p:spPr/>
        <p:txBody>
          <a:bodyPr/>
          <a:lstStyle/>
          <a:p>
            <a:r>
              <a:rPr lang="en-US" altLang="en-US" sz="4000"/>
              <a:t>Random Forest Classifier</a:t>
            </a:r>
          </a:p>
        </p:txBody>
      </p:sp>
      <p:sp>
        <p:nvSpPr>
          <p:cNvPr id="102403" name="Text Box 3"/>
          <p:cNvSpPr txBox="1">
            <a:spLocks noChangeArrowheads="1"/>
          </p:cNvSpPr>
          <p:nvPr/>
        </p:nvSpPr>
        <p:spPr bwMode="auto">
          <a:xfrm rot="16200000">
            <a:off x="864394" y="3226594"/>
            <a:ext cx="162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2404" name="Text Box 4"/>
          <p:cNvSpPr txBox="1">
            <a:spLocks noChangeArrowheads="1"/>
          </p:cNvSpPr>
          <p:nvPr/>
        </p:nvSpPr>
        <p:spPr bwMode="auto">
          <a:xfrm>
            <a:off x="1531939" y="1398588"/>
            <a:ext cx="2168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latin typeface="Calibri" panose="020F0502020204030204" pitchFamily="34" charset="0"/>
              </a:rPr>
              <a:t>Training Data</a:t>
            </a:r>
          </a:p>
        </p:txBody>
      </p:sp>
      <p:sp>
        <p:nvSpPr>
          <p:cNvPr id="102405" name="Rectangle 5"/>
          <p:cNvSpPr>
            <a:spLocks noChangeArrowheads="1"/>
          </p:cNvSpPr>
          <p:nvPr/>
        </p:nvSpPr>
        <p:spPr bwMode="auto">
          <a:xfrm>
            <a:off x="1966913"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06" name="Text Box 6"/>
          <p:cNvSpPr txBox="1">
            <a:spLocks noChangeArrowheads="1"/>
          </p:cNvSpPr>
          <p:nvPr/>
        </p:nvSpPr>
        <p:spPr bwMode="auto">
          <a:xfrm>
            <a:off x="1763714" y="2286000"/>
            <a:ext cx="154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Tree>
    <p:extLst>
      <p:ext uri="{BB962C8B-B14F-4D97-AF65-F5344CB8AC3E}">
        <p14:creationId xmlns:p14="http://schemas.microsoft.com/office/powerpoint/2010/main" val="243426529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p:cNvSpPr>
          <p:nvPr>
            <p:ph type="title"/>
          </p:nvPr>
        </p:nvSpPr>
        <p:spPr/>
        <p:txBody>
          <a:bodyPr/>
          <a:lstStyle/>
          <a:p>
            <a:r>
              <a:rPr lang="en-US" altLang="en-US" sz="4000"/>
              <a:t>Random Forest Classifier</a:t>
            </a:r>
          </a:p>
        </p:txBody>
      </p:sp>
      <p:sp>
        <p:nvSpPr>
          <p:cNvPr id="104451" name="Text Box 3"/>
          <p:cNvSpPr txBox="1">
            <a:spLocks noChangeArrowheads="1"/>
          </p:cNvSpPr>
          <p:nvPr/>
        </p:nvSpPr>
        <p:spPr bwMode="auto">
          <a:xfrm rot="16200000">
            <a:off x="864394" y="3226594"/>
            <a:ext cx="162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4452" name="Text Box 4"/>
          <p:cNvSpPr txBox="1">
            <a:spLocks noChangeArrowheads="1"/>
          </p:cNvSpPr>
          <p:nvPr/>
        </p:nvSpPr>
        <p:spPr bwMode="auto">
          <a:xfrm>
            <a:off x="1919288" y="1268413"/>
            <a:ext cx="56388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80000"/>
              </a:lnSpc>
            </a:pPr>
            <a:r>
              <a:rPr lang="en-US" altLang="en-US" sz="2200">
                <a:latin typeface="Calibri" panose="020F0502020204030204" pitchFamily="34" charset="0"/>
              </a:rPr>
              <a:t>Create bootstrap samples</a:t>
            </a:r>
          </a:p>
          <a:p>
            <a:pPr algn="ctr">
              <a:lnSpc>
                <a:spcPct val="80000"/>
              </a:lnSpc>
            </a:pPr>
            <a:r>
              <a:rPr lang="en-US" altLang="en-US" sz="2200">
                <a:latin typeface="Calibri" panose="020F0502020204030204" pitchFamily="34" charset="0"/>
              </a:rPr>
              <a:t>from the training data </a:t>
            </a:r>
          </a:p>
        </p:txBody>
      </p:sp>
      <p:sp>
        <p:nvSpPr>
          <p:cNvPr id="104453" name="Rectangle 5"/>
          <p:cNvSpPr>
            <a:spLocks noChangeArrowheads="1"/>
          </p:cNvSpPr>
          <p:nvPr/>
        </p:nvSpPr>
        <p:spPr bwMode="auto">
          <a:xfrm>
            <a:off x="3795713" y="19050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54" name="Rectangle 6"/>
          <p:cNvSpPr>
            <a:spLocks noChangeArrowheads="1"/>
          </p:cNvSpPr>
          <p:nvPr/>
        </p:nvSpPr>
        <p:spPr bwMode="auto">
          <a:xfrm>
            <a:off x="3795713" y="32004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4455" name="AutoShape 7"/>
          <p:cNvCxnSpPr>
            <a:cxnSpLocks noChangeShapeType="1"/>
          </p:cNvCxnSpPr>
          <p:nvPr/>
        </p:nvCxnSpPr>
        <p:spPr bwMode="auto">
          <a:xfrm>
            <a:off x="3109914" y="3429000"/>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56" name="Rectangle 8"/>
          <p:cNvSpPr>
            <a:spLocks noChangeArrowheads="1"/>
          </p:cNvSpPr>
          <p:nvPr/>
        </p:nvSpPr>
        <p:spPr bwMode="auto">
          <a:xfrm>
            <a:off x="3795713"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57" name="Text Box 9"/>
          <p:cNvSpPr txBox="1">
            <a:spLocks noChangeArrowheads="1"/>
          </p:cNvSpPr>
          <p:nvPr/>
        </p:nvSpPr>
        <p:spPr bwMode="auto">
          <a:xfrm rot="16200000">
            <a:off x="3881438" y="4333875"/>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4458" name="AutoShape 10"/>
          <p:cNvCxnSpPr>
            <a:cxnSpLocks noChangeShapeType="1"/>
          </p:cNvCxnSpPr>
          <p:nvPr/>
        </p:nvCxnSpPr>
        <p:spPr bwMode="auto">
          <a:xfrm>
            <a:off x="3109914" y="3276600"/>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59" name="Rectangle 11"/>
          <p:cNvSpPr>
            <a:spLocks noChangeArrowheads="1"/>
          </p:cNvSpPr>
          <p:nvPr/>
        </p:nvSpPr>
        <p:spPr bwMode="auto">
          <a:xfrm>
            <a:off x="1966913"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4460" name="AutoShape 12"/>
          <p:cNvCxnSpPr>
            <a:cxnSpLocks noChangeShapeType="1"/>
          </p:cNvCxnSpPr>
          <p:nvPr/>
        </p:nvCxnSpPr>
        <p:spPr bwMode="auto">
          <a:xfrm flipV="1">
            <a:off x="3109914" y="2514600"/>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461" name="Text Box 13"/>
          <p:cNvSpPr txBox="1">
            <a:spLocks noChangeArrowheads="1"/>
          </p:cNvSpPr>
          <p:nvPr/>
        </p:nvSpPr>
        <p:spPr bwMode="auto">
          <a:xfrm>
            <a:off x="1763714" y="2286000"/>
            <a:ext cx="1544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Tree>
    <p:extLst>
      <p:ext uri="{BB962C8B-B14F-4D97-AF65-F5344CB8AC3E}">
        <p14:creationId xmlns:p14="http://schemas.microsoft.com/office/powerpoint/2010/main" val="258858154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5105400" y="1981201"/>
            <a:ext cx="5562600" cy="3249613"/>
          </a:xfrm>
          <a:prstGeom prst="rect">
            <a:avLst/>
          </a:prstGeom>
          <a:noFill/>
          <a:extLst>
            <a:ext uri="{909E8E84-426E-40DD-AFC4-6F175D3DCCD1}">
              <a14:hiddenFill xmlns:a14="http://schemas.microsoft.com/office/drawing/2010/main">
                <a:solidFill>
                  <a:srgbClr val="FFFFFF"/>
                </a:solidFill>
              </a14:hiddenFill>
            </a:ext>
          </a:extLst>
        </p:spPr>
      </p:pic>
      <p:sp>
        <p:nvSpPr>
          <p:cNvPr id="105475" name="Rectangle 3"/>
          <p:cNvSpPr>
            <a:spLocks noGrp="1"/>
          </p:cNvSpPr>
          <p:nvPr>
            <p:ph type="title"/>
          </p:nvPr>
        </p:nvSpPr>
        <p:spPr/>
        <p:txBody>
          <a:bodyPr/>
          <a:lstStyle/>
          <a:p>
            <a:r>
              <a:rPr lang="en-US" altLang="en-US" sz="4000"/>
              <a:t>Random Forest Classifier</a:t>
            </a:r>
          </a:p>
        </p:txBody>
      </p:sp>
      <p:sp>
        <p:nvSpPr>
          <p:cNvPr id="105476" name="Text Box 4"/>
          <p:cNvSpPr txBox="1">
            <a:spLocks noChangeArrowheads="1"/>
          </p:cNvSpPr>
          <p:nvPr/>
        </p:nvSpPr>
        <p:spPr bwMode="auto">
          <a:xfrm rot="16200000">
            <a:off x="878682" y="3226594"/>
            <a:ext cx="1624012"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5477" name="Text Box 5"/>
          <p:cNvSpPr txBox="1">
            <a:spLocks noChangeArrowheads="1"/>
          </p:cNvSpPr>
          <p:nvPr/>
        </p:nvSpPr>
        <p:spPr bwMode="auto">
          <a:xfrm>
            <a:off x="6280150" y="1287463"/>
            <a:ext cx="3011488"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200">
                <a:latin typeface="Calibri" panose="020F0502020204030204" pitchFamily="34" charset="0"/>
              </a:rPr>
              <a:t>Construct a decision tree</a:t>
            </a:r>
          </a:p>
          <a:p>
            <a:pPr algn="ctr">
              <a:lnSpc>
                <a:spcPct val="80000"/>
              </a:lnSpc>
            </a:pPr>
            <a:endParaRPr lang="en-US" altLang="en-US" sz="2200">
              <a:latin typeface="Calibri" panose="020F0502020204030204" pitchFamily="34" charset="0"/>
            </a:endParaRPr>
          </a:p>
        </p:txBody>
      </p:sp>
      <p:sp>
        <p:nvSpPr>
          <p:cNvPr id="105478" name="Rectangle 6"/>
          <p:cNvSpPr>
            <a:spLocks noChangeArrowheads="1"/>
          </p:cNvSpPr>
          <p:nvPr/>
        </p:nvSpPr>
        <p:spPr bwMode="auto">
          <a:xfrm>
            <a:off x="3810000" y="19050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79" name="Rectangle 7"/>
          <p:cNvSpPr>
            <a:spLocks noChangeArrowheads="1"/>
          </p:cNvSpPr>
          <p:nvPr/>
        </p:nvSpPr>
        <p:spPr bwMode="auto">
          <a:xfrm>
            <a:off x="3810000" y="32004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5480" name="AutoShape 8"/>
          <p:cNvCxnSpPr>
            <a:cxnSpLocks noChangeShapeType="1"/>
          </p:cNvCxnSpPr>
          <p:nvPr/>
        </p:nvCxnSpPr>
        <p:spPr bwMode="auto">
          <a:xfrm>
            <a:off x="3124201" y="3429000"/>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1" name="Rectangle 9"/>
          <p:cNvSpPr>
            <a:spLocks noChangeArrowheads="1"/>
          </p:cNvSpPr>
          <p:nvPr/>
        </p:nvSpPr>
        <p:spPr bwMode="auto">
          <a:xfrm>
            <a:off x="3810000"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2" name="Text Box 10"/>
          <p:cNvSpPr txBox="1">
            <a:spLocks noChangeArrowheads="1"/>
          </p:cNvSpPr>
          <p:nvPr/>
        </p:nvSpPr>
        <p:spPr bwMode="auto">
          <a:xfrm rot="16200000">
            <a:off x="3895725" y="4333875"/>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5483" name="AutoShape 11"/>
          <p:cNvCxnSpPr>
            <a:cxnSpLocks noChangeShapeType="1"/>
          </p:cNvCxnSpPr>
          <p:nvPr/>
        </p:nvCxnSpPr>
        <p:spPr bwMode="auto">
          <a:xfrm>
            <a:off x="3124201" y="3276600"/>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4" name="Line 12"/>
          <p:cNvSpPr>
            <a:spLocks noChangeShapeType="1"/>
          </p:cNvSpPr>
          <p:nvPr/>
        </p:nvSpPr>
        <p:spPr bwMode="auto">
          <a:xfrm>
            <a:off x="5029200" y="2286000"/>
            <a:ext cx="990600" cy="15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5" name="Rectangle 13"/>
          <p:cNvSpPr>
            <a:spLocks noChangeArrowheads="1"/>
          </p:cNvSpPr>
          <p:nvPr/>
        </p:nvSpPr>
        <p:spPr bwMode="auto">
          <a:xfrm>
            <a:off x="1981200"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5486" name="AutoShape 14"/>
          <p:cNvCxnSpPr>
            <a:cxnSpLocks noChangeShapeType="1"/>
          </p:cNvCxnSpPr>
          <p:nvPr/>
        </p:nvCxnSpPr>
        <p:spPr bwMode="auto">
          <a:xfrm flipV="1">
            <a:off x="3124201" y="2514600"/>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5487" name="Text Box 15"/>
          <p:cNvSpPr txBox="1">
            <a:spLocks noChangeArrowheads="1"/>
          </p:cNvSpPr>
          <p:nvPr/>
        </p:nvSpPr>
        <p:spPr bwMode="auto">
          <a:xfrm>
            <a:off x="1778000" y="2286000"/>
            <a:ext cx="1544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Tree>
    <p:extLst>
      <p:ext uri="{BB962C8B-B14F-4D97-AF65-F5344CB8AC3E}">
        <p14:creationId xmlns:p14="http://schemas.microsoft.com/office/powerpoint/2010/main" val="259582695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p:cNvSpPr>
          <p:nvPr>
            <p:ph type="title"/>
          </p:nvPr>
        </p:nvSpPr>
        <p:spPr/>
        <p:txBody>
          <a:bodyPr/>
          <a:lstStyle/>
          <a:p>
            <a:r>
              <a:rPr lang="en-US" altLang="en-US" sz="4000"/>
              <a:t>Random Forest Classifier</a:t>
            </a:r>
          </a:p>
        </p:txBody>
      </p:sp>
      <p:sp>
        <p:nvSpPr>
          <p:cNvPr id="107523" name="Text Box 3"/>
          <p:cNvSpPr txBox="1">
            <a:spLocks noChangeArrowheads="1"/>
          </p:cNvSpPr>
          <p:nvPr/>
        </p:nvSpPr>
        <p:spPr bwMode="auto">
          <a:xfrm rot="16200000">
            <a:off x="878682" y="3226594"/>
            <a:ext cx="1624012"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7524" name="Rectangle 4"/>
          <p:cNvSpPr>
            <a:spLocks noChangeArrowheads="1"/>
          </p:cNvSpPr>
          <p:nvPr/>
        </p:nvSpPr>
        <p:spPr bwMode="auto">
          <a:xfrm>
            <a:off x="3810000" y="19050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25" name="Rectangle 5"/>
          <p:cNvSpPr>
            <a:spLocks noChangeArrowheads="1"/>
          </p:cNvSpPr>
          <p:nvPr/>
        </p:nvSpPr>
        <p:spPr bwMode="auto">
          <a:xfrm>
            <a:off x="3810000" y="32004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7526" name="AutoShape 6"/>
          <p:cNvCxnSpPr>
            <a:cxnSpLocks noChangeShapeType="1"/>
          </p:cNvCxnSpPr>
          <p:nvPr/>
        </p:nvCxnSpPr>
        <p:spPr bwMode="auto">
          <a:xfrm>
            <a:off x="3124201" y="3429000"/>
            <a:ext cx="657225" cy="3810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527" name="Rectangle 7"/>
          <p:cNvSpPr>
            <a:spLocks noChangeArrowheads="1"/>
          </p:cNvSpPr>
          <p:nvPr/>
        </p:nvSpPr>
        <p:spPr bwMode="auto">
          <a:xfrm>
            <a:off x="3810000"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28" name="Text Box 8"/>
          <p:cNvSpPr txBox="1">
            <a:spLocks noChangeArrowheads="1"/>
          </p:cNvSpPr>
          <p:nvPr/>
        </p:nvSpPr>
        <p:spPr bwMode="auto">
          <a:xfrm rot="16200000">
            <a:off x="3895725" y="4333875"/>
            <a:ext cx="774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7529" name="AutoShape 9"/>
          <p:cNvCxnSpPr>
            <a:cxnSpLocks noChangeShapeType="1"/>
          </p:cNvCxnSpPr>
          <p:nvPr/>
        </p:nvCxnSpPr>
        <p:spPr bwMode="auto">
          <a:xfrm>
            <a:off x="3124201" y="3276600"/>
            <a:ext cx="657225" cy="23622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7530" name="Picture 10"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5105400" y="1981201"/>
            <a:ext cx="5562600" cy="3249613"/>
          </a:xfrm>
          <a:prstGeom prst="rect">
            <a:avLst/>
          </a:prstGeom>
          <a:noFill/>
          <a:extLst>
            <a:ext uri="{909E8E84-426E-40DD-AFC4-6F175D3DCCD1}">
              <a14:hiddenFill xmlns:a14="http://schemas.microsoft.com/office/drawing/2010/main">
                <a:solidFill>
                  <a:srgbClr val="FFFFFF"/>
                </a:solidFill>
              </a14:hiddenFill>
            </a:ext>
          </a:extLst>
        </p:spPr>
      </p:pic>
      <p:sp>
        <p:nvSpPr>
          <p:cNvPr id="107531" name="Line 11"/>
          <p:cNvSpPr>
            <a:spLocks noChangeShapeType="1"/>
          </p:cNvSpPr>
          <p:nvPr/>
        </p:nvSpPr>
        <p:spPr bwMode="auto">
          <a:xfrm>
            <a:off x="5029200" y="2286000"/>
            <a:ext cx="990600" cy="15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532" name="Rectangle 12"/>
          <p:cNvSpPr>
            <a:spLocks noChangeArrowheads="1"/>
          </p:cNvSpPr>
          <p:nvPr/>
        </p:nvSpPr>
        <p:spPr bwMode="auto">
          <a:xfrm>
            <a:off x="1981200" y="2895600"/>
            <a:ext cx="1143000" cy="914400"/>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7533" name="AutoShape 13"/>
          <p:cNvCxnSpPr>
            <a:cxnSpLocks noChangeShapeType="1"/>
          </p:cNvCxnSpPr>
          <p:nvPr/>
        </p:nvCxnSpPr>
        <p:spPr bwMode="auto">
          <a:xfrm flipV="1">
            <a:off x="3124201" y="2514600"/>
            <a:ext cx="657225" cy="60960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534" name="Text Box 14"/>
          <p:cNvSpPr txBox="1">
            <a:spLocks noChangeArrowheads="1"/>
          </p:cNvSpPr>
          <p:nvPr/>
        </p:nvSpPr>
        <p:spPr bwMode="auto">
          <a:xfrm>
            <a:off x="1778000" y="2286000"/>
            <a:ext cx="1544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sp>
        <p:nvSpPr>
          <p:cNvPr id="107535" name="Text Box 15"/>
          <p:cNvSpPr txBox="1">
            <a:spLocks noChangeArrowheads="1"/>
          </p:cNvSpPr>
          <p:nvPr/>
        </p:nvSpPr>
        <p:spPr bwMode="auto">
          <a:xfrm>
            <a:off x="5072064" y="1273176"/>
            <a:ext cx="449103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a:latin typeface="Calibri" panose="020F0502020204030204" pitchFamily="34" charset="0"/>
              </a:rPr>
              <a:t>At each node in choosing the split feature</a:t>
            </a:r>
          </a:p>
          <a:p>
            <a:pPr algn="ctr">
              <a:lnSpc>
                <a:spcPct val="80000"/>
              </a:lnSpc>
            </a:pPr>
            <a:r>
              <a:rPr lang="en-US" altLang="en-US" sz="2000">
                <a:latin typeface="Calibri" panose="020F0502020204030204" pitchFamily="34" charset="0"/>
              </a:rPr>
              <a:t>choose only among </a:t>
            </a:r>
            <a:r>
              <a:rPr lang="en-US" altLang="en-US" sz="2000" i="1">
                <a:latin typeface="Calibri" panose="020F0502020204030204" pitchFamily="34" charset="0"/>
              </a:rPr>
              <a:t>m</a:t>
            </a:r>
            <a:r>
              <a:rPr lang="en-US" altLang="en-US" sz="2000">
                <a:latin typeface="Calibri" panose="020F0502020204030204" pitchFamily="34" charset="0"/>
              </a:rPr>
              <a:t>&lt;</a:t>
            </a:r>
            <a:r>
              <a:rPr lang="en-US" altLang="en-US" sz="2000" i="1">
                <a:latin typeface="Calibri" panose="020F0502020204030204" pitchFamily="34" charset="0"/>
              </a:rPr>
              <a:t>M</a:t>
            </a:r>
            <a:r>
              <a:rPr lang="en-US" altLang="en-US" sz="2000">
                <a:latin typeface="Calibri" panose="020F0502020204030204" pitchFamily="34" charset="0"/>
              </a:rPr>
              <a:t> features</a:t>
            </a:r>
          </a:p>
        </p:txBody>
      </p:sp>
    </p:spTree>
    <p:extLst>
      <p:ext uri="{BB962C8B-B14F-4D97-AF65-F5344CB8AC3E}">
        <p14:creationId xmlns:p14="http://schemas.microsoft.com/office/powerpoint/2010/main" val="349568455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p:txBody>
          <a:bodyPr>
            <a:normAutofit/>
          </a:bodyPr>
          <a:lstStyle/>
          <a:p>
            <a:r>
              <a:rPr lang="en-US" altLang="en-US" sz="4000" b="1" dirty="0"/>
              <a:t>Random Forest Classifier</a:t>
            </a:r>
          </a:p>
        </p:txBody>
      </p:sp>
      <p:sp>
        <p:nvSpPr>
          <p:cNvPr id="109571" name="Text Box 3"/>
          <p:cNvSpPr txBox="1">
            <a:spLocks noChangeArrowheads="1"/>
          </p:cNvSpPr>
          <p:nvPr/>
        </p:nvSpPr>
        <p:spPr bwMode="auto">
          <a:xfrm>
            <a:off x="5303839" y="1125539"/>
            <a:ext cx="3165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b="1">
                <a:latin typeface="Calibri" panose="020F0502020204030204" pitchFamily="34" charset="0"/>
              </a:rPr>
              <a:t>Create decision tree</a:t>
            </a:r>
          </a:p>
          <a:p>
            <a:pPr algn="ctr">
              <a:lnSpc>
                <a:spcPct val="80000"/>
              </a:lnSpc>
            </a:pPr>
            <a:r>
              <a:rPr lang="en-US" altLang="en-US" sz="2000" b="1">
                <a:latin typeface="Calibri" panose="020F0502020204030204" pitchFamily="34" charset="0"/>
              </a:rPr>
              <a:t>from each bootstrap sample</a:t>
            </a:r>
          </a:p>
        </p:txBody>
      </p:sp>
      <p:sp>
        <p:nvSpPr>
          <p:cNvPr id="109572" name="Rectangle 4"/>
          <p:cNvSpPr>
            <a:spLocks noChangeArrowheads="1"/>
          </p:cNvSpPr>
          <p:nvPr/>
        </p:nvSpPr>
        <p:spPr bwMode="auto">
          <a:xfrm>
            <a:off x="3733800"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9573" name="Picture 5"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5943600" y="4879976"/>
            <a:ext cx="2209800" cy="1292225"/>
          </a:xfrm>
          <a:prstGeom prst="rect">
            <a:avLst/>
          </a:prstGeom>
          <a:noFill/>
          <a:extLst>
            <a:ext uri="{909E8E84-426E-40DD-AFC4-6F175D3DCCD1}">
              <a14:hiddenFill xmlns:a14="http://schemas.microsoft.com/office/drawing/2010/main">
                <a:solidFill>
                  <a:srgbClr val="FFFFFF"/>
                </a:solidFill>
              </a14:hiddenFill>
            </a:ext>
          </a:extLst>
        </p:spPr>
      </p:pic>
      <p:grpSp>
        <p:nvGrpSpPr>
          <p:cNvPr id="109574" name="Group 6"/>
          <p:cNvGrpSpPr>
            <a:grpSpLocks/>
          </p:cNvGrpSpPr>
          <p:nvPr/>
        </p:nvGrpSpPr>
        <p:grpSpPr bwMode="auto">
          <a:xfrm>
            <a:off x="1447801" y="1676400"/>
            <a:ext cx="6615113" cy="3962400"/>
            <a:chOff x="249" y="1056"/>
            <a:chExt cx="4167" cy="2496"/>
          </a:xfrm>
        </p:grpSpPr>
        <p:sp>
          <p:nvSpPr>
            <p:cNvPr id="109575" name="Text Box 7"/>
            <p:cNvSpPr txBox="1">
              <a:spLocks noChangeArrowheads="1"/>
            </p:cNvSpPr>
            <p:nvPr/>
          </p:nvSpPr>
          <p:spPr bwMode="auto">
            <a:xfrm rot="16200000">
              <a:off x="-119" y="2033"/>
              <a:ext cx="10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9576" name="Rectangle 8"/>
            <p:cNvSpPr>
              <a:spLocks noChangeArrowheads="1"/>
            </p:cNvSpPr>
            <p:nvPr/>
          </p:nvSpPr>
          <p:spPr bwMode="auto">
            <a:xfrm>
              <a:off x="1728" y="1200"/>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77" name="Rectangle 9"/>
            <p:cNvSpPr>
              <a:spLocks noChangeArrowheads="1"/>
            </p:cNvSpPr>
            <p:nvPr/>
          </p:nvSpPr>
          <p:spPr bwMode="auto">
            <a:xfrm>
              <a:off x="1728" y="2016"/>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78" name="AutoShape 10"/>
            <p:cNvCxnSpPr>
              <a:cxnSpLocks noChangeShapeType="1"/>
            </p:cNvCxnSpPr>
            <p:nvPr/>
          </p:nvCxnSpPr>
          <p:spPr bwMode="auto">
            <a:xfrm>
              <a:off x="1296" y="2160"/>
              <a:ext cx="414" cy="24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79" name="Text Box 11"/>
            <p:cNvSpPr txBox="1">
              <a:spLocks noChangeArrowheads="1"/>
            </p:cNvSpPr>
            <p:nvPr/>
          </p:nvSpPr>
          <p:spPr bwMode="auto">
            <a:xfrm rot="16200000">
              <a:off x="1782" y="2730"/>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9580" name="AutoShape 12"/>
            <p:cNvCxnSpPr>
              <a:cxnSpLocks noChangeShapeType="1"/>
            </p:cNvCxnSpPr>
            <p:nvPr/>
          </p:nvCxnSpPr>
          <p:spPr bwMode="auto">
            <a:xfrm>
              <a:off x="1296" y="2064"/>
              <a:ext cx="414" cy="1488"/>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9581" name="Picture 13"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3047" y="1056"/>
              <a:ext cx="1273" cy="744"/>
            </a:xfrm>
            <a:prstGeom prst="rect">
              <a:avLst/>
            </a:prstGeom>
            <a:noFill/>
            <a:extLst>
              <a:ext uri="{909E8E84-426E-40DD-AFC4-6F175D3DCCD1}">
                <a14:hiddenFill xmlns:a14="http://schemas.microsoft.com/office/drawing/2010/main">
                  <a:solidFill>
                    <a:srgbClr val="FFFFFF"/>
                  </a:solidFill>
                </a14:hiddenFill>
              </a:ext>
            </a:extLst>
          </p:spPr>
        </p:pic>
        <p:pic>
          <p:nvPicPr>
            <p:cNvPr id="109582" name="Picture 14"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3024" y="1824"/>
              <a:ext cx="1392" cy="814"/>
            </a:xfrm>
            <a:prstGeom prst="rect">
              <a:avLst/>
            </a:prstGeom>
            <a:noFill/>
            <a:extLst>
              <a:ext uri="{909E8E84-426E-40DD-AFC4-6F175D3DCCD1}">
                <a14:hiddenFill xmlns:a14="http://schemas.microsoft.com/office/drawing/2010/main">
                  <a:solidFill>
                    <a:srgbClr val="FFFFFF"/>
                  </a:solidFill>
                </a14:hiddenFill>
              </a:ext>
            </a:extLst>
          </p:spPr>
        </p:pic>
        <p:sp>
          <p:nvSpPr>
            <p:cNvPr id="109583" name="Line 15"/>
            <p:cNvSpPr>
              <a:spLocks noChangeShapeType="1"/>
            </p:cNvSpPr>
            <p:nvPr/>
          </p:nvSpPr>
          <p:spPr bwMode="auto">
            <a:xfrm>
              <a:off x="2496" y="1440"/>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4" name="Line 16"/>
            <p:cNvSpPr>
              <a:spLocks noChangeShapeType="1"/>
            </p:cNvSpPr>
            <p:nvPr/>
          </p:nvSpPr>
          <p:spPr bwMode="auto">
            <a:xfrm>
              <a:off x="2448" y="2256"/>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5" name="Line 17"/>
            <p:cNvSpPr>
              <a:spLocks noChangeShapeType="1"/>
            </p:cNvSpPr>
            <p:nvPr/>
          </p:nvSpPr>
          <p:spPr bwMode="auto">
            <a:xfrm>
              <a:off x="2496" y="3504"/>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6" name="Text Box 18"/>
            <p:cNvSpPr txBox="1">
              <a:spLocks noChangeArrowheads="1"/>
            </p:cNvSpPr>
            <p:nvPr/>
          </p:nvSpPr>
          <p:spPr bwMode="auto">
            <a:xfrm rot="16200000">
              <a:off x="3318" y="2722"/>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sp>
          <p:nvSpPr>
            <p:cNvPr id="109587" name="Rectangle 19"/>
            <p:cNvSpPr>
              <a:spLocks noChangeArrowheads="1"/>
            </p:cNvSpPr>
            <p:nvPr/>
          </p:nvSpPr>
          <p:spPr bwMode="auto">
            <a:xfrm>
              <a:off x="576" y="1824"/>
              <a:ext cx="720" cy="576"/>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88" name="AutoShape 20"/>
            <p:cNvCxnSpPr>
              <a:cxnSpLocks noChangeShapeType="1"/>
            </p:cNvCxnSpPr>
            <p:nvPr/>
          </p:nvCxnSpPr>
          <p:spPr bwMode="auto">
            <a:xfrm flipV="1">
              <a:off x="1296" y="1584"/>
              <a:ext cx="414" cy="384"/>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89" name="Text Box 21"/>
            <p:cNvSpPr txBox="1">
              <a:spLocks noChangeArrowheads="1"/>
            </p:cNvSpPr>
            <p:nvPr/>
          </p:nvSpPr>
          <p:spPr bwMode="auto">
            <a:xfrm>
              <a:off x="448" y="1440"/>
              <a:ext cx="9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grpSp>
    </p:spTree>
    <p:extLst>
      <p:ext uri="{BB962C8B-B14F-4D97-AF65-F5344CB8AC3E}">
        <p14:creationId xmlns:p14="http://schemas.microsoft.com/office/powerpoint/2010/main" val="13602713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17D132FC-7A8D-4B5D-AEA6-2F4998234A98}" type="slidenum">
              <a:rPr lang="zh-TW" altLang="en-US"/>
              <a:pPr/>
              <a:t>12</a:t>
            </a:fld>
            <a:endParaRPr lang="en-US" altLang="zh-TW"/>
          </a:p>
        </p:txBody>
      </p:sp>
      <p:sp>
        <p:nvSpPr>
          <p:cNvPr id="441346" name="Rectangle 2"/>
          <p:cNvSpPr>
            <a:spLocks noGrp="1" noChangeArrowheads="1"/>
          </p:cNvSpPr>
          <p:nvPr>
            <p:ph type="title"/>
          </p:nvPr>
        </p:nvSpPr>
        <p:spPr>
          <a:xfrm>
            <a:off x="2743200" y="228600"/>
            <a:ext cx="7924800" cy="914400"/>
          </a:xfrm>
          <a:noFill/>
          <a:ln/>
        </p:spPr>
        <p:txBody>
          <a:bodyPr vert="horz" lIns="92075" tIns="46038" rIns="92075" bIns="46038" rtlCol="0" anchor="ctr">
            <a:normAutofit/>
          </a:bodyPr>
          <a:lstStyle/>
          <a:p>
            <a:r>
              <a:rPr lang="en-US" altLang="zh-TW" sz="3600" dirty="0">
                <a:ea typeface="新細明體" panose="02020500000000000000" pitchFamily="18" charset="-120"/>
              </a:rPr>
              <a:t>Data </a:t>
            </a:r>
            <a:r>
              <a:rPr lang="en-US" altLang="zh-TW" sz="3600" dirty="0" smtClean="0">
                <a:ea typeface="新細明體" panose="02020500000000000000" pitchFamily="18" charset="-120"/>
              </a:rPr>
              <a:t>Mining Process</a:t>
            </a:r>
            <a:endParaRPr lang="en-US" altLang="zh-TW" sz="3600" b="1" dirty="0">
              <a:ea typeface="新細明體" panose="02020500000000000000" pitchFamily="18" charset="-120"/>
            </a:endParaRPr>
          </a:p>
        </p:txBody>
      </p:sp>
      <p:sp>
        <p:nvSpPr>
          <p:cNvPr id="441347" name="Rectangle 3"/>
          <p:cNvSpPr>
            <a:spLocks noGrp="1" noChangeArrowheads="1"/>
          </p:cNvSpPr>
          <p:nvPr>
            <p:ph type="body" idx="1"/>
          </p:nvPr>
        </p:nvSpPr>
        <p:spPr>
          <a:xfrm>
            <a:off x="1828800" y="1676400"/>
            <a:ext cx="5038724" cy="1066800"/>
          </a:xfrm>
          <a:noFill/>
          <a:ln/>
        </p:spPr>
        <p:txBody>
          <a:bodyPr vert="horz" lIns="92075" tIns="46038" rIns="92075" bIns="46038" rtlCol="0">
            <a:normAutofit/>
          </a:bodyPr>
          <a:lstStyle/>
          <a:p>
            <a:pPr lvl="1"/>
            <a:r>
              <a:rPr lang="en-US" altLang="zh-TW" dirty="0">
                <a:ea typeface="新細明體" panose="02020500000000000000" pitchFamily="18" charset="-120"/>
              </a:rPr>
              <a:t>Data mining—core of knowledge discovery process</a:t>
            </a:r>
            <a:endParaRPr lang="en-US" altLang="zh-TW" sz="2000" b="1" dirty="0">
              <a:ea typeface="新細明體" panose="02020500000000000000" pitchFamily="18" charset="-120"/>
            </a:endParaRPr>
          </a:p>
        </p:txBody>
      </p:sp>
      <p:sp>
        <p:nvSpPr>
          <p:cNvPr id="441348" name="Line 4"/>
          <p:cNvSpPr>
            <a:spLocks noChangeShapeType="1"/>
          </p:cNvSpPr>
          <p:nvPr/>
        </p:nvSpPr>
        <p:spPr bwMode="auto">
          <a:xfrm flipV="1">
            <a:off x="2743200" y="5105400"/>
            <a:ext cx="990600" cy="609600"/>
          </a:xfrm>
          <a:prstGeom prst="line">
            <a:avLst/>
          </a:prstGeom>
          <a:noFill/>
          <a:ln w="38100">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49" name="Line 5"/>
          <p:cNvSpPr>
            <a:spLocks noChangeShapeType="1"/>
          </p:cNvSpPr>
          <p:nvPr/>
        </p:nvSpPr>
        <p:spPr bwMode="auto">
          <a:xfrm flipV="1">
            <a:off x="8305800" y="1600200"/>
            <a:ext cx="990600" cy="609600"/>
          </a:xfrm>
          <a:prstGeom prst="line">
            <a:avLst/>
          </a:prstGeom>
          <a:noFill/>
          <a:ln w="38100">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50" name="Line 6"/>
          <p:cNvSpPr>
            <a:spLocks noChangeShapeType="1"/>
          </p:cNvSpPr>
          <p:nvPr/>
        </p:nvSpPr>
        <p:spPr bwMode="auto">
          <a:xfrm flipV="1">
            <a:off x="6629400" y="2667000"/>
            <a:ext cx="990600" cy="609600"/>
          </a:xfrm>
          <a:prstGeom prst="line">
            <a:avLst/>
          </a:prstGeom>
          <a:noFill/>
          <a:ln w="38100">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51" name="Line 7"/>
          <p:cNvSpPr>
            <a:spLocks noChangeShapeType="1"/>
          </p:cNvSpPr>
          <p:nvPr/>
        </p:nvSpPr>
        <p:spPr bwMode="auto">
          <a:xfrm flipV="1">
            <a:off x="4800600" y="3733800"/>
            <a:ext cx="990600" cy="609600"/>
          </a:xfrm>
          <a:prstGeom prst="line">
            <a:avLst/>
          </a:prstGeom>
          <a:noFill/>
          <a:ln w="38100">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52" name="Oval 8"/>
          <p:cNvSpPr>
            <a:spLocks noChangeArrowheads="1"/>
          </p:cNvSpPr>
          <p:nvPr/>
        </p:nvSpPr>
        <p:spPr bwMode="auto">
          <a:xfrm>
            <a:off x="1752600" y="5562600"/>
            <a:ext cx="685800" cy="15240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53" name="Rectangle 9"/>
          <p:cNvSpPr>
            <a:spLocks noChangeArrowheads="1"/>
          </p:cNvSpPr>
          <p:nvPr/>
        </p:nvSpPr>
        <p:spPr bwMode="auto">
          <a:xfrm>
            <a:off x="1752600" y="5638800"/>
            <a:ext cx="685800" cy="406400"/>
          </a:xfrm>
          <a:prstGeom prst="rect">
            <a:avLst/>
          </a:prstGeom>
          <a:solidFill>
            <a:srgbClr val="00CC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54" name="Oval 10"/>
          <p:cNvSpPr>
            <a:spLocks noChangeArrowheads="1"/>
          </p:cNvSpPr>
          <p:nvPr/>
        </p:nvSpPr>
        <p:spPr bwMode="auto">
          <a:xfrm>
            <a:off x="1752600" y="5943600"/>
            <a:ext cx="685800" cy="15240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55" name="Oval 11"/>
          <p:cNvSpPr>
            <a:spLocks noChangeArrowheads="1"/>
          </p:cNvSpPr>
          <p:nvPr/>
        </p:nvSpPr>
        <p:spPr bwMode="auto">
          <a:xfrm>
            <a:off x="2133600" y="5943600"/>
            <a:ext cx="685800" cy="15240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56" name="Rectangle 12"/>
          <p:cNvSpPr>
            <a:spLocks noChangeArrowheads="1"/>
          </p:cNvSpPr>
          <p:nvPr/>
        </p:nvSpPr>
        <p:spPr bwMode="auto">
          <a:xfrm>
            <a:off x="2133600" y="6019800"/>
            <a:ext cx="685800" cy="406400"/>
          </a:xfrm>
          <a:prstGeom prst="rect">
            <a:avLst/>
          </a:prstGeom>
          <a:solidFill>
            <a:srgbClr val="00CC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57" name="Oval 13"/>
          <p:cNvSpPr>
            <a:spLocks noChangeArrowheads="1"/>
          </p:cNvSpPr>
          <p:nvPr/>
        </p:nvSpPr>
        <p:spPr bwMode="auto">
          <a:xfrm>
            <a:off x="2133600" y="6324600"/>
            <a:ext cx="685800" cy="15240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58" name="Oval 14"/>
          <p:cNvSpPr>
            <a:spLocks noChangeArrowheads="1"/>
          </p:cNvSpPr>
          <p:nvPr/>
        </p:nvSpPr>
        <p:spPr bwMode="auto">
          <a:xfrm>
            <a:off x="2819400" y="5715000"/>
            <a:ext cx="685800" cy="15240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59" name="Rectangle 15"/>
          <p:cNvSpPr>
            <a:spLocks noChangeArrowheads="1"/>
          </p:cNvSpPr>
          <p:nvPr/>
        </p:nvSpPr>
        <p:spPr bwMode="auto">
          <a:xfrm>
            <a:off x="2819400" y="5791200"/>
            <a:ext cx="685800" cy="406400"/>
          </a:xfrm>
          <a:prstGeom prst="rect">
            <a:avLst/>
          </a:prstGeom>
          <a:solidFill>
            <a:srgbClr val="00CC66"/>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60" name="Oval 16"/>
          <p:cNvSpPr>
            <a:spLocks noChangeArrowheads="1"/>
          </p:cNvSpPr>
          <p:nvPr/>
        </p:nvSpPr>
        <p:spPr bwMode="auto">
          <a:xfrm>
            <a:off x="2819400" y="6096000"/>
            <a:ext cx="685800" cy="152400"/>
          </a:xfrm>
          <a:prstGeom prst="ellipse">
            <a:avLst/>
          </a:prstGeom>
          <a:solidFill>
            <a:srgbClr val="00CC66"/>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61" name="Text Box 17"/>
          <p:cNvSpPr txBox="1">
            <a:spLocks noChangeArrowheads="1"/>
          </p:cNvSpPr>
          <p:nvPr/>
        </p:nvSpPr>
        <p:spPr bwMode="auto">
          <a:xfrm>
            <a:off x="1828801" y="4876801"/>
            <a:ext cx="1743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000" b="1">
                <a:latin typeface="Times New Roman" panose="02020603050405020304" pitchFamily="18" charset="0"/>
                <a:ea typeface="新細明體" panose="02020500000000000000" pitchFamily="18" charset="-120"/>
              </a:rPr>
              <a:t>Data Cleaning</a:t>
            </a:r>
            <a:endParaRPr lang="en-US" altLang="zh-TW">
              <a:latin typeface="Times New Roman" panose="02020603050405020304" pitchFamily="18" charset="0"/>
              <a:ea typeface="新細明體" panose="02020500000000000000" pitchFamily="18" charset="-120"/>
            </a:endParaRPr>
          </a:p>
        </p:txBody>
      </p:sp>
      <p:sp>
        <p:nvSpPr>
          <p:cNvPr id="441362" name="Text Box 18"/>
          <p:cNvSpPr txBox="1">
            <a:spLocks noChangeArrowheads="1"/>
          </p:cNvSpPr>
          <p:nvPr/>
        </p:nvSpPr>
        <p:spPr bwMode="auto">
          <a:xfrm>
            <a:off x="3124200" y="5410201"/>
            <a:ext cx="19954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000" b="1">
                <a:latin typeface="Times New Roman" panose="02020603050405020304" pitchFamily="18" charset="0"/>
                <a:ea typeface="新細明體" panose="02020500000000000000" pitchFamily="18" charset="-120"/>
              </a:rPr>
              <a:t>Data Integration</a:t>
            </a:r>
            <a:endParaRPr lang="en-US" altLang="zh-TW">
              <a:latin typeface="Times New Roman" panose="02020603050405020304" pitchFamily="18" charset="0"/>
              <a:ea typeface="新細明體" panose="02020500000000000000" pitchFamily="18" charset="-120"/>
            </a:endParaRPr>
          </a:p>
        </p:txBody>
      </p:sp>
      <p:sp>
        <p:nvSpPr>
          <p:cNvPr id="441363" name="Text Box 19"/>
          <p:cNvSpPr txBox="1">
            <a:spLocks noChangeArrowheads="1"/>
          </p:cNvSpPr>
          <p:nvPr/>
        </p:nvSpPr>
        <p:spPr bwMode="auto">
          <a:xfrm>
            <a:off x="2895600" y="6248401"/>
            <a:ext cx="144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000" b="1">
                <a:solidFill>
                  <a:srgbClr val="000099"/>
                </a:solidFill>
                <a:latin typeface="Times New Roman" panose="02020603050405020304" pitchFamily="18" charset="0"/>
                <a:ea typeface="新細明體" panose="02020500000000000000" pitchFamily="18" charset="-120"/>
              </a:rPr>
              <a:t>Databases</a:t>
            </a:r>
          </a:p>
        </p:txBody>
      </p:sp>
      <p:sp>
        <p:nvSpPr>
          <p:cNvPr id="441364" name="Text Box 20"/>
          <p:cNvSpPr txBox="1">
            <a:spLocks noChangeArrowheads="1"/>
          </p:cNvSpPr>
          <p:nvPr/>
        </p:nvSpPr>
        <p:spPr bwMode="auto">
          <a:xfrm>
            <a:off x="2590801" y="4114801"/>
            <a:ext cx="1997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TW" sz="2000" b="1">
                <a:solidFill>
                  <a:srgbClr val="000099"/>
                </a:solidFill>
                <a:latin typeface="Times New Roman" panose="02020603050405020304" pitchFamily="18" charset="0"/>
                <a:ea typeface="新細明體" panose="02020500000000000000" pitchFamily="18" charset="-120"/>
              </a:rPr>
              <a:t>Data Warehouse</a:t>
            </a:r>
          </a:p>
        </p:txBody>
      </p:sp>
      <p:sp>
        <p:nvSpPr>
          <p:cNvPr id="441365" name="Rectangle 21"/>
          <p:cNvSpPr>
            <a:spLocks noChangeArrowheads="1"/>
          </p:cNvSpPr>
          <p:nvPr/>
        </p:nvSpPr>
        <p:spPr bwMode="auto">
          <a:xfrm>
            <a:off x="3886200" y="4572000"/>
            <a:ext cx="685800" cy="685800"/>
          </a:xfrm>
          <a:prstGeom prst="rect">
            <a:avLst/>
          </a:prstGeom>
          <a:solidFill>
            <a:srgbClr val="00CC66"/>
          </a:solidFill>
          <a:ln w="12700">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441366" name="Rectangle 22"/>
          <p:cNvSpPr>
            <a:spLocks noChangeArrowheads="1"/>
          </p:cNvSpPr>
          <p:nvPr/>
        </p:nvSpPr>
        <p:spPr bwMode="auto">
          <a:xfrm>
            <a:off x="5943600" y="3429000"/>
            <a:ext cx="457200" cy="457200"/>
          </a:xfrm>
          <a:prstGeom prst="rect">
            <a:avLst/>
          </a:prstGeom>
          <a:solidFill>
            <a:srgbClr val="00CC66"/>
          </a:solidFill>
          <a:ln w="12700">
            <a:miter lim="800000"/>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441367" name="Rectangle 23"/>
          <p:cNvSpPr>
            <a:spLocks noChangeArrowheads="1"/>
          </p:cNvSpPr>
          <p:nvPr/>
        </p:nvSpPr>
        <p:spPr bwMode="auto">
          <a:xfrm>
            <a:off x="8001000" y="1981200"/>
            <a:ext cx="76200" cy="609600"/>
          </a:xfrm>
          <a:prstGeom prst="rect">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68" name="Rectangle 24"/>
          <p:cNvSpPr>
            <a:spLocks noChangeArrowheads="1"/>
          </p:cNvSpPr>
          <p:nvPr/>
        </p:nvSpPr>
        <p:spPr bwMode="auto">
          <a:xfrm>
            <a:off x="8077200" y="2209800"/>
            <a:ext cx="76200" cy="381000"/>
          </a:xfrm>
          <a:prstGeom prst="rect">
            <a:avLst/>
          </a:prstGeom>
          <a:solidFill>
            <a:schemeClr val="accent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69" name="Rectangle 25"/>
          <p:cNvSpPr>
            <a:spLocks noChangeArrowheads="1"/>
          </p:cNvSpPr>
          <p:nvPr/>
        </p:nvSpPr>
        <p:spPr bwMode="auto">
          <a:xfrm>
            <a:off x="7924800" y="2133600"/>
            <a:ext cx="76200" cy="45720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70" name="Rectangle 26"/>
          <p:cNvSpPr>
            <a:spLocks noChangeArrowheads="1"/>
          </p:cNvSpPr>
          <p:nvPr/>
        </p:nvSpPr>
        <p:spPr bwMode="auto">
          <a:xfrm>
            <a:off x="8153400" y="2362200"/>
            <a:ext cx="76200" cy="228600"/>
          </a:xfrm>
          <a:prstGeom prst="rect">
            <a:avLst/>
          </a:prstGeom>
          <a:solidFill>
            <a:schemeClr val="tx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71" name="Rectangle 27"/>
          <p:cNvSpPr>
            <a:spLocks noChangeArrowheads="1"/>
          </p:cNvSpPr>
          <p:nvPr/>
        </p:nvSpPr>
        <p:spPr bwMode="auto">
          <a:xfrm>
            <a:off x="7696200" y="2590800"/>
            <a:ext cx="685800" cy="7620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72" name="Rectangle 28"/>
          <p:cNvSpPr>
            <a:spLocks noChangeArrowheads="1"/>
          </p:cNvSpPr>
          <p:nvPr/>
        </p:nvSpPr>
        <p:spPr bwMode="auto">
          <a:xfrm>
            <a:off x="7772400" y="2362200"/>
            <a:ext cx="152400" cy="228600"/>
          </a:xfrm>
          <a:prstGeom prst="rect">
            <a:avLst/>
          </a:prstGeom>
          <a:solidFill>
            <a:srgbClr val="FF99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73" name="WordArt 29"/>
          <p:cNvSpPr>
            <a:spLocks noChangeArrowheads="1" noChangeShapeType="1" noTextEdit="1"/>
          </p:cNvSpPr>
          <p:nvPr/>
        </p:nvSpPr>
        <p:spPr bwMode="auto">
          <a:xfrm>
            <a:off x="8610601" y="990601"/>
            <a:ext cx="1743075" cy="612775"/>
          </a:xfrm>
          <a:prstGeom prst="rect">
            <a:avLst/>
          </a:prstGeom>
          <a:extLst>
            <a:ext uri="{AF507438-7753-43E0-B8FC-AC1667EBCBE1}">
              <a14:hiddenEffects xmlns:a14="http://schemas.microsoft.com/office/drawing/2010/main">
                <a:effectLst/>
              </a14:hiddenEffects>
            </a:ext>
          </a:extLst>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contourClr>
                <a:srgbClr val="FFE701"/>
              </a:contourClr>
            </a:sp3d>
          </a:bodyPr>
          <a:lstStyle/>
          <a:p>
            <a:pPr algn="ctr"/>
            <a:r>
              <a:rPr lang="en-US" kern="10">
                <a:ln w="9525">
                  <a:round/>
                  <a:headEnd type="none" w="sm" len="sm"/>
                  <a:tailEnd type="none" w="sm" len="sm"/>
                </a:ln>
                <a:gradFill rotWithShape="0">
                  <a:gsLst>
                    <a:gs pos="0">
                      <a:srgbClr val="FFE701"/>
                    </a:gs>
                    <a:gs pos="100000">
                      <a:srgbClr val="FE3E02"/>
                    </a:gs>
                  </a:gsLst>
                  <a:lin ang="5400000" scaled="1"/>
                </a:gradFill>
                <a:latin typeface="Impact" panose="020B0806030902050204" pitchFamily="34" charset="0"/>
              </a:rPr>
              <a:t>Knowledge</a:t>
            </a:r>
          </a:p>
        </p:txBody>
      </p:sp>
      <p:sp>
        <p:nvSpPr>
          <p:cNvPr id="441374" name="Text Box 30"/>
          <p:cNvSpPr txBox="1">
            <a:spLocks noChangeArrowheads="1"/>
          </p:cNvSpPr>
          <p:nvPr/>
        </p:nvSpPr>
        <p:spPr bwMode="auto">
          <a:xfrm>
            <a:off x="4038601" y="3276601"/>
            <a:ext cx="22780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000" b="1">
                <a:solidFill>
                  <a:srgbClr val="000099"/>
                </a:solidFill>
                <a:latin typeface="Times New Roman" panose="02020603050405020304" pitchFamily="18" charset="0"/>
                <a:ea typeface="新細明體" panose="02020500000000000000" pitchFamily="18" charset="-120"/>
              </a:rPr>
              <a:t>Task-relevant Data</a:t>
            </a:r>
          </a:p>
        </p:txBody>
      </p:sp>
      <p:sp>
        <p:nvSpPr>
          <p:cNvPr id="441375" name="Text Box 31"/>
          <p:cNvSpPr txBox="1">
            <a:spLocks noChangeArrowheads="1"/>
          </p:cNvSpPr>
          <p:nvPr/>
        </p:nvSpPr>
        <p:spPr bwMode="auto">
          <a:xfrm>
            <a:off x="5165725" y="4052889"/>
            <a:ext cx="1155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000" b="1">
                <a:latin typeface="Times New Roman" panose="02020603050405020304" pitchFamily="18" charset="0"/>
                <a:ea typeface="新細明體" panose="02020500000000000000" pitchFamily="18" charset="-120"/>
              </a:rPr>
              <a:t>Selection</a:t>
            </a:r>
          </a:p>
        </p:txBody>
      </p:sp>
      <p:sp>
        <p:nvSpPr>
          <p:cNvPr id="441376" name="Text Box 32"/>
          <p:cNvSpPr txBox="1">
            <a:spLocks noChangeArrowheads="1"/>
          </p:cNvSpPr>
          <p:nvPr/>
        </p:nvSpPr>
        <p:spPr bwMode="auto">
          <a:xfrm>
            <a:off x="5791201" y="2590801"/>
            <a:ext cx="1558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000" b="1">
                <a:solidFill>
                  <a:schemeClr val="hlink"/>
                </a:solidFill>
                <a:latin typeface="Times New Roman" panose="02020603050405020304" pitchFamily="18" charset="0"/>
                <a:ea typeface="新細明體" panose="02020500000000000000" pitchFamily="18" charset="-120"/>
              </a:rPr>
              <a:t>Data Mining</a:t>
            </a:r>
          </a:p>
        </p:txBody>
      </p:sp>
      <p:sp>
        <p:nvSpPr>
          <p:cNvPr id="441377" name="Text Box 33"/>
          <p:cNvSpPr txBox="1">
            <a:spLocks noChangeArrowheads="1"/>
          </p:cNvSpPr>
          <p:nvPr/>
        </p:nvSpPr>
        <p:spPr bwMode="auto">
          <a:xfrm>
            <a:off x="6781800" y="1676401"/>
            <a:ext cx="22494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TW" sz="2000" b="1">
                <a:latin typeface="Times New Roman" panose="02020603050405020304" pitchFamily="18" charset="0"/>
                <a:ea typeface="新細明體" panose="02020500000000000000" pitchFamily="18" charset="-120"/>
              </a:rPr>
              <a:t>Pattern Evaluation</a:t>
            </a:r>
          </a:p>
        </p:txBody>
      </p:sp>
      <p:sp>
        <p:nvSpPr>
          <p:cNvPr id="441378" name="Line 34"/>
          <p:cNvSpPr>
            <a:spLocks noChangeShapeType="1"/>
          </p:cNvSpPr>
          <p:nvPr/>
        </p:nvSpPr>
        <p:spPr bwMode="auto">
          <a:xfrm>
            <a:off x="7162800" y="3124200"/>
            <a:ext cx="0" cy="213360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79" name="Line 35"/>
          <p:cNvSpPr>
            <a:spLocks noChangeShapeType="1"/>
          </p:cNvSpPr>
          <p:nvPr/>
        </p:nvSpPr>
        <p:spPr bwMode="auto">
          <a:xfrm>
            <a:off x="8839200" y="2057400"/>
            <a:ext cx="0" cy="32004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80" name="Line 36"/>
          <p:cNvSpPr>
            <a:spLocks noChangeShapeType="1"/>
          </p:cNvSpPr>
          <p:nvPr/>
        </p:nvSpPr>
        <p:spPr bwMode="auto">
          <a:xfrm flipH="1">
            <a:off x="5486400" y="5257800"/>
            <a:ext cx="33528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81" name="Line 37"/>
          <p:cNvSpPr>
            <a:spLocks noChangeShapeType="1"/>
          </p:cNvSpPr>
          <p:nvPr/>
        </p:nvSpPr>
        <p:spPr bwMode="auto">
          <a:xfrm flipV="1">
            <a:off x="5486400" y="4343400"/>
            <a:ext cx="0" cy="9144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82" name="Line 38"/>
          <p:cNvSpPr>
            <a:spLocks noChangeShapeType="1"/>
          </p:cNvSpPr>
          <p:nvPr/>
        </p:nvSpPr>
        <p:spPr bwMode="auto">
          <a:xfrm>
            <a:off x="8839200" y="5257800"/>
            <a:ext cx="0" cy="838200"/>
          </a:xfrm>
          <a:prstGeom prst="line">
            <a:avLst/>
          </a:prstGeom>
          <a:noFill/>
          <a:ln w="38100">
            <a:solidFill>
              <a:schemeClr val="tx1"/>
            </a:solidFill>
            <a:prstDash val="sysDot"/>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83" name="Line 39"/>
          <p:cNvSpPr>
            <a:spLocks noChangeShapeType="1"/>
          </p:cNvSpPr>
          <p:nvPr/>
        </p:nvSpPr>
        <p:spPr bwMode="auto">
          <a:xfrm flipH="1">
            <a:off x="3810000" y="6096000"/>
            <a:ext cx="5029200" cy="0"/>
          </a:xfrm>
          <a:prstGeom prst="line">
            <a:avLst/>
          </a:prstGeom>
          <a:noFill/>
          <a:ln w="38100">
            <a:solidFill>
              <a:schemeClr val="tx1"/>
            </a:solidFill>
            <a:prstDash val="sysDot"/>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84" name="Line 40"/>
          <p:cNvSpPr>
            <a:spLocks noChangeShapeType="1"/>
          </p:cNvSpPr>
          <p:nvPr/>
        </p:nvSpPr>
        <p:spPr bwMode="auto">
          <a:xfrm flipH="1" flipV="1">
            <a:off x="3429000" y="5410200"/>
            <a:ext cx="381000" cy="685800"/>
          </a:xfrm>
          <a:prstGeom prst="line">
            <a:avLst/>
          </a:prstGeom>
          <a:noFill/>
          <a:ln w="38100">
            <a:solidFill>
              <a:schemeClr val="tx1"/>
            </a:solidFill>
            <a:prstDash val="sysDot"/>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385" name="Line 41"/>
          <p:cNvSpPr>
            <a:spLocks noChangeShapeType="1"/>
          </p:cNvSpPr>
          <p:nvPr/>
        </p:nvSpPr>
        <p:spPr bwMode="auto">
          <a:xfrm>
            <a:off x="3581400" y="5410200"/>
            <a:ext cx="1600200" cy="0"/>
          </a:xfrm>
          <a:prstGeom prst="line">
            <a:avLst/>
          </a:prstGeom>
          <a:noFill/>
          <a:ln w="28575">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41386" name="Line 42"/>
          <p:cNvSpPr>
            <a:spLocks noChangeShapeType="1"/>
          </p:cNvSpPr>
          <p:nvPr/>
        </p:nvSpPr>
        <p:spPr bwMode="auto">
          <a:xfrm flipV="1">
            <a:off x="5181600" y="4191000"/>
            <a:ext cx="0" cy="1219200"/>
          </a:xfrm>
          <a:prstGeom prst="line">
            <a:avLst/>
          </a:prstGeom>
          <a:noFill/>
          <a:ln w="28575">
            <a:solidFill>
              <a:schemeClr val="tx1"/>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1856589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p:txBody>
          <a:bodyPr/>
          <a:lstStyle/>
          <a:p>
            <a:r>
              <a:rPr lang="en-US" altLang="en-US" b="1" smtClean="0"/>
              <a:t>Random Forest Classifier</a:t>
            </a:r>
          </a:p>
        </p:txBody>
      </p:sp>
      <p:sp>
        <p:nvSpPr>
          <p:cNvPr id="109571" name="Text Box 3"/>
          <p:cNvSpPr txBox="1">
            <a:spLocks noChangeArrowheads="1"/>
          </p:cNvSpPr>
          <p:nvPr/>
        </p:nvSpPr>
        <p:spPr bwMode="auto">
          <a:xfrm>
            <a:off x="5303839" y="1125539"/>
            <a:ext cx="3165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lang="en-US" altLang="en-US" sz="2000" b="1">
                <a:latin typeface="Calibri" panose="020F0502020204030204" pitchFamily="34" charset="0"/>
              </a:rPr>
              <a:t>Create decision tree</a:t>
            </a:r>
          </a:p>
          <a:p>
            <a:pPr algn="ctr">
              <a:lnSpc>
                <a:spcPct val="80000"/>
              </a:lnSpc>
            </a:pPr>
            <a:r>
              <a:rPr lang="en-US" altLang="en-US" sz="2000" b="1">
                <a:latin typeface="Calibri" panose="020F0502020204030204" pitchFamily="34" charset="0"/>
              </a:rPr>
              <a:t>from each bootstrap sample</a:t>
            </a:r>
          </a:p>
        </p:txBody>
      </p:sp>
      <p:sp>
        <p:nvSpPr>
          <p:cNvPr id="109572" name="Rectangle 4"/>
          <p:cNvSpPr>
            <a:spLocks noChangeArrowheads="1"/>
          </p:cNvSpPr>
          <p:nvPr/>
        </p:nvSpPr>
        <p:spPr bwMode="auto">
          <a:xfrm>
            <a:off x="3733800" y="5181600"/>
            <a:ext cx="1143000" cy="914400"/>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9573" name="Picture 5"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5943600" y="4879976"/>
            <a:ext cx="2209800" cy="1292225"/>
          </a:xfrm>
          <a:prstGeom prst="rect">
            <a:avLst/>
          </a:prstGeom>
          <a:noFill/>
          <a:extLst>
            <a:ext uri="{909E8E84-426E-40DD-AFC4-6F175D3DCCD1}">
              <a14:hiddenFill xmlns:a14="http://schemas.microsoft.com/office/drawing/2010/main">
                <a:solidFill>
                  <a:srgbClr val="FFFFFF"/>
                </a:solidFill>
              </a14:hiddenFill>
            </a:ext>
          </a:extLst>
        </p:spPr>
      </p:pic>
      <p:grpSp>
        <p:nvGrpSpPr>
          <p:cNvPr id="109574" name="Group 6"/>
          <p:cNvGrpSpPr>
            <a:grpSpLocks/>
          </p:cNvGrpSpPr>
          <p:nvPr/>
        </p:nvGrpSpPr>
        <p:grpSpPr bwMode="auto">
          <a:xfrm>
            <a:off x="1447801" y="1676400"/>
            <a:ext cx="6615113" cy="3962400"/>
            <a:chOff x="249" y="1056"/>
            <a:chExt cx="4167" cy="2496"/>
          </a:xfrm>
        </p:grpSpPr>
        <p:sp>
          <p:nvSpPr>
            <p:cNvPr id="109575" name="Text Box 7"/>
            <p:cNvSpPr txBox="1">
              <a:spLocks noChangeArrowheads="1"/>
            </p:cNvSpPr>
            <p:nvPr/>
          </p:nvSpPr>
          <p:spPr bwMode="auto">
            <a:xfrm rot="16200000">
              <a:off x="-119" y="2033"/>
              <a:ext cx="10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N examples</a:t>
              </a:r>
            </a:p>
          </p:txBody>
        </p:sp>
        <p:sp>
          <p:nvSpPr>
            <p:cNvPr id="109576" name="Rectangle 8"/>
            <p:cNvSpPr>
              <a:spLocks noChangeArrowheads="1"/>
            </p:cNvSpPr>
            <p:nvPr/>
          </p:nvSpPr>
          <p:spPr bwMode="auto">
            <a:xfrm>
              <a:off x="1728" y="1200"/>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77" name="Rectangle 9"/>
            <p:cNvSpPr>
              <a:spLocks noChangeArrowheads="1"/>
            </p:cNvSpPr>
            <p:nvPr/>
          </p:nvSpPr>
          <p:spPr bwMode="auto">
            <a:xfrm>
              <a:off x="1728" y="2016"/>
              <a:ext cx="720" cy="576"/>
            </a:xfrm>
            <a:prstGeom prst="rect">
              <a:avLst/>
            </a:prstGeom>
            <a:solidFill>
              <a:srgbClr val="4D9F37"/>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78" name="AutoShape 10"/>
            <p:cNvCxnSpPr>
              <a:cxnSpLocks noChangeShapeType="1"/>
            </p:cNvCxnSpPr>
            <p:nvPr/>
          </p:nvCxnSpPr>
          <p:spPr bwMode="auto">
            <a:xfrm>
              <a:off x="1296" y="2160"/>
              <a:ext cx="414" cy="240"/>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79" name="Text Box 11"/>
            <p:cNvSpPr txBox="1">
              <a:spLocks noChangeArrowheads="1"/>
            </p:cNvSpPr>
            <p:nvPr/>
          </p:nvSpPr>
          <p:spPr bwMode="auto">
            <a:xfrm rot="16200000">
              <a:off x="1782" y="2730"/>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cxnSp>
          <p:nvCxnSpPr>
            <p:cNvPr id="109580" name="AutoShape 12"/>
            <p:cNvCxnSpPr>
              <a:cxnSpLocks noChangeShapeType="1"/>
            </p:cNvCxnSpPr>
            <p:nvPr/>
          </p:nvCxnSpPr>
          <p:spPr bwMode="auto">
            <a:xfrm>
              <a:off x="1296" y="2064"/>
              <a:ext cx="414" cy="1488"/>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9581" name="Picture 13" descr="Decision"/>
            <p:cNvPicPr>
              <a:picLocks noChangeAspect="1" noChangeArrowheads="1"/>
            </p:cNvPicPr>
            <p:nvPr/>
          </p:nvPicPr>
          <p:blipFill>
            <a:blip r:embed="rId3" cstate="print">
              <a:extLst>
                <a:ext uri="{28A0092B-C50C-407E-A947-70E740481C1C}">
                  <a14:useLocalDpi xmlns:a14="http://schemas.microsoft.com/office/drawing/2010/main" val="0"/>
                </a:ext>
              </a:extLst>
            </a:blip>
            <a:srcRect b="54442"/>
            <a:stretch>
              <a:fillRect/>
            </a:stretch>
          </p:blipFill>
          <p:spPr bwMode="auto">
            <a:xfrm>
              <a:off x="3047" y="1056"/>
              <a:ext cx="1273" cy="744"/>
            </a:xfrm>
            <a:prstGeom prst="rect">
              <a:avLst/>
            </a:prstGeom>
            <a:noFill/>
            <a:extLst>
              <a:ext uri="{909E8E84-426E-40DD-AFC4-6F175D3DCCD1}">
                <a14:hiddenFill xmlns:a14="http://schemas.microsoft.com/office/drawing/2010/main">
                  <a:solidFill>
                    <a:srgbClr val="FFFFFF"/>
                  </a:solidFill>
                </a14:hiddenFill>
              </a:ext>
            </a:extLst>
          </p:spPr>
        </p:pic>
        <p:pic>
          <p:nvPicPr>
            <p:cNvPr id="109582" name="Picture 14" descr="Decision2"/>
            <p:cNvPicPr>
              <a:picLocks noChangeAspect="1" noChangeArrowheads="1"/>
            </p:cNvPicPr>
            <p:nvPr/>
          </p:nvPicPr>
          <p:blipFill>
            <a:blip r:embed="rId2" cstate="print">
              <a:extLst>
                <a:ext uri="{28A0092B-C50C-407E-A947-70E740481C1C}">
                  <a14:useLocalDpi xmlns:a14="http://schemas.microsoft.com/office/drawing/2010/main" val="0"/>
                </a:ext>
              </a:extLst>
            </a:blip>
            <a:srcRect t="54411"/>
            <a:stretch>
              <a:fillRect/>
            </a:stretch>
          </p:blipFill>
          <p:spPr bwMode="auto">
            <a:xfrm>
              <a:off x="3024" y="1824"/>
              <a:ext cx="1392" cy="814"/>
            </a:xfrm>
            <a:prstGeom prst="rect">
              <a:avLst/>
            </a:prstGeom>
            <a:noFill/>
            <a:extLst>
              <a:ext uri="{909E8E84-426E-40DD-AFC4-6F175D3DCCD1}">
                <a14:hiddenFill xmlns:a14="http://schemas.microsoft.com/office/drawing/2010/main">
                  <a:solidFill>
                    <a:srgbClr val="FFFFFF"/>
                  </a:solidFill>
                </a14:hiddenFill>
              </a:ext>
            </a:extLst>
          </p:spPr>
        </p:pic>
        <p:sp>
          <p:nvSpPr>
            <p:cNvPr id="109583" name="Line 15"/>
            <p:cNvSpPr>
              <a:spLocks noChangeShapeType="1"/>
            </p:cNvSpPr>
            <p:nvPr/>
          </p:nvSpPr>
          <p:spPr bwMode="auto">
            <a:xfrm>
              <a:off x="2496" y="1440"/>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4" name="Line 16"/>
            <p:cNvSpPr>
              <a:spLocks noChangeShapeType="1"/>
            </p:cNvSpPr>
            <p:nvPr/>
          </p:nvSpPr>
          <p:spPr bwMode="auto">
            <a:xfrm>
              <a:off x="2448" y="2256"/>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5" name="Line 17"/>
            <p:cNvSpPr>
              <a:spLocks noChangeShapeType="1"/>
            </p:cNvSpPr>
            <p:nvPr/>
          </p:nvSpPr>
          <p:spPr bwMode="auto">
            <a:xfrm>
              <a:off x="2496" y="3504"/>
              <a:ext cx="62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586" name="Text Box 18"/>
            <p:cNvSpPr txBox="1">
              <a:spLocks noChangeArrowheads="1"/>
            </p:cNvSpPr>
            <p:nvPr/>
          </p:nvSpPr>
          <p:spPr bwMode="auto">
            <a:xfrm rot="16200000">
              <a:off x="3318" y="2722"/>
              <a:ext cx="488"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600" b="1">
                  <a:latin typeface="Calibri" panose="020F0502020204030204" pitchFamily="34" charset="0"/>
                </a:rPr>
                <a:t>....…</a:t>
              </a:r>
            </a:p>
          </p:txBody>
        </p:sp>
        <p:sp>
          <p:nvSpPr>
            <p:cNvPr id="109587" name="Rectangle 19"/>
            <p:cNvSpPr>
              <a:spLocks noChangeArrowheads="1"/>
            </p:cNvSpPr>
            <p:nvPr/>
          </p:nvSpPr>
          <p:spPr bwMode="auto">
            <a:xfrm>
              <a:off x="576" y="1824"/>
              <a:ext cx="720" cy="576"/>
            </a:xfrm>
            <a:prstGeom prst="rect">
              <a:avLst/>
            </a:prstGeom>
            <a:solidFill>
              <a:srgbClr val="ECAB28"/>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09588" name="AutoShape 20"/>
            <p:cNvCxnSpPr>
              <a:cxnSpLocks noChangeShapeType="1"/>
            </p:cNvCxnSpPr>
            <p:nvPr/>
          </p:nvCxnSpPr>
          <p:spPr bwMode="auto">
            <a:xfrm flipV="1">
              <a:off x="1296" y="1584"/>
              <a:ext cx="414" cy="384"/>
            </a:xfrm>
            <a:prstGeom prst="bentConnector3">
              <a:avLst>
                <a:gd name="adj1" fmla="val 50000"/>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589" name="Text Box 21"/>
            <p:cNvSpPr txBox="1">
              <a:spLocks noChangeArrowheads="1"/>
            </p:cNvSpPr>
            <p:nvPr/>
          </p:nvSpPr>
          <p:spPr bwMode="auto">
            <a:xfrm>
              <a:off x="448" y="1440"/>
              <a:ext cx="9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Calibri" panose="020F0502020204030204" pitchFamily="34" charset="0"/>
                </a:rPr>
                <a:t>M features</a:t>
              </a:r>
            </a:p>
          </p:txBody>
        </p:sp>
      </p:grpSp>
      <p:sp>
        <p:nvSpPr>
          <p:cNvPr id="22" name="Text Box 18"/>
          <p:cNvSpPr txBox="1">
            <a:spLocks noChangeArrowheads="1"/>
          </p:cNvSpPr>
          <p:nvPr/>
        </p:nvSpPr>
        <p:spPr bwMode="auto">
          <a:xfrm>
            <a:off x="8596313" y="3124201"/>
            <a:ext cx="1600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400" b="1">
                <a:latin typeface="Calibri" panose="020F0502020204030204" pitchFamily="34" charset="0"/>
              </a:rPr>
              <a:t>Take he majority vote</a:t>
            </a:r>
          </a:p>
        </p:txBody>
      </p:sp>
      <p:sp>
        <p:nvSpPr>
          <p:cNvPr id="23" name="AutoShape 19"/>
          <p:cNvSpPr>
            <a:spLocks/>
          </p:cNvSpPr>
          <p:nvPr/>
        </p:nvSpPr>
        <p:spPr bwMode="auto">
          <a:xfrm>
            <a:off x="7924800" y="1600200"/>
            <a:ext cx="533400" cy="4572000"/>
          </a:xfrm>
          <a:prstGeom prst="rightBrace">
            <a:avLst>
              <a:gd name="adj1" fmla="val 71429"/>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6860050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Validasi</a:t>
            </a:r>
            <a:r>
              <a:rPr lang="en-US" dirty="0" smtClean="0"/>
              <a:t> Model</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5421420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ctrTitle"/>
          </p:nvPr>
        </p:nvSpPr>
        <p:spPr/>
        <p:txBody>
          <a:bodyPr/>
          <a:lstStyle/>
          <a:p>
            <a:r>
              <a:rPr lang="en-US" altLang="en-US" sz="4400"/>
              <a:t>The Basics of </a:t>
            </a:r>
            <a:br>
              <a:rPr lang="en-US" altLang="en-US" sz="4400"/>
            </a:br>
            <a:r>
              <a:rPr lang="en-US" altLang="en-US" sz="4400"/>
              <a:t>Model Validation</a:t>
            </a:r>
          </a:p>
        </p:txBody>
      </p:sp>
      <p:sp>
        <p:nvSpPr>
          <p:cNvPr id="643075" name="Rectangle 3"/>
          <p:cNvSpPr>
            <a:spLocks noGrp="1" noChangeArrowheads="1"/>
          </p:cNvSpPr>
          <p:nvPr>
            <p:ph type="subTitle" idx="1"/>
          </p:nvPr>
        </p:nvSpPr>
        <p:spPr>
          <a:xfrm>
            <a:off x="265176" y="5678424"/>
            <a:ext cx="9144000" cy="1042416"/>
          </a:xfrm>
        </p:spPr>
        <p:txBody>
          <a:bodyPr>
            <a:noAutofit/>
          </a:bodyPr>
          <a:lstStyle/>
          <a:p>
            <a:pPr algn="l">
              <a:lnSpc>
                <a:spcPct val="100000"/>
              </a:lnSpc>
              <a:spcBef>
                <a:spcPts val="0"/>
              </a:spcBef>
            </a:pPr>
            <a:r>
              <a:rPr lang="en-US" altLang="en-US" sz="1400" dirty="0">
                <a:solidFill>
                  <a:srgbClr val="008080"/>
                </a:solidFill>
              </a:rPr>
              <a:t>James </a:t>
            </a:r>
            <a:r>
              <a:rPr lang="en-US" altLang="en-US" sz="1400" dirty="0" err="1">
                <a:solidFill>
                  <a:srgbClr val="008080"/>
                </a:solidFill>
              </a:rPr>
              <a:t>Guszcza</a:t>
            </a:r>
            <a:r>
              <a:rPr lang="en-US" altLang="en-US" sz="1400" dirty="0">
                <a:solidFill>
                  <a:srgbClr val="008080"/>
                </a:solidFill>
              </a:rPr>
              <a:t>, FCAS, MAAA</a:t>
            </a:r>
            <a:r>
              <a:rPr lang="en-US" altLang="en-US" sz="1400" dirty="0">
                <a:solidFill>
                  <a:srgbClr val="993366"/>
                </a:solidFill>
              </a:rPr>
              <a:t> </a:t>
            </a:r>
          </a:p>
          <a:p>
            <a:pPr algn="l">
              <a:lnSpc>
                <a:spcPct val="100000"/>
              </a:lnSpc>
              <a:spcBef>
                <a:spcPts val="0"/>
              </a:spcBef>
            </a:pPr>
            <a:r>
              <a:rPr lang="en-US" altLang="en-US" sz="1400" dirty="0">
                <a:solidFill>
                  <a:srgbClr val="996633"/>
                </a:solidFill>
              </a:rPr>
              <a:t>CAS Predictive Modeling Seminar</a:t>
            </a:r>
          </a:p>
          <a:p>
            <a:pPr algn="l">
              <a:lnSpc>
                <a:spcPct val="100000"/>
              </a:lnSpc>
              <a:spcBef>
                <a:spcPts val="0"/>
              </a:spcBef>
            </a:pPr>
            <a:r>
              <a:rPr lang="en-US" altLang="en-US" sz="1400" dirty="0">
                <a:solidFill>
                  <a:srgbClr val="996633"/>
                </a:solidFill>
              </a:rPr>
              <a:t>Chicago</a:t>
            </a:r>
          </a:p>
          <a:p>
            <a:pPr algn="l">
              <a:lnSpc>
                <a:spcPct val="100000"/>
              </a:lnSpc>
              <a:spcBef>
                <a:spcPts val="0"/>
              </a:spcBef>
            </a:pPr>
            <a:r>
              <a:rPr lang="en-US" altLang="en-US" sz="1400" dirty="0">
                <a:solidFill>
                  <a:srgbClr val="996633"/>
                </a:solidFill>
              </a:rPr>
              <a:t>September, 2005</a:t>
            </a:r>
          </a:p>
          <a:p>
            <a:pPr algn="l">
              <a:lnSpc>
                <a:spcPct val="100000"/>
              </a:lnSpc>
              <a:spcBef>
                <a:spcPts val="0"/>
              </a:spcBef>
            </a:pPr>
            <a:endParaRPr lang="en-US" altLang="en-US" sz="1400" dirty="0">
              <a:solidFill>
                <a:schemeClr val="accent1"/>
              </a:solidFill>
            </a:endParaRPr>
          </a:p>
        </p:txBody>
      </p:sp>
    </p:spTree>
    <p:extLst>
      <p:ext uri="{BB962C8B-B14F-4D97-AF65-F5344CB8AC3E}">
        <p14:creationId xmlns:p14="http://schemas.microsoft.com/office/powerpoint/2010/main" val="3110156332"/>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p:txBody>
          <a:bodyPr/>
          <a:lstStyle/>
          <a:p>
            <a:r>
              <a:rPr lang="en-US" altLang="en-US" sz="3600" dirty="0" smtClean="0"/>
              <a:t>Content</a:t>
            </a:r>
            <a:endParaRPr lang="en-US" altLang="en-US" sz="3600" dirty="0"/>
          </a:p>
        </p:txBody>
      </p:sp>
      <p:sp>
        <p:nvSpPr>
          <p:cNvPr id="738307" name="Rectangle 3"/>
          <p:cNvSpPr>
            <a:spLocks noGrp="1" noChangeArrowheads="1"/>
          </p:cNvSpPr>
          <p:nvPr>
            <p:ph type="body" idx="1"/>
          </p:nvPr>
        </p:nvSpPr>
        <p:spPr/>
        <p:txBody>
          <a:bodyPr/>
          <a:lstStyle/>
          <a:p>
            <a:r>
              <a:rPr lang="en-US" altLang="en-US" sz="3200" dirty="0"/>
              <a:t>Problem of Model Validation</a:t>
            </a:r>
          </a:p>
          <a:p>
            <a:pPr lvl="2"/>
            <a:r>
              <a:rPr lang="en-US" altLang="en-US" sz="2400" dirty="0"/>
              <a:t>Bias-Variance Tradeoff</a:t>
            </a:r>
          </a:p>
          <a:p>
            <a:r>
              <a:rPr lang="en-US" altLang="en-US" sz="3200" dirty="0"/>
              <a:t>Use of Out-of-Sample Data</a:t>
            </a:r>
          </a:p>
          <a:p>
            <a:pPr lvl="2"/>
            <a:r>
              <a:rPr lang="en-US" altLang="en-US" sz="2400" dirty="0"/>
              <a:t>Holdout Data</a:t>
            </a:r>
          </a:p>
          <a:p>
            <a:pPr lvl="2"/>
            <a:r>
              <a:rPr lang="en-US" altLang="en-US" sz="2400" dirty="0"/>
              <a:t>Lift Curves &amp; Gains Charts</a:t>
            </a:r>
          </a:p>
          <a:p>
            <a:pPr lvl="2"/>
            <a:r>
              <a:rPr lang="en-US" altLang="en-US" sz="2400" dirty="0"/>
              <a:t>Cross-Validation</a:t>
            </a:r>
          </a:p>
          <a:p>
            <a:r>
              <a:rPr lang="en-US" altLang="en-US" sz="3200" dirty="0"/>
              <a:t>Example of Cross-Validation</a:t>
            </a:r>
          </a:p>
          <a:p>
            <a:pPr lvl="2"/>
            <a:r>
              <a:rPr lang="en-US" altLang="en-US" sz="2400" dirty="0"/>
              <a:t>CV for Model selection</a:t>
            </a:r>
          </a:p>
          <a:p>
            <a:pPr lvl="2"/>
            <a:r>
              <a:rPr lang="en-US" altLang="en-US" sz="2400" dirty="0"/>
              <a:t>Decision Tree Example</a:t>
            </a:r>
          </a:p>
          <a:p>
            <a:endParaRPr lang="en-US" altLang="en-US" dirty="0"/>
          </a:p>
        </p:txBody>
      </p:sp>
    </p:spTree>
    <p:extLst>
      <p:ext uri="{BB962C8B-B14F-4D97-AF65-F5344CB8AC3E}">
        <p14:creationId xmlns:p14="http://schemas.microsoft.com/office/powerpoint/2010/main" val="169063602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6" name="Rectangle 2"/>
          <p:cNvSpPr>
            <a:spLocks noGrp="1" noChangeArrowheads="1"/>
          </p:cNvSpPr>
          <p:nvPr>
            <p:ph type="title"/>
          </p:nvPr>
        </p:nvSpPr>
        <p:spPr/>
        <p:txBody>
          <a:bodyPr/>
          <a:lstStyle/>
          <a:p>
            <a:r>
              <a:rPr lang="en-US" altLang="en-US"/>
              <a:t>Why We All Need Validation</a:t>
            </a:r>
          </a:p>
        </p:txBody>
      </p:sp>
      <p:sp>
        <p:nvSpPr>
          <p:cNvPr id="820227" name="Rectangle 3"/>
          <p:cNvSpPr>
            <a:spLocks noGrp="1" noChangeArrowheads="1"/>
          </p:cNvSpPr>
          <p:nvPr>
            <p:ph type="body" idx="1"/>
          </p:nvPr>
        </p:nvSpPr>
        <p:spPr/>
        <p:txBody>
          <a:bodyPr/>
          <a:lstStyle/>
          <a:p>
            <a:pPr marL="571500" indent="-571500">
              <a:buFont typeface="Wingdings" panose="05000000000000000000" pitchFamily="2" charset="2"/>
              <a:buAutoNum type="arabicPeriod"/>
            </a:pPr>
            <a:r>
              <a:rPr lang="en-US" altLang="en-US" sz="2600"/>
              <a:t>Business Reasons</a:t>
            </a:r>
          </a:p>
          <a:p>
            <a:pPr marL="1131888" lvl="2" indent="-438150"/>
            <a:r>
              <a:rPr lang="en-US" altLang="en-US" sz="2100"/>
              <a:t>Need to choose the best model.</a:t>
            </a:r>
          </a:p>
          <a:p>
            <a:pPr marL="1131888" lvl="2" indent="-438150"/>
            <a:r>
              <a:rPr lang="en-US" altLang="en-US" sz="2100"/>
              <a:t>Measure accuracy/power of selected model.</a:t>
            </a:r>
            <a:endParaRPr lang="en-US" altLang="en-US" sz="2100">
              <a:sym typeface="Wingdings" panose="05000000000000000000" pitchFamily="2" charset="2"/>
            </a:endParaRPr>
          </a:p>
          <a:p>
            <a:pPr marL="1131888" lvl="2" indent="-438150"/>
            <a:r>
              <a:rPr lang="en-US" altLang="en-US" sz="2100">
                <a:sym typeface="Wingdings" panose="05000000000000000000" pitchFamily="2" charset="2"/>
              </a:rPr>
              <a:t>Good to measure ROI of the modeling project.</a:t>
            </a:r>
            <a:endParaRPr lang="en-US" altLang="en-US" sz="2100"/>
          </a:p>
          <a:p>
            <a:pPr marL="571500" indent="-571500">
              <a:buFont typeface="Wingdings" panose="05000000000000000000" pitchFamily="2" charset="2"/>
              <a:buAutoNum type="arabicPeriod"/>
            </a:pPr>
            <a:r>
              <a:rPr lang="en-US" altLang="en-US" sz="2600"/>
              <a:t>Statistical Reasons</a:t>
            </a:r>
            <a:endParaRPr lang="en-US" altLang="en-US" sz="2600" u="sng"/>
          </a:p>
          <a:p>
            <a:pPr marL="1131888" lvl="2" indent="-438150"/>
            <a:r>
              <a:rPr lang="en-US" altLang="en-US" sz="2100"/>
              <a:t>Model Building techniques are inherently designed to minimize “loss” or “bias”.</a:t>
            </a:r>
          </a:p>
          <a:p>
            <a:pPr marL="1131888" lvl="2" indent="-438150"/>
            <a:r>
              <a:rPr lang="en-US" altLang="en-US" sz="2100"/>
              <a:t>To an extent, a model will always fit “noise” as well as “signal”.</a:t>
            </a:r>
          </a:p>
          <a:p>
            <a:pPr marL="1131888" lvl="2" indent="-438150"/>
            <a:r>
              <a:rPr lang="en-US" altLang="en-US" sz="2100">
                <a:sym typeface="Wingdings" panose="05000000000000000000" pitchFamily="2" charset="2"/>
              </a:rPr>
              <a:t> </a:t>
            </a:r>
            <a:r>
              <a:rPr lang="en-US" altLang="en-US" sz="2100"/>
              <a:t>If you just fit a bunch of models on a given dataset and choose the “best” one, it will likely be overly “optimistic”.</a:t>
            </a:r>
          </a:p>
          <a:p>
            <a:pPr marL="1131888" lvl="2" indent="-438150"/>
            <a:endParaRPr lang="en-US" altLang="en-US" sz="2100"/>
          </a:p>
        </p:txBody>
      </p:sp>
    </p:spTree>
    <p:extLst>
      <p:ext uri="{BB962C8B-B14F-4D97-AF65-F5344CB8AC3E}">
        <p14:creationId xmlns:p14="http://schemas.microsoft.com/office/powerpoint/2010/main" val="324510154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2"/>
          <p:cNvSpPr>
            <a:spLocks noGrp="1" noChangeArrowheads="1"/>
          </p:cNvSpPr>
          <p:nvPr>
            <p:ph type="title"/>
          </p:nvPr>
        </p:nvSpPr>
        <p:spPr/>
        <p:txBody>
          <a:bodyPr/>
          <a:lstStyle/>
          <a:p>
            <a:r>
              <a:rPr lang="en-US" altLang="en-US"/>
              <a:t>Some Definitions</a:t>
            </a:r>
          </a:p>
        </p:txBody>
      </p:sp>
      <p:sp>
        <p:nvSpPr>
          <p:cNvPr id="837635" name="Rectangle 3"/>
          <p:cNvSpPr>
            <a:spLocks noGrp="1" noChangeArrowheads="1"/>
          </p:cNvSpPr>
          <p:nvPr>
            <p:ph type="body" idx="1"/>
          </p:nvPr>
        </p:nvSpPr>
        <p:spPr/>
        <p:txBody>
          <a:bodyPr/>
          <a:lstStyle/>
          <a:p>
            <a:pPr marL="571500" indent="-571500"/>
            <a:r>
              <a:rPr lang="en-US" altLang="en-US"/>
              <a:t>Target Variable 		</a:t>
            </a:r>
            <a:r>
              <a:rPr lang="en-US" altLang="en-US" i="1">
                <a:solidFill>
                  <a:srgbClr val="008080"/>
                </a:solidFill>
              </a:rPr>
              <a:t>Y</a:t>
            </a:r>
            <a:endParaRPr lang="en-US" altLang="en-US">
              <a:solidFill>
                <a:srgbClr val="008080"/>
              </a:solidFill>
            </a:endParaRPr>
          </a:p>
          <a:p>
            <a:pPr marL="1131888" lvl="2" indent="-438150"/>
            <a:r>
              <a:rPr lang="en-US" altLang="en-US"/>
              <a:t>What we are trying to predict.</a:t>
            </a:r>
          </a:p>
          <a:p>
            <a:pPr marL="1663700" lvl="4" indent="-381000"/>
            <a:r>
              <a:rPr lang="en-US" altLang="en-US"/>
              <a:t>Profitability (loss ratio, LTV), Retention,…</a:t>
            </a:r>
          </a:p>
          <a:p>
            <a:pPr marL="571500" indent="-571500"/>
            <a:r>
              <a:rPr lang="en-US" altLang="en-US"/>
              <a:t>Predictive Variables 	</a:t>
            </a:r>
            <a:r>
              <a:rPr lang="en-US" altLang="en-US">
                <a:solidFill>
                  <a:srgbClr val="008080"/>
                </a:solidFill>
              </a:rPr>
              <a:t>{</a:t>
            </a:r>
            <a:r>
              <a:rPr lang="en-US" altLang="en-US" i="1">
                <a:solidFill>
                  <a:srgbClr val="008080"/>
                </a:solidFill>
              </a:rPr>
              <a:t>X</a:t>
            </a:r>
            <a:r>
              <a:rPr lang="en-US" altLang="en-US" baseline="-25000">
                <a:solidFill>
                  <a:srgbClr val="008080"/>
                </a:solidFill>
              </a:rPr>
              <a:t>1</a:t>
            </a:r>
            <a:r>
              <a:rPr lang="en-US" altLang="en-US">
                <a:solidFill>
                  <a:srgbClr val="008080"/>
                </a:solidFill>
              </a:rPr>
              <a:t>, </a:t>
            </a:r>
            <a:r>
              <a:rPr lang="en-US" altLang="en-US" i="1">
                <a:solidFill>
                  <a:srgbClr val="008080"/>
                </a:solidFill>
              </a:rPr>
              <a:t>X</a:t>
            </a:r>
            <a:r>
              <a:rPr lang="en-US" altLang="en-US" baseline="-25000">
                <a:solidFill>
                  <a:srgbClr val="008080"/>
                </a:solidFill>
              </a:rPr>
              <a:t>2</a:t>
            </a:r>
            <a:r>
              <a:rPr lang="en-US" altLang="en-US">
                <a:solidFill>
                  <a:srgbClr val="008080"/>
                </a:solidFill>
              </a:rPr>
              <a:t>,… ,</a:t>
            </a:r>
            <a:r>
              <a:rPr lang="en-US" altLang="en-US" i="1">
                <a:solidFill>
                  <a:srgbClr val="008080"/>
                </a:solidFill>
              </a:rPr>
              <a:t>X</a:t>
            </a:r>
            <a:r>
              <a:rPr lang="en-US" altLang="en-US" i="1" baseline="-25000">
                <a:solidFill>
                  <a:srgbClr val="008080"/>
                </a:solidFill>
              </a:rPr>
              <a:t>N</a:t>
            </a:r>
            <a:r>
              <a:rPr lang="en-US" altLang="en-US">
                <a:solidFill>
                  <a:srgbClr val="008080"/>
                </a:solidFill>
              </a:rPr>
              <a:t>}</a:t>
            </a:r>
          </a:p>
          <a:p>
            <a:pPr marL="1131888" lvl="2" indent="-438150"/>
            <a:r>
              <a:rPr lang="en-US" altLang="en-US"/>
              <a:t>“Covariates” used to make predictions.</a:t>
            </a:r>
          </a:p>
          <a:p>
            <a:pPr marL="1663700" lvl="4" indent="-381000"/>
            <a:r>
              <a:rPr lang="en-US" altLang="en-US"/>
              <a:t>Policy Age, Credit, #vehicles….</a:t>
            </a:r>
          </a:p>
          <a:p>
            <a:pPr marL="571500" indent="-571500"/>
            <a:r>
              <a:rPr lang="en-US" altLang="en-US"/>
              <a:t>Predictive Model 		</a:t>
            </a:r>
            <a:r>
              <a:rPr lang="en-US" altLang="en-US" i="1">
                <a:solidFill>
                  <a:srgbClr val="008080"/>
                </a:solidFill>
              </a:rPr>
              <a:t>Y = f</a:t>
            </a:r>
            <a:r>
              <a:rPr lang="en-US" altLang="en-US" noProof="1">
                <a:solidFill>
                  <a:srgbClr val="008080"/>
                </a:solidFill>
              </a:rPr>
              <a:t>(</a:t>
            </a:r>
            <a:r>
              <a:rPr lang="en-US" altLang="en-US" i="1">
                <a:solidFill>
                  <a:srgbClr val="008080"/>
                </a:solidFill>
              </a:rPr>
              <a:t>X</a:t>
            </a:r>
            <a:r>
              <a:rPr lang="en-US" altLang="en-US" baseline="-25000">
                <a:solidFill>
                  <a:srgbClr val="008080"/>
                </a:solidFill>
              </a:rPr>
              <a:t>1</a:t>
            </a:r>
            <a:r>
              <a:rPr lang="en-US" altLang="en-US">
                <a:solidFill>
                  <a:srgbClr val="008080"/>
                </a:solidFill>
              </a:rPr>
              <a:t>, </a:t>
            </a:r>
            <a:r>
              <a:rPr lang="en-US" altLang="en-US" i="1">
                <a:solidFill>
                  <a:srgbClr val="008080"/>
                </a:solidFill>
              </a:rPr>
              <a:t>X</a:t>
            </a:r>
            <a:r>
              <a:rPr lang="en-US" altLang="en-US" baseline="-25000">
                <a:solidFill>
                  <a:srgbClr val="008080"/>
                </a:solidFill>
              </a:rPr>
              <a:t>2</a:t>
            </a:r>
            <a:r>
              <a:rPr lang="en-US" altLang="en-US">
                <a:solidFill>
                  <a:srgbClr val="008080"/>
                </a:solidFill>
              </a:rPr>
              <a:t>,… ,</a:t>
            </a:r>
            <a:r>
              <a:rPr lang="en-US" altLang="en-US" i="1">
                <a:solidFill>
                  <a:srgbClr val="008080"/>
                </a:solidFill>
              </a:rPr>
              <a:t>X</a:t>
            </a:r>
            <a:r>
              <a:rPr lang="en-US" altLang="en-US" i="1" baseline="-25000">
                <a:solidFill>
                  <a:srgbClr val="008080"/>
                </a:solidFill>
              </a:rPr>
              <a:t>N</a:t>
            </a:r>
            <a:r>
              <a:rPr lang="en-US" altLang="en-US">
                <a:solidFill>
                  <a:srgbClr val="008080"/>
                </a:solidFill>
              </a:rPr>
              <a:t>)</a:t>
            </a:r>
          </a:p>
          <a:p>
            <a:pPr marL="1131888" lvl="2" indent="-438150"/>
            <a:r>
              <a:rPr lang="en-US" altLang="en-US"/>
              <a:t>“Scoring engine” that estimates the unknown value </a:t>
            </a:r>
            <a:r>
              <a:rPr lang="en-US" altLang="en-US" i="1">
                <a:solidFill>
                  <a:srgbClr val="008080"/>
                </a:solidFill>
              </a:rPr>
              <a:t>Y </a:t>
            </a:r>
            <a:r>
              <a:rPr lang="en-US" altLang="en-US"/>
              <a:t>based on known values </a:t>
            </a:r>
            <a:r>
              <a:rPr lang="en-US" altLang="en-US">
                <a:solidFill>
                  <a:srgbClr val="008080"/>
                </a:solidFill>
              </a:rPr>
              <a:t>{</a:t>
            </a:r>
            <a:r>
              <a:rPr lang="en-US" altLang="en-US" i="1">
                <a:solidFill>
                  <a:srgbClr val="008080"/>
                </a:solidFill>
              </a:rPr>
              <a:t>X</a:t>
            </a:r>
            <a:r>
              <a:rPr lang="en-US" altLang="en-US" i="1" baseline="-25000">
                <a:solidFill>
                  <a:srgbClr val="008080"/>
                </a:solidFill>
              </a:rPr>
              <a:t>i</a:t>
            </a:r>
            <a:r>
              <a:rPr lang="en-US" altLang="en-US">
                <a:solidFill>
                  <a:srgbClr val="008080"/>
                </a:solidFill>
              </a:rPr>
              <a:t>}</a:t>
            </a:r>
            <a:r>
              <a:rPr lang="en-US" altLang="en-US"/>
              <a:t>.</a:t>
            </a:r>
          </a:p>
          <a:p>
            <a:pPr marL="1131888" lvl="2" indent="-438150"/>
            <a:endParaRPr lang="en-US" altLang="en-US">
              <a:solidFill>
                <a:srgbClr val="008080"/>
              </a:solidFill>
            </a:endParaRPr>
          </a:p>
        </p:txBody>
      </p:sp>
    </p:spTree>
    <p:extLst>
      <p:ext uri="{BB962C8B-B14F-4D97-AF65-F5344CB8AC3E}">
        <p14:creationId xmlns:p14="http://schemas.microsoft.com/office/powerpoint/2010/main" val="42421376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ChangeArrowheads="1"/>
          </p:cNvSpPr>
          <p:nvPr>
            <p:ph type="title"/>
          </p:nvPr>
        </p:nvSpPr>
        <p:spPr/>
        <p:txBody>
          <a:bodyPr/>
          <a:lstStyle/>
          <a:p>
            <a:r>
              <a:rPr lang="en-US" altLang="en-US"/>
              <a:t>The Problem of Overfitting</a:t>
            </a:r>
          </a:p>
        </p:txBody>
      </p:sp>
      <p:sp>
        <p:nvSpPr>
          <p:cNvPr id="838659" name="Rectangle 3"/>
          <p:cNvSpPr>
            <a:spLocks noGrp="1" noChangeArrowheads="1"/>
          </p:cNvSpPr>
          <p:nvPr>
            <p:ph type="body" idx="1"/>
          </p:nvPr>
        </p:nvSpPr>
        <p:spPr/>
        <p:txBody>
          <a:bodyPr/>
          <a:lstStyle/>
          <a:p>
            <a:pPr marL="571500" indent="-571500"/>
            <a:r>
              <a:rPr lang="en-US" altLang="en-US" sz="2600"/>
              <a:t>Left to their own devices, modeling techniques will “</a:t>
            </a:r>
            <a:r>
              <a:rPr lang="en-US" altLang="en-US" sz="2600">
                <a:solidFill>
                  <a:srgbClr val="FF6600"/>
                </a:solidFill>
              </a:rPr>
              <a:t>overfit</a:t>
            </a:r>
            <a:r>
              <a:rPr lang="en-US" altLang="en-US" sz="2600"/>
              <a:t>” the data.</a:t>
            </a:r>
          </a:p>
          <a:p>
            <a:pPr marL="571500" indent="-571500"/>
            <a:r>
              <a:rPr lang="en-US" altLang="en-US" sz="2600"/>
              <a:t>Classic Example:  multiple regression</a:t>
            </a:r>
          </a:p>
          <a:p>
            <a:pPr marL="1131888" lvl="2" indent="-438150"/>
            <a:r>
              <a:rPr lang="en-US" altLang="en-US" sz="2100" i="1"/>
              <a:t>Every</a:t>
            </a:r>
            <a:r>
              <a:rPr lang="en-US" altLang="en-US" sz="2100"/>
              <a:t> time you add a variable to the regression, the model’s R</a:t>
            </a:r>
            <a:r>
              <a:rPr lang="en-US" altLang="en-US" sz="2100" baseline="30000"/>
              <a:t>2</a:t>
            </a:r>
            <a:r>
              <a:rPr lang="en-US" altLang="en-US" sz="2100"/>
              <a:t> goes up.</a:t>
            </a:r>
          </a:p>
          <a:p>
            <a:pPr marL="1131888" lvl="2" indent="-438150"/>
            <a:r>
              <a:rPr lang="en-US" altLang="en-US" sz="2100"/>
              <a:t>Naïve interpretation:  </a:t>
            </a:r>
            <a:r>
              <a:rPr lang="en-US" altLang="en-US" sz="2100" i="1"/>
              <a:t>every</a:t>
            </a:r>
            <a:r>
              <a:rPr lang="en-US" altLang="en-US" sz="2100"/>
              <a:t> additional predictive variable helps explain yet more of the target’s variance.</a:t>
            </a:r>
          </a:p>
          <a:p>
            <a:pPr marL="1131888" lvl="2" indent="-438150"/>
            <a:r>
              <a:rPr lang="en-US" altLang="en-US" sz="2100"/>
              <a:t>But that can’t be true!</a:t>
            </a:r>
          </a:p>
          <a:p>
            <a:pPr marL="1131888" lvl="2" indent="-438150"/>
            <a:r>
              <a:rPr lang="en-US" altLang="en-US" sz="2100"/>
              <a:t>Left to its own devices, Multiple Regression will fit </a:t>
            </a:r>
            <a:r>
              <a:rPr lang="en-US" altLang="en-US" sz="2100" i="1"/>
              <a:t>too many</a:t>
            </a:r>
            <a:r>
              <a:rPr lang="en-US" altLang="en-US" sz="2100"/>
              <a:t> patterns.</a:t>
            </a:r>
          </a:p>
          <a:p>
            <a:pPr marL="1131888" lvl="2" indent="-438150"/>
            <a:r>
              <a:rPr lang="en-US" altLang="en-US" sz="2100"/>
              <a:t>A reason why modeling requires subject-matter expertise.</a:t>
            </a:r>
          </a:p>
        </p:txBody>
      </p:sp>
    </p:spTree>
    <p:extLst>
      <p:ext uri="{BB962C8B-B14F-4D97-AF65-F5344CB8AC3E}">
        <p14:creationId xmlns:p14="http://schemas.microsoft.com/office/powerpoint/2010/main" val="48709840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4" name="Rectangle 4"/>
          <p:cNvSpPr>
            <a:spLocks noGrp="1" noChangeArrowheads="1"/>
          </p:cNvSpPr>
          <p:nvPr>
            <p:ph type="title"/>
          </p:nvPr>
        </p:nvSpPr>
        <p:spPr/>
        <p:txBody>
          <a:bodyPr/>
          <a:lstStyle/>
          <a:p>
            <a:r>
              <a:rPr lang="en-US" altLang="en-US"/>
              <a:t>The Perils of Optimism</a:t>
            </a:r>
          </a:p>
        </p:txBody>
      </p:sp>
      <p:sp>
        <p:nvSpPr>
          <p:cNvPr id="844805" name="Rectangle 5"/>
          <p:cNvSpPr>
            <a:spLocks noGrp="1" noChangeArrowheads="1"/>
          </p:cNvSpPr>
          <p:nvPr>
            <p:ph type="body" sz="half" idx="1"/>
          </p:nvPr>
        </p:nvSpPr>
        <p:spPr/>
        <p:txBody>
          <a:bodyPr/>
          <a:lstStyle/>
          <a:p>
            <a:r>
              <a:rPr lang="en-US" altLang="en-US" sz="2600"/>
              <a:t>Error on the dataset used to </a:t>
            </a:r>
            <a:r>
              <a:rPr lang="en-US" altLang="en-US" sz="2600" i="1">
                <a:solidFill>
                  <a:srgbClr val="008080"/>
                </a:solidFill>
              </a:rPr>
              <a:t>fit</a:t>
            </a:r>
            <a:r>
              <a:rPr lang="en-US" altLang="en-US" sz="2600">
                <a:solidFill>
                  <a:srgbClr val="008080"/>
                </a:solidFill>
              </a:rPr>
              <a:t> </a:t>
            </a:r>
            <a:r>
              <a:rPr lang="en-US" altLang="en-US" sz="2600"/>
              <a:t>the model can be misleading</a:t>
            </a:r>
          </a:p>
          <a:p>
            <a:pPr lvl="2"/>
            <a:r>
              <a:rPr lang="en-US" altLang="en-US" sz="2100"/>
              <a:t>Doesn’t predict </a:t>
            </a:r>
            <a:r>
              <a:rPr lang="en-US" altLang="en-US" sz="2100">
                <a:solidFill>
                  <a:srgbClr val="FF0000"/>
                </a:solidFill>
              </a:rPr>
              <a:t>future performance</a:t>
            </a:r>
            <a:r>
              <a:rPr lang="en-US" altLang="en-US" sz="2100"/>
              <a:t>.</a:t>
            </a:r>
          </a:p>
          <a:p>
            <a:r>
              <a:rPr lang="en-US" altLang="en-US" sz="2600"/>
              <a:t>Too much complexity can diminish model’s accuracy on future data.</a:t>
            </a:r>
          </a:p>
          <a:p>
            <a:pPr lvl="2"/>
            <a:r>
              <a:rPr lang="en-US" altLang="en-US" sz="2100"/>
              <a:t>Sometimes called the Bias-Variance Tradeoff.</a:t>
            </a:r>
          </a:p>
          <a:p>
            <a:pPr lvl="2">
              <a:buFont typeface="Wingdings" panose="05000000000000000000" pitchFamily="2" charset="2"/>
              <a:buNone/>
            </a:pPr>
            <a:endParaRPr lang="en-US" altLang="en-US" sz="2100"/>
          </a:p>
        </p:txBody>
      </p:sp>
      <p:pic>
        <p:nvPicPr>
          <p:cNvPr id="844818" name="Picture 18"/>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792788" y="1600200"/>
            <a:ext cx="4875212" cy="4878388"/>
          </a:xfrm>
          <a:noFill/>
          <a:ln/>
        </p:spPr>
      </p:pic>
    </p:spTree>
    <p:extLst>
      <p:ext uri="{BB962C8B-B14F-4D97-AF65-F5344CB8AC3E}">
        <p14:creationId xmlns:p14="http://schemas.microsoft.com/office/powerpoint/2010/main" val="421404004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2"/>
          <p:cNvSpPr>
            <a:spLocks noGrp="1" noChangeArrowheads="1"/>
          </p:cNvSpPr>
          <p:nvPr>
            <p:ph type="title"/>
          </p:nvPr>
        </p:nvSpPr>
        <p:spPr/>
        <p:txBody>
          <a:bodyPr/>
          <a:lstStyle/>
          <a:p>
            <a:r>
              <a:rPr lang="en-US" altLang="en-US"/>
              <a:t>The Bias-Variance Tradeoff</a:t>
            </a:r>
          </a:p>
        </p:txBody>
      </p:sp>
      <p:sp>
        <p:nvSpPr>
          <p:cNvPr id="937987" name="Rectangle 3"/>
          <p:cNvSpPr>
            <a:spLocks noGrp="1" noChangeArrowheads="1"/>
          </p:cNvSpPr>
          <p:nvPr>
            <p:ph type="body" sz="half" idx="1"/>
          </p:nvPr>
        </p:nvSpPr>
        <p:spPr/>
        <p:txBody>
          <a:bodyPr/>
          <a:lstStyle/>
          <a:p>
            <a:r>
              <a:rPr lang="en-US" altLang="en-US" sz="2200"/>
              <a:t>Complex model:</a:t>
            </a:r>
          </a:p>
          <a:p>
            <a:pPr lvl="1"/>
            <a:r>
              <a:rPr lang="en-US" altLang="en-US" sz="2000"/>
              <a:t>Low “bias”:  </a:t>
            </a:r>
          </a:p>
          <a:p>
            <a:pPr lvl="2"/>
            <a:r>
              <a:rPr lang="en-US" altLang="en-US" sz="1900"/>
              <a:t>the model fit is good on the </a:t>
            </a:r>
            <a:r>
              <a:rPr lang="en-US" altLang="en-US" sz="1900" i="1"/>
              <a:t>training data</a:t>
            </a:r>
            <a:r>
              <a:rPr lang="en-US" altLang="en-US" sz="1900"/>
              <a:t>.</a:t>
            </a:r>
          </a:p>
          <a:p>
            <a:pPr lvl="2"/>
            <a:r>
              <a:rPr lang="en-US" altLang="en-US" sz="1900"/>
              <a:t>i.e., the model value is close to the data’s expected value.	</a:t>
            </a:r>
          </a:p>
          <a:p>
            <a:pPr lvl="1"/>
            <a:r>
              <a:rPr lang="en-US" altLang="en-US" sz="2000"/>
              <a:t>High “Variance”:</a:t>
            </a:r>
          </a:p>
          <a:p>
            <a:pPr lvl="2"/>
            <a:r>
              <a:rPr lang="en-US" altLang="en-US" sz="1900"/>
              <a:t>Model more likely to make a wrong prediction.</a:t>
            </a:r>
          </a:p>
          <a:p>
            <a:r>
              <a:rPr lang="en-US" altLang="en-US" sz="2200"/>
              <a:t>Bias alone is not the name of the game.</a:t>
            </a:r>
          </a:p>
          <a:p>
            <a:pPr lvl="2">
              <a:buFont typeface="Wingdings" panose="05000000000000000000" pitchFamily="2" charset="2"/>
              <a:buNone/>
            </a:pPr>
            <a:endParaRPr lang="en-US" altLang="en-US" sz="1900"/>
          </a:p>
        </p:txBody>
      </p:sp>
      <p:pic>
        <p:nvPicPr>
          <p:cNvPr id="937988"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792788" y="1600200"/>
            <a:ext cx="4875212" cy="4878388"/>
          </a:xfrm>
          <a:noFill/>
          <a:ln/>
        </p:spPr>
      </p:pic>
    </p:spTree>
    <p:extLst>
      <p:ext uri="{BB962C8B-B14F-4D97-AF65-F5344CB8AC3E}">
        <p14:creationId xmlns:p14="http://schemas.microsoft.com/office/powerpoint/2010/main" val="214915015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p:cNvSpPr>
            <a:spLocks noGrp="1" noChangeArrowheads="1"/>
          </p:cNvSpPr>
          <p:nvPr>
            <p:ph type="title"/>
          </p:nvPr>
        </p:nvSpPr>
        <p:spPr/>
        <p:txBody>
          <a:bodyPr/>
          <a:lstStyle/>
          <a:p>
            <a:r>
              <a:rPr lang="en-US" altLang="en-US"/>
              <a:t>The Bias-Variance Tradeoff</a:t>
            </a:r>
          </a:p>
        </p:txBody>
      </p:sp>
      <p:sp>
        <p:nvSpPr>
          <p:cNvPr id="966659" name="Rectangle 3"/>
          <p:cNvSpPr>
            <a:spLocks noGrp="1" noChangeArrowheads="1"/>
          </p:cNvSpPr>
          <p:nvPr>
            <p:ph type="body" sz="half" idx="1"/>
          </p:nvPr>
        </p:nvSpPr>
        <p:spPr>
          <a:xfrm>
            <a:off x="1981200" y="1600200"/>
            <a:ext cx="4038600" cy="5138738"/>
          </a:xfrm>
        </p:spPr>
        <p:txBody>
          <a:bodyPr/>
          <a:lstStyle/>
          <a:p>
            <a:r>
              <a:rPr lang="en-US" altLang="en-US" sz="2600" dirty="0"/>
              <a:t>The tradeoff is quite generic.</a:t>
            </a:r>
          </a:p>
          <a:p>
            <a:pPr lvl="1"/>
            <a:r>
              <a:rPr lang="en-US" altLang="en-US" sz="2200" dirty="0"/>
              <a:t>A “law of nature”</a:t>
            </a:r>
          </a:p>
          <a:p>
            <a:pPr lvl="1"/>
            <a:r>
              <a:rPr lang="en-US" altLang="en-US" sz="2200" dirty="0"/>
              <a:t>Regression  </a:t>
            </a:r>
          </a:p>
          <a:p>
            <a:pPr lvl="2"/>
            <a:r>
              <a:rPr lang="en-US" altLang="en-US" sz="2100" dirty="0"/>
              <a:t># variables</a:t>
            </a:r>
          </a:p>
          <a:p>
            <a:pPr lvl="1"/>
            <a:r>
              <a:rPr lang="en-US" altLang="en-US" sz="2200" dirty="0"/>
              <a:t>Decision Trees  </a:t>
            </a:r>
          </a:p>
          <a:p>
            <a:pPr lvl="2"/>
            <a:r>
              <a:rPr lang="en-US" altLang="en-US" sz="2100" dirty="0"/>
              <a:t>size of tree</a:t>
            </a:r>
          </a:p>
          <a:p>
            <a:pPr lvl="1"/>
            <a:r>
              <a:rPr lang="en-US" altLang="en-US" sz="2200" dirty="0"/>
              <a:t>Neural Nets</a:t>
            </a:r>
          </a:p>
          <a:p>
            <a:pPr lvl="2"/>
            <a:r>
              <a:rPr lang="en-US" altLang="en-US" sz="2100" dirty="0"/>
              <a:t>#nodes </a:t>
            </a:r>
          </a:p>
          <a:p>
            <a:pPr lvl="2"/>
            <a:r>
              <a:rPr lang="en-US" altLang="en-US" sz="2100" dirty="0"/>
              <a:t># training cycles</a:t>
            </a:r>
          </a:p>
          <a:p>
            <a:pPr lvl="1"/>
            <a:r>
              <a:rPr lang="en-US" altLang="en-US" sz="2200" dirty="0"/>
              <a:t>MARS</a:t>
            </a:r>
          </a:p>
          <a:p>
            <a:pPr lvl="2"/>
            <a:r>
              <a:rPr lang="en-US" altLang="en-US" sz="2100" dirty="0"/>
              <a:t>#basis functions</a:t>
            </a:r>
          </a:p>
        </p:txBody>
      </p:sp>
      <p:pic>
        <p:nvPicPr>
          <p:cNvPr id="966660"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792788" y="1600200"/>
            <a:ext cx="4875212" cy="4878388"/>
          </a:xfrm>
          <a:noFill/>
          <a:ln/>
        </p:spPr>
      </p:pic>
    </p:spTree>
    <p:extLst>
      <p:ext uri="{BB962C8B-B14F-4D97-AF65-F5344CB8AC3E}">
        <p14:creationId xmlns:p14="http://schemas.microsoft.com/office/powerpoint/2010/main" val="13079581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Rectangle 2"/>
          <p:cNvSpPr>
            <a:spLocks noGrp="1" noChangeArrowheads="1"/>
          </p:cNvSpPr>
          <p:nvPr>
            <p:ph type="title"/>
          </p:nvPr>
        </p:nvSpPr>
        <p:spPr>
          <a:noFill/>
          <a:ln/>
        </p:spPr>
        <p:txBody>
          <a:bodyPr vert="horz" lIns="92075" tIns="46038" rIns="92075" bIns="46038" rtlCol="0" anchor="ctr">
            <a:normAutofit/>
          </a:bodyPr>
          <a:lstStyle/>
          <a:p>
            <a:r>
              <a:rPr lang="en-US" altLang="zh-TW" sz="3600" dirty="0">
                <a:ea typeface="新細明體" panose="02020500000000000000" pitchFamily="18" charset="-120"/>
              </a:rPr>
              <a:t>Steps of a KDD Process</a:t>
            </a:r>
            <a:r>
              <a:rPr lang="en-US" altLang="zh-TW" sz="3200" b="1" dirty="0">
                <a:ea typeface="新細明體" panose="02020500000000000000" pitchFamily="18" charset="-120"/>
              </a:rPr>
              <a:t> </a:t>
            </a:r>
          </a:p>
        </p:txBody>
      </p:sp>
      <p:sp>
        <p:nvSpPr>
          <p:cNvPr id="4" name="Slide Number Placeholder 5"/>
          <p:cNvSpPr>
            <a:spLocks noGrp="1"/>
          </p:cNvSpPr>
          <p:nvPr>
            <p:ph type="sldNum" sz="quarter" idx="12"/>
          </p:nvPr>
        </p:nvSpPr>
        <p:spPr/>
        <p:txBody>
          <a:bodyPr/>
          <a:lstStyle/>
          <a:p>
            <a:fld id="{BDBC2168-F7B3-488C-91F1-AEAA13C2B1BA}" type="slidenum">
              <a:rPr lang="zh-TW" altLang="en-US"/>
              <a:pPr/>
              <a:t>13</a:t>
            </a:fld>
            <a:endParaRPr lang="en-US" altLang="zh-TW"/>
          </a:p>
        </p:txBody>
      </p:sp>
      <p:sp>
        <p:nvSpPr>
          <p:cNvPr id="627715" name="Rectangle 3"/>
          <p:cNvSpPr>
            <a:spLocks noGrp="1" noChangeArrowheads="1"/>
          </p:cNvSpPr>
          <p:nvPr>
            <p:ph type="body" idx="4294967295"/>
          </p:nvPr>
        </p:nvSpPr>
        <p:spPr>
          <a:xfrm>
            <a:off x="1856232" y="1447800"/>
            <a:ext cx="8878824" cy="5181600"/>
          </a:xfrm>
          <a:noFill/>
          <a:ln/>
        </p:spPr>
        <p:txBody>
          <a:bodyPr vert="horz" lIns="92075" tIns="46038" rIns="92075" bIns="46038" rtlCol="0">
            <a:normAutofit lnSpcReduction="10000"/>
          </a:bodyPr>
          <a:lstStyle/>
          <a:p>
            <a:pPr>
              <a:lnSpc>
                <a:spcPct val="100000"/>
              </a:lnSpc>
            </a:pPr>
            <a:r>
              <a:rPr lang="en-US" altLang="zh-TW" sz="2000" dirty="0">
                <a:ea typeface="新細明體" panose="02020500000000000000" pitchFamily="18" charset="-120"/>
              </a:rPr>
              <a:t>Learning the application domain</a:t>
            </a:r>
          </a:p>
          <a:p>
            <a:pPr lvl="1">
              <a:lnSpc>
                <a:spcPct val="100000"/>
              </a:lnSpc>
            </a:pPr>
            <a:r>
              <a:rPr lang="en-US" altLang="zh-TW" sz="1800" dirty="0">
                <a:ea typeface="新細明體" panose="02020500000000000000" pitchFamily="18" charset="-120"/>
              </a:rPr>
              <a:t>Relevant prior knowledge and goals of application</a:t>
            </a:r>
          </a:p>
          <a:p>
            <a:pPr>
              <a:lnSpc>
                <a:spcPct val="100000"/>
              </a:lnSpc>
            </a:pPr>
            <a:r>
              <a:rPr lang="en-US" altLang="zh-TW" sz="2000" dirty="0">
                <a:ea typeface="新細明體" panose="02020500000000000000" pitchFamily="18" charset="-120"/>
              </a:rPr>
              <a:t>Creating a target data set: data selection</a:t>
            </a:r>
          </a:p>
          <a:p>
            <a:pPr>
              <a:lnSpc>
                <a:spcPct val="100000"/>
              </a:lnSpc>
            </a:pPr>
            <a:r>
              <a:rPr lang="en-US" altLang="zh-TW" sz="2000" dirty="0">
                <a:ea typeface="新細明體" panose="02020500000000000000" pitchFamily="18" charset="-120"/>
              </a:rPr>
              <a:t>Data cleaning and preprocessing: (may take 60% of effort!)</a:t>
            </a:r>
          </a:p>
          <a:p>
            <a:pPr>
              <a:lnSpc>
                <a:spcPct val="100000"/>
              </a:lnSpc>
            </a:pPr>
            <a:r>
              <a:rPr lang="en-US" altLang="zh-TW" sz="2000" dirty="0">
                <a:ea typeface="新細明體" panose="02020500000000000000" pitchFamily="18" charset="-120"/>
              </a:rPr>
              <a:t>Data reduction and transformation</a:t>
            </a:r>
          </a:p>
          <a:p>
            <a:pPr lvl="1">
              <a:lnSpc>
                <a:spcPct val="100000"/>
              </a:lnSpc>
            </a:pPr>
            <a:r>
              <a:rPr lang="en-US" altLang="zh-TW" sz="1800" dirty="0">
                <a:ea typeface="新細明體" panose="02020500000000000000" pitchFamily="18" charset="-120"/>
              </a:rPr>
              <a:t>Find useful features, dimensionality/variable reduction.</a:t>
            </a:r>
          </a:p>
          <a:p>
            <a:pPr>
              <a:lnSpc>
                <a:spcPct val="100000"/>
              </a:lnSpc>
            </a:pPr>
            <a:r>
              <a:rPr lang="en-US" altLang="zh-TW" sz="2000" dirty="0">
                <a:ea typeface="新細明體" panose="02020500000000000000" pitchFamily="18" charset="-120"/>
              </a:rPr>
              <a:t>Choosing functions of data mining </a:t>
            </a:r>
          </a:p>
          <a:p>
            <a:pPr lvl="1">
              <a:lnSpc>
                <a:spcPct val="100000"/>
              </a:lnSpc>
            </a:pPr>
            <a:r>
              <a:rPr lang="en-US" altLang="zh-TW" sz="1800" dirty="0">
                <a:ea typeface="新細明體" panose="02020500000000000000" pitchFamily="18" charset="-120"/>
              </a:rPr>
              <a:t> Summarization, classification, regression, association, clustering.</a:t>
            </a:r>
          </a:p>
          <a:p>
            <a:pPr>
              <a:lnSpc>
                <a:spcPct val="100000"/>
              </a:lnSpc>
            </a:pPr>
            <a:r>
              <a:rPr lang="en-US" altLang="zh-TW" sz="2000" dirty="0">
                <a:ea typeface="新細明體" panose="02020500000000000000" pitchFamily="18" charset="-120"/>
              </a:rPr>
              <a:t>Choosing the mining algorithm(s)</a:t>
            </a:r>
          </a:p>
          <a:p>
            <a:pPr>
              <a:lnSpc>
                <a:spcPct val="100000"/>
              </a:lnSpc>
            </a:pPr>
            <a:r>
              <a:rPr lang="en-US" altLang="zh-TW" sz="2000" dirty="0">
                <a:ea typeface="新細明體" panose="02020500000000000000" pitchFamily="18" charset="-120"/>
              </a:rPr>
              <a:t>Data mining: search for patterns of interest</a:t>
            </a:r>
          </a:p>
          <a:p>
            <a:pPr>
              <a:lnSpc>
                <a:spcPct val="100000"/>
              </a:lnSpc>
            </a:pPr>
            <a:r>
              <a:rPr lang="en-US" altLang="zh-TW" sz="2000" dirty="0">
                <a:ea typeface="新細明體" panose="02020500000000000000" pitchFamily="18" charset="-120"/>
              </a:rPr>
              <a:t>Pattern evaluation and knowledge presentation</a:t>
            </a:r>
          </a:p>
          <a:p>
            <a:pPr lvl="1">
              <a:lnSpc>
                <a:spcPct val="100000"/>
              </a:lnSpc>
            </a:pPr>
            <a:r>
              <a:rPr lang="en-US" altLang="zh-TW" sz="1800" dirty="0">
                <a:ea typeface="新細明體" panose="02020500000000000000" pitchFamily="18" charset="-120"/>
              </a:rPr>
              <a:t>Visualization, transformation, removing redundant patterns, etc.</a:t>
            </a:r>
          </a:p>
          <a:p>
            <a:pPr>
              <a:lnSpc>
                <a:spcPct val="100000"/>
              </a:lnSpc>
            </a:pPr>
            <a:r>
              <a:rPr lang="en-US" altLang="zh-TW" sz="2000" dirty="0">
                <a:ea typeface="新細明體" panose="02020500000000000000" pitchFamily="18" charset="-120"/>
              </a:rPr>
              <a:t>Use of discovered knowledge</a:t>
            </a:r>
            <a:endParaRPr lang="en-US" altLang="zh-TW" dirty="0">
              <a:ea typeface="新細明體" panose="02020500000000000000" pitchFamily="18" charset="-120"/>
            </a:endParaRPr>
          </a:p>
        </p:txBody>
      </p:sp>
    </p:spTree>
    <p:extLst>
      <p:ext uri="{BB962C8B-B14F-4D97-AF65-F5344CB8AC3E}">
        <p14:creationId xmlns:p14="http://schemas.microsoft.com/office/powerpoint/2010/main" val="3570281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Rectangle 2"/>
          <p:cNvSpPr>
            <a:spLocks noGrp="1" noChangeArrowheads="1"/>
          </p:cNvSpPr>
          <p:nvPr>
            <p:ph type="title"/>
          </p:nvPr>
        </p:nvSpPr>
        <p:spPr/>
        <p:txBody>
          <a:bodyPr/>
          <a:lstStyle/>
          <a:p>
            <a:r>
              <a:rPr lang="en-US" altLang="en-US"/>
              <a:t>Curb Your Enthusiasm</a:t>
            </a:r>
          </a:p>
        </p:txBody>
      </p:sp>
      <p:sp>
        <p:nvSpPr>
          <p:cNvPr id="839683" name="Rectangle 3"/>
          <p:cNvSpPr>
            <a:spLocks noGrp="1" noChangeArrowheads="1"/>
          </p:cNvSpPr>
          <p:nvPr>
            <p:ph type="body" idx="1"/>
          </p:nvPr>
        </p:nvSpPr>
        <p:spPr/>
        <p:txBody>
          <a:bodyPr/>
          <a:lstStyle/>
          <a:p>
            <a:pPr marL="571500" indent="-571500"/>
            <a:r>
              <a:rPr lang="en-US" altLang="en-US"/>
              <a:t>Multiple Regression, use </a:t>
            </a:r>
            <a:r>
              <a:rPr lang="en-US" altLang="en-US" i="1" u="sng"/>
              <a:t>adjusted </a:t>
            </a:r>
            <a:r>
              <a:rPr lang="en-US" altLang="en-US"/>
              <a:t>R</a:t>
            </a:r>
            <a:r>
              <a:rPr lang="en-US" altLang="en-US" baseline="30000"/>
              <a:t>2</a:t>
            </a:r>
            <a:r>
              <a:rPr lang="en-US" altLang="en-US"/>
              <a:t> </a:t>
            </a:r>
          </a:p>
          <a:p>
            <a:pPr marL="1131888" lvl="2" indent="-438150"/>
            <a:r>
              <a:rPr lang="en-US" altLang="en-US"/>
              <a:t>Rather than simple R</a:t>
            </a:r>
            <a:r>
              <a:rPr lang="en-US" altLang="en-US" baseline="30000"/>
              <a:t>2</a:t>
            </a:r>
            <a:r>
              <a:rPr lang="en-US" altLang="en-US"/>
              <a:t>.</a:t>
            </a:r>
          </a:p>
          <a:p>
            <a:pPr marL="1131888" lvl="2" indent="-438150"/>
            <a:r>
              <a:rPr lang="en-US" altLang="en-US"/>
              <a:t>A “penalty” is added to R</a:t>
            </a:r>
            <a:r>
              <a:rPr lang="en-US" altLang="en-US" baseline="30000"/>
              <a:t>2</a:t>
            </a:r>
            <a:r>
              <a:rPr lang="en-US" altLang="en-US"/>
              <a:t> such that each additional variable both raises &amp; lowers adjusted-R</a:t>
            </a:r>
            <a:r>
              <a:rPr lang="en-US" altLang="en-US" baseline="30000"/>
              <a:t>2</a:t>
            </a:r>
            <a:r>
              <a:rPr lang="en-US" altLang="en-US"/>
              <a:t>.</a:t>
            </a:r>
          </a:p>
          <a:p>
            <a:pPr marL="1131888" lvl="2" indent="-438150"/>
            <a:r>
              <a:rPr lang="en-US" altLang="en-US"/>
              <a:t>Net effect can be positive or negative.</a:t>
            </a:r>
          </a:p>
          <a:p>
            <a:pPr marL="1131888" lvl="2" indent="-438150"/>
            <a:r>
              <a:rPr lang="en-US" altLang="en-US"/>
              <a:t>Adjusted R</a:t>
            </a:r>
            <a:r>
              <a:rPr lang="en-US" altLang="en-US" baseline="30000"/>
              <a:t>2</a:t>
            </a:r>
            <a:r>
              <a:rPr lang="en-US" altLang="en-US"/>
              <a:t> attempts to estimate what the prediction error would be on fresh data.</a:t>
            </a:r>
          </a:p>
          <a:p>
            <a:pPr marL="571500" indent="-571500"/>
            <a:r>
              <a:rPr lang="en-US" altLang="en-US"/>
              <a:t>One instance of a general idea:</a:t>
            </a:r>
          </a:p>
          <a:p>
            <a:pPr marL="1131888" lvl="2" indent="-438150"/>
            <a:r>
              <a:rPr lang="en-US" altLang="en-US"/>
              <a:t>We need to find ways of </a:t>
            </a:r>
            <a:r>
              <a:rPr lang="en-US" altLang="en-US" i="1"/>
              <a:t>measuring</a:t>
            </a:r>
            <a:r>
              <a:rPr lang="en-US" altLang="en-US"/>
              <a:t> and </a:t>
            </a:r>
            <a:r>
              <a:rPr lang="en-US" altLang="en-US" i="1"/>
              <a:t>controlling</a:t>
            </a:r>
            <a:r>
              <a:rPr lang="en-US" altLang="en-US"/>
              <a:t> techniques’ propensity to fit all patterns in sight.</a:t>
            </a:r>
          </a:p>
          <a:p>
            <a:pPr marL="1131888" lvl="2" indent="-438150"/>
            <a:endParaRPr lang="en-US" altLang="en-US"/>
          </a:p>
        </p:txBody>
      </p:sp>
    </p:spTree>
    <p:extLst>
      <p:ext uri="{BB962C8B-B14F-4D97-AF65-F5344CB8AC3E}">
        <p14:creationId xmlns:p14="http://schemas.microsoft.com/office/powerpoint/2010/main" val="394028885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2"/>
          <p:cNvSpPr>
            <a:spLocks noGrp="1" noChangeArrowheads="1"/>
          </p:cNvSpPr>
          <p:nvPr>
            <p:ph type="title"/>
          </p:nvPr>
        </p:nvSpPr>
        <p:spPr/>
        <p:txBody>
          <a:bodyPr/>
          <a:lstStyle/>
          <a:p>
            <a:r>
              <a:rPr lang="en-US" altLang="en-US"/>
              <a:t>How to Curb Your Enthusiasm</a:t>
            </a:r>
          </a:p>
        </p:txBody>
      </p:sp>
      <p:sp>
        <p:nvSpPr>
          <p:cNvPr id="846851" name="Rectangle 3"/>
          <p:cNvSpPr>
            <a:spLocks noGrp="1" noChangeArrowheads="1"/>
          </p:cNvSpPr>
          <p:nvPr>
            <p:ph type="body" idx="1"/>
          </p:nvPr>
        </p:nvSpPr>
        <p:spPr/>
        <p:txBody>
          <a:bodyPr/>
          <a:lstStyle/>
          <a:p>
            <a:pPr marL="571500" indent="-571500">
              <a:buFont typeface="Wingdings" panose="05000000000000000000" pitchFamily="2" charset="2"/>
              <a:buAutoNum type="arabicPeriod"/>
            </a:pPr>
            <a:r>
              <a:rPr lang="en-US" altLang="en-US"/>
              <a:t>Adopt goodness-of-fit measures that penalize model complexity.</a:t>
            </a:r>
          </a:p>
          <a:p>
            <a:pPr marL="839788" lvl="1" indent="-495300"/>
            <a:r>
              <a:rPr lang="en-US" altLang="en-US">
                <a:solidFill>
                  <a:srgbClr val="008080"/>
                </a:solidFill>
              </a:rPr>
              <a:t>No hold-out data needed</a:t>
            </a:r>
          </a:p>
          <a:p>
            <a:pPr marL="1131888" lvl="2" indent="-438150"/>
            <a:r>
              <a:rPr lang="en-US" altLang="en-US"/>
              <a:t>Adjusted R</a:t>
            </a:r>
            <a:r>
              <a:rPr lang="en-US" altLang="en-US" baseline="30000"/>
              <a:t>2</a:t>
            </a:r>
          </a:p>
          <a:p>
            <a:pPr marL="1131888" lvl="2" indent="-438150"/>
            <a:r>
              <a:rPr lang="en-US" altLang="en-US"/>
              <a:t>Akaike Information</a:t>
            </a:r>
          </a:p>
          <a:p>
            <a:pPr marL="1131888" lvl="2" indent="-438150"/>
            <a:r>
              <a:rPr lang="en-US" altLang="en-US"/>
              <a:t>Bayes Information</a:t>
            </a:r>
          </a:p>
          <a:p>
            <a:pPr marL="571500" indent="-571500">
              <a:buFont typeface="Wingdings" panose="05000000000000000000" pitchFamily="2" charset="2"/>
              <a:buAutoNum type="arabicPeriod"/>
            </a:pPr>
            <a:r>
              <a:rPr lang="en-US" altLang="en-US"/>
              <a:t>Or…. use out-of-sample data!</a:t>
            </a:r>
          </a:p>
          <a:p>
            <a:pPr marL="1131888" lvl="2" indent="-438150"/>
            <a:r>
              <a:rPr lang="en-US" altLang="en-US"/>
              <a:t>Rely more on the data, less on penalized likelihood.</a:t>
            </a:r>
          </a:p>
          <a:p>
            <a:pPr marL="1131888" lvl="2" indent="-438150"/>
            <a:r>
              <a:rPr lang="en-US" altLang="en-US">
                <a:solidFill>
                  <a:srgbClr val="008080"/>
                </a:solidFill>
              </a:rPr>
              <a:t>Akaike and the others try to </a:t>
            </a:r>
            <a:r>
              <a:rPr lang="en-US" altLang="en-US" i="1">
                <a:solidFill>
                  <a:srgbClr val="008080"/>
                </a:solidFill>
              </a:rPr>
              <a:t>approximate</a:t>
            </a:r>
            <a:r>
              <a:rPr lang="en-US" altLang="en-US">
                <a:solidFill>
                  <a:srgbClr val="008080"/>
                </a:solidFill>
              </a:rPr>
              <a:t> the use of out-of-sample data to measure prediction error.</a:t>
            </a:r>
          </a:p>
        </p:txBody>
      </p:sp>
    </p:spTree>
    <p:extLst>
      <p:ext uri="{BB962C8B-B14F-4D97-AF65-F5344CB8AC3E}">
        <p14:creationId xmlns:p14="http://schemas.microsoft.com/office/powerpoint/2010/main" val="277109231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2"/>
          <p:cNvSpPr>
            <a:spLocks noGrp="1" noChangeArrowheads="1"/>
          </p:cNvSpPr>
          <p:nvPr>
            <p:ph type="title"/>
          </p:nvPr>
        </p:nvSpPr>
        <p:spPr/>
        <p:txBody>
          <a:bodyPr/>
          <a:lstStyle/>
          <a:p>
            <a:r>
              <a:rPr lang="en-US" altLang="en-US"/>
              <a:t>Out-of-Sample Data</a:t>
            </a:r>
            <a:endParaRPr lang="en-US" altLang="en-US" baseline="30000"/>
          </a:p>
        </p:txBody>
      </p:sp>
      <p:sp>
        <p:nvSpPr>
          <p:cNvPr id="843779" name="Rectangle 3"/>
          <p:cNvSpPr>
            <a:spLocks noGrp="1" noChangeArrowheads="1"/>
          </p:cNvSpPr>
          <p:nvPr>
            <p:ph type="body" idx="1"/>
          </p:nvPr>
        </p:nvSpPr>
        <p:spPr/>
        <p:txBody>
          <a:bodyPr/>
          <a:lstStyle/>
          <a:p>
            <a:pPr marL="571500" indent="-571500"/>
            <a:r>
              <a:rPr lang="en-US" altLang="en-US" dirty="0"/>
              <a:t>Simplest idea:  Divide data into 2 pieces.</a:t>
            </a:r>
          </a:p>
          <a:p>
            <a:pPr marL="1131888" lvl="2" indent="-438150"/>
            <a:r>
              <a:rPr lang="en-US" altLang="en-US" dirty="0">
                <a:solidFill>
                  <a:srgbClr val="006600"/>
                </a:solidFill>
              </a:rPr>
              <a:t>Training </a:t>
            </a:r>
            <a:r>
              <a:rPr lang="en-US" altLang="en-US" dirty="0"/>
              <a:t>Data:  data used to </a:t>
            </a:r>
            <a:r>
              <a:rPr lang="en-US" altLang="en-US" dirty="0">
                <a:solidFill>
                  <a:srgbClr val="006600"/>
                </a:solidFill>
              </a:rPr>
              <a:t>fit</a:t>
            </a:r>
            <a:r>
              <a:rPr lang="en-US" altLang="en-US" dirty="0"/>
              <a:t> model</a:t>
            </a:r>
          </a:p>
          <a:p>
            <a:pPr marL="1131888" lvl="2" indent="-438150"/>
            <a:r>
              <a:rPr lang="en-US" altLang="en-US" dirty="0">
                <a:solidFill>
                  <a:srgbClr val="FF6600"/>
                </a:solidFill>
              </a:rPr>
              <a:t>Test </a:t>
            </a:r>
            <a:r>
              <a:rPr lang="en-US" altLang="en-US" dirty="0"/>
              <a:t>Data:  “fresh” data used to </a:t>
            </a:r>
            <a:r>
              <a:rPr lang="en-US" altLang="en-US" dirty="0">
                <a:solidFill>
                  <a:srgbClr val="FF6600"/>
                </a:solidFill>
              </a:rPr>
              <a:t>evaluate </a:t>
            </a:r>
            <a:r>
              <a:rPr lang="en-US" altLang="en-US" dirty="0"/>
              <a:t>model</a:t>
            </a:r>
          </a:p>
          <a:p>
            <a:pPr marL="571500" indent="-571500"/>
            <a:r>
              <a:rPr lang="en-US" altLang="en-US" dirty="0"/>
              <a:t>Test data contains: </a:t>
            </a:r>
          </a:p>
          <a:p>
            <a:pPr marL="1131888" lvl="2" indent="-438150"/>
            <a:r>
              <a:rPr lang="en-US" altLang="en-US" dirty="0"/>
              <a:t>actual target value </a:t>
            </a:r>
            <a:r>
              <a:rPr lang="en-US" altLang="en-US" i="1" dirty="0"/>
              <a:t>Y</a:t>
            </a:r>
            <a:r>
              <a:rPr lang="en-US" altLang="en-US" dirty="0"/>
              <a:t> </a:t>
            </a:r>
          </a:p>
          <a:p>
            <a:pPr marL="1131888" lvl="2" indent="-438150"/>
            <a:r>
              <a:rPr lang="en-US" altLang="en-US" dirty="0"/>
              <a:t>model prediction </a:t>
            </a:r>
            <a:r>
              <a:rPr lang="en-US" altLang="en-US" i="1" dirty="0"/>
              <a:t>Y*</a:t>
            </a:r>
            <a:endParaRPr lang="en-US" altLang="en-US" dirty="0"/>
          </a:p>
          <a:p>
            <a:pPr marL="571500" indent="-571500"/>
            <a:r>
              <a:rPr lang="en-US" altLang="en-US" dirty="0"/>
              <a:t>We can find clever ways of displaying the relation between </a:t>
            </a:r>
            <a:r>
              <a:rPr lang="en-US" altLang="en-US" i="1" dirty="0"/>
              <a:t>Y </a:t>
            </a:r>
            <a:r>
              <a:rPr lang="en-US" altLang="en-US" dirty="0"/>
              <a:t>and </a:t>
            </a:r>
            <a:r>
              <a:rPr lang="en-US" altLang="en-US" i="1" dirty="0"/>
              <a:t>Y*</a:t>
            </a:r>
            <a:r>
              <a:rPr lang="en-US" altLang="en-US" dirty="0"/>
              <a:t>.</a:t>
            </a:r>
          </a:p>
          <a:p>
            <a:pPr marL="1131888" lvl="2" indent="-438150"/>
            <a:r>
              <a:rPr lang="en-US" altLang="en-US" dirty="0"/>
              <a:t>Lift curves, gains charts, ROC curves…………	</a:t>
            </a:r>
          </a:p>
        </p:txBody>
      </p:sp>
    </p:spTree>
    <p:extLst>
      <p:ext uri="{BB962C8B-B14F-4D97-AF65-F5344CB8AC3E}">
        <p14:creationId xmlns:p14="http://schemas.microsoft.com/office/powerpoint/2010/main" val="321496580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6" name="Rectangle 4"/>
          <p:cNvSpPr>
            <a:spLocks noGrp="1" noChangeArrowheads="1"/>
          </p:cNvSpPr>
          <p:nvPr>
            <p:ph type="title"/>
          </p:nvPr>
        </p:nvSpPr>
        <p:spPr/>
        <p:txBody>
          <a:bodyPr/>
          <a:lstStyle/>
          <a:p>
            <a:r>
              <a:rPr lang="en-US" altLang="en-US"/>
              <a:t>Lift Curves</a:t>
            </a:r>
          </a:p>
        </p:txBody>
      </p:sp>
      <p:sp>
        <p:nvSpPr>
          <p:cNvPr id="888837" name="Rectangle 5"/>
          <p:cNvSpPr>
            <a:spLocks noGrp="1" noChangeArrowheads="1"/>
          </p:cNvSpPr>
          <p:nvPr>
            <p:ph type="body" sz="half" idx="1"/>
          </p:nvPr>
        </p:nvSpPr>
        <p:spPr/>
        <p:txBody>
          <a:bodyPr/>
          <a:lstStyle/>
          <a:p>
            <a:r>
              <a:rPr lang="en-US" altLang="en-US" sz="2600"/>
              <a:t>Sort data by </a:t>
            </a:r>
            <a:r>
              <a:rPr lang="en-US" altLang="en-US" sz="2600" i="1"/>
              <a:t>Y*</a:t>
            </a:r>
            <a:r>
              <a:rPr lang="en-US" altLang="en-US" sz="2600"/>
              <a:t> (score).</a:t>
            </a:r>
          </a:p>
          <a:p>
            <a:r>
              <a:rPr lang="en-US" altLang="en-US" sz="2600"/>
              <a:t>Break test data into 10 equal pieces </a:t>
            </a:r>
          </a:p>
          <a:p>
            <a:pPr lvl="2"/>
            <a:r>
              <a:rPr lang="en-US" altLang="en-US" sz="2100"/>
              <a:t>Best “decile”:  lowest score </a:t>
            </a:r>
            <a:r>
              <a:rPr lang="en-US" altLang="en-US" sz="2100">
                <a:sym typeface="Wingdings" panose="05000000000000000000" pitchFamily="2" charset="2"/>
              </a:rPr>
              <a:t> lowest LR</a:t>
            </a:r>
            <a:endParaRPr lang="en-US" altLang="en-US" sz="2100"/>
          </a:p>
          <a:p>
            <a:pPr lvl="2"/>
            <a:r>
              <a:rPr lang="en-US" altLang="en-US" sz="2100"/>
              <a:t>Worst “decile”: highest score </a:t>
            </a:r>
            <a:r>
              <a:rPr lang="en-US" altLang="en-US" sz="2100">
                <a:sym typeface="Wingdings" panose="05000000000000000000" pitchFamily="2" charset="2"/>
              </a:rPr>
              <a:t> highest LR</a:t>
            </a:r>
            <a:r>
              <a:rPr lang="en-US" altLang="en-US" sz="2100"/>
              <a:t> </a:t>
            </a:r>
          </a:p>
          <a:p>
            <a:pPr lvl="2"/>
            <a:r>
              <a:rPr lang="en-US" altLang="en-US" sz="2100"/>
              <a:t>Difference:  “Lift”</a:t>
            </a:r>
          </a:p>
          <a:p>
            <a:r>
              <a:rPr lang="en-US" altLang="en-US" sz="2600"/>
              <a:t>Lift measures:</a:t>
            </a:r>
          </a:p>
          <a:p>
            <a:pPr lvl="2"/>
            <a:r>
              <a:rPr lang="en-US" altLang="en-US" sz="2100"/>
              <a:t>Segmentation power</a:t>
            </a:r>
            <a:endParaRPr lang="en-US" altLang="en-US" sz="2100" i="1"/>
          </a:p>
          <a:p>
            <a:pPr lvl="2"/>
            <a:r>
              <a:rPr lang="en-US" altLang="en-US" sz="2100"/>
              <a:t>ROI of modeling project</a:t>
            </a:r>
          </a:p>
        </p:txBody>
      </p:sp>
      <p:graphicFrame>
        <p:nvGraphicFramePr>
          <p:cNvPr id="888839" name="Object 7"/>
          <p:cNvGraphicFramePr>
            <a:graphicFrameLocks noGrp="1" noChangeAspect="1"/>
          </p:cNvGraphicFramePr>
          <p:nvPr>
            <p:ph sz="half" idx="2"/>
            <p:extLst>
              <p:ext uri="{D42A27DB-BD31-4B8C-83A1-F6EECF244321}">
                <p14:modId xmlns:p14="http://schemas.microsoft.com/office/powerpoint/2010/main" val="256543424"/>
              </p:ext>
            </p:extLst>
          </p:nvPr>
        </p:nvGraphicFramePr>
        <p:xfrm>
          <a:off x="6260592" y="1719263"/>
          <a:ext cx="5029200" cy="4978400"/>
        </p:xfrm>
        <a:graphic>
          <a:graphicData uri="http://schemas.openxmlformats.org/presentationml/2006/ole">
            <mc:AlternateContent xmlns:mc="http://schemas.openxmlformats.org/markup-compatibility/2006">
              <mc:Choice xmlns:v="urn:schemas-microsoft-com:vml" Requires="v">
                <p:oleObj spid="_x0000_s16393" name="Chart" r:id="rId4" imgW="8929752" imgH="10239430" progId="MSGraph.Chart.8">
                  <p:embed followColorScheme="full"/>
                </p:oleObj>
              </mc:Choice>
              <mc:Fallback>
                <p:oleObj name="Chart" r:id="rId4" imgW="8929752" imgH="10239430" progId="MSGraph.Chart.8">
                  <p:embed followColorScheme="full"/>
                  <p:pic>
                    <p:nvPicPr>
                      <p:cNvPr id="888839" name="Object 7"/>
                      <p:cNvPicPr>
                        <a:picLocks noChangeAspect="1" noChangeArrowheads="1"/>
                      </p:cNvPicPr>
                      <p:nvPr/>
                    </p:nvPicPr>
                    <p:blipFill>
                      <a:blip r:embed="rId5"/>
                      <a:srcRect/>
                      <a:stretch>
                        <a:fillRect/>
                      </a:stretch>
                    </p:blipFill>
                    <p:spPr bwMode="auto">
                      <a:xfrm>
                        <a:off x="6260592" y="1719263"/>
                        <a:ext cx="5029200" cy="497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9217890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Rectangle 2"/>
          <p:cNvSpPr>
            <a:spLocks noGrp="1" noChangeArrowheads="1"/>
          </p:cNvSpPr>
          <p:nvPr>
            <p:ph type="title"/>
          </p:nvPr>
        </p:nvSpPr>
        <p:spPr/>
        <p:txBody>
          <a:bodyPr/>
          <a:lstStyle/>
          <a:p>
            <a:r>
              <a:rPr lang="en-US" altLang="en-US"/>
              <a:t>Lift Curves:  Practical Benefits</a:t>
            </a:r>
          </a:p>
        </p:txBody>
      </p:sp>
      <p:sp>
        <p:nvSpPr>
          <p:cNvPr id="971779" name="Rectangle 3"/>
          <p:cNvSpPr>
            <a:spLocks noGrp="1" noChangeArrowheads="1"/>
          </p:cNvSpPr>
          <p:nvPr>
            <p:ph type="body" idx="1"/>
          </p:nvPr>
        </p:nvSpPr>
        <p:spPr/>
        <p:txBody>
          <a:bodyPr/>
          <a:lstStyle/>
          <a:p>
            <a:pPr marL="571500" indent="-571500"/>
            <a:r>
              <a:rPr lang="en-US" altLang="en-US"/>
              <a:t>What do we really care about when we build a model?</a:t>
            </a:r>
          </a:p>
          <a:p>
            <a:pPr marL="839788" lvl="1" indent="-495300"/>
            <a:r>
              <a:rPr lang="en-US" altLang="en-US"/>
              <a:t>High R</a:t>
            </a:r>
            <a:r>
              <a:rPr lang="en-US" altLang="en-US" baseline="30000"/>
              <a:t>2</a:t>
            </a:r>
            <a:r>
              <a:rPr lang="en-US" altLang="en-US"/>
              <a:t>, etc?</a:t>
            </a:r>
          </a:p>
          <a:p>
            <a:pPr marL="839788" lvl="1" indent="-495300"/>
            <a:r>
              <a:rPr lang="en-US" altLang="en-US"/>
              <a:t>…or increased profitability?</a:t>
            </a:r>
          </a:p>
          <a:p>
            <a:pPr marL="571500" indent="-571500"/>
            <a:r>
              <a:rPr lang="en-US" altLang="en-US"/>
              <a:t>Paraphrase of Michael Berry:</a:t>
            </a:r>
          </a:p>
          <a:p>
            <a:pPr marL="571500" indent="-571500" algn="ctr">
              <a:buNone/>
            </a:pPr>
            <a:r>
              <a:rPr lang="en-US" altLang="en-US"/>
              <a:t>	</a:t>
            </a:r>
            <a:r>
              <a:rPr lang="en-US" altLang="en-US">
                <a:solidFill>
                  <a:schemeClr val="tx2"/>
                </a:solidFill>
              </a:rPr>
              <a:t>Success is measured in dollars… R</a:t>
            </a:r>
            <a:r>
              <a:rPr lang="en-US" altLang="en-US" baseline="30000">
                <a:solidFill>
                  <a:schemeClr val="tx2"/>
                </a:solidFill>
              </a:rPr>
              <a:t>2</a:t>
            </a:r>
            <a:r>
              <a:rPr lang="en-US" altLang="en-US">
                <a:solidFill>
                  <a:schemeClr val="tx2"/>
                </a:solidFill>
              </a:rPr>
              <a:t>, misclassification rate… don’t matter.</a:t>
            </a:r>
          </a:p>
        </p:txBody>
      </p:sp>
    </p:spTree>
    <p:extLst>
      <p:ext uri="{BB962C8B-B14F-4D97-AF65-F5344CB8AC3E}">
        <p14:creationId xmlns:p14="http://schemas.microsoft.com/office/powerpoint/2010/main" val="120540769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ChangeArrowheads="1"/>
          </p:cNvSpPr>
          <p:nvPr>
            <p:ph type="title"/>
          </p:nvPr>
        </p:nvSpPr>
        <p:spPr/>
        <p:txBody>
          <a:bodyPr/>
          <a:lstStyle/>
          <a:p>
            <a:r>
              <a:rPr lang="en-US" altLang="en-US"/>
              <a:t>Lift Curves:  Practical Benefit</a:t>
            </a:r>
          </a:p>
        </p:txBody>
      </p:sp>
      <p:sp>
        <p:nvSpPr>
          <p:cNvPr id="967683" name="Rectangle 3"/>
          <p:cNvSpPr>
            <a:spLocks noGrp="1" noChangeArrowheads="1"/>
          </p:cNvSpPr>
          <p:nvPr>
            <p:ph type="body" sz="half" idx="1"/>
          </p:nvPr>
        </p:nvSpPr>
        <p:spPr/>
        <p:txBody>
          <a:bodyPr/>
          <a:lstStyle/>
          <a:p>
            <a:r>
              <a:rPr lang="en-US" altLang="en-US" sz="2600"/>
              <a:t>Lift curves can be used to estimate the LR benefit of implementing the model.</a:t>
            </a:r>
          </a:p>
          <a:p>
            <a:pPr lvl="1"/>
            <a:r>
              <a:rPr lang="en-US" altLang="en-US" sz="2200"/>
              <a:t>E.g. how would non-renewing the worst 5% impact the combined ratio?</a:t>
            </a:r>
          </a:p>
          <a:p>
            <a:r>
              <a:rPr lang="en-US" altLang="en-US" sz="2600"/>
              <a:t>The same cannot be said for R</a:t>
            </a:r>
            <a:r>
              <a:rPr lang="en-US" altLang="en-US" sz="2600" baseline="30000"/>
              <a:t>2</a:t>
            </a:r>
            <a:r>
              <a:rPr lang="en-US" altLang="en-US" sz="2600"/>
              <a:t>, deviance, penalized likelihood…</a:t>
            </a:r>
          </a:p>
        </p:txBody>
      </p:sp>
      <p:graphicFrame>
        <p:nvGraphicFramePr>
          <p:cNvPr id="967684" name="Object 4"/>
          <p:cNvGraphicFramePr>
            <a:graphicFrameLocks noGrp="1" noChangeAspect="1"/>
          </p:cNvGraphicFramePr>
          <p:nvPr>
            <p:ph sz="half" idx="2"/>
            <p:extLst>
              <p:ext uri="{D42A27DB-BD31-4B8C-83A1-F6EECF244321}">
                <p14:modId xmlns:p14="http://schemas.microsoft.com/office/powerpoint/2010/main" val="1713898330"/>
              </p:ext>
            </p:extLst>
          </p:nvPr>
        </p:nvGraphicFramePr>
        <p:xfrm>
          <a:off x="6544056" y="1435894"/>
          <a:ext cx="5029200" cy="4978400"/>
        </p:xfrm>
        <a:graphic>
          <a:graphicData uri="http://schemas.openxmlformats.org/presentationml/2006/ole">
            <mc:AlternateContent xmlns:mc="http://schemas.openxmlformats.org/markup-compatibility/2006">
              <mc:Choice xmlns:v="urn:schemas-microsoft-com:vml" Requires="v">
                <p:oleObj spid="_x0000_s17417" name="Chart" r:id="rId4" imgW="8929752" imgH="10239430" progId="MSGraph.Chart.8">
                  <p:embed followColorScheme="full"/>
                </p:oleObj>
              </mc:Choice>
              <mc:Fallback>
                <p:oleObj name="Chart" r:id="rId4" imgW="8929752" imgH="10239430" progId="MSGraph.Chart.8">
                  <p:embed followColorScheme="full"/>
                  <p:pic>
                    <p:nvPicPr>
                      <p:cNvPr id="967684" name="Object 4"/>
                      <p:cNvPicPr>
                        <a:picLocks noChangeAspect="1" noChangeArrowheads="1"/>
                      </p:cNvPicPr>
                      <p:nvPr/>
                    </p:nvPicPr>
                    <p:blipFill>
                      <a:blip r:embed="rId5"/>
                      <a:srcRect/>
                      <a:stretch>
                        <a:fillRect/>
                      </a:stretch>
                    </p:blipFill>
                    <p:spPr bwMode="auto">
                      <a:xfrm>
                        <a:off x="6544056" y="1435894"/>
                        <a:ext cx="5029200" cy="497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2274988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2"/>
          <p:cNvSpPr>
            <a:spLocks noGrp="1" noChangeArrowheads="1"/>
          </p:cNvSpPr>
          <p:nvPr>
            <p:ph type="title"/>
          </p:nvPr>
        </p:nvSpPr>
        <p:spPr/>
        <p:txBody>
          <a:bodyPr/>
          <a:lstStyle/>
          <a:p>
            <a:r>
              <a:rPr lang="en-US" altLang="en-US"/>
              <a:t>Lift Curves:  Other Benefits</a:t>
            </a:r>
          </a:p>
        </p:txBody>
      </p:sp>
      <p:sp>
        <p:nvSpPr>
          <p:cNvPr id="970755" name="Rectangle 3"/>
          <p:cNvSpPr>
            <a:spLocks noGrp="1" noChangeArrowheads="1"/>
          </p:cNvSpPr>
          <p:nvPr>
            <p:ph type="body" idx="1"/>
          </p:nvPr>
        </p:nvSpPr>
        <p:spPr/>
        <p:txBody>
          <a:bodyPr/>
          <a:lstStyle/>
          <a:p>
            <a:pPr marL="571500" indent="-571500"/>
            <a:r>
              <a:rPr lang="en-US" altLang="en-US"/>
              <a:t>Allows one to easily compare multiple models on out-of-sample data.</a:t>
            </a:r>
          </a:p>
          <a:p>
            <a:pPr marL="839788" lvl="1" indent="-495300"/>
            <a:r>
              <a:rPr lang="en-US" altLang="en-US"/>
              <a:t>Which is the best technique?  </a:t>
            </a:r>
          </a:p>
          <a:p>
            <a:pPr marL="1131888" lvl="2" indent="-438150"/>
            <a:r>
              <a:rPr lang="en-US" altLang="en-US"/>
              <a:t>GLM, decision tree, neural net, MARS….?</a:t>
            </a:r>
          </a:p>
          <a:p>
            <a:pPr marL="839788" lvl="1" indent="-495300"/>
            <a:r>
              <a:rPr lang="en-US" altLang="en-US"/>
              <a:t>Other modeling options:  </a:t>
            </a:r>
          </a:p>
          <a:p>
            <a:pPr marL="1131888" lvl="2" indent="-438150"/>
            <a:r>
              <a:rPr lang="en-US" altLang="en-US"/>
              <a:t>Optimal predictive variables, target variables… </a:t>
            </a:r>
          </a:p>
          <a:p>
            <a:pPr marL="571500" indent="-571500"/>
            <a:r>
              <a:rPr lang="en-US" altLang="en-US"/>
              <a:t>Lends itself to iterative model-building process, “controlled experiments”.</a:t>
            </a:r>
          </a:p>
          <a:p>
            <a:pPr marL="839788" lvl="1" indent="-495300"/>
            <a:r>
              <a:rPr lang="en-US" altLang="en-US"/>
              <a:t>Need for final model validation.</a:t>
            </a:r>
          </a:p>
        </p:txBody>
      </p:sp>
    </p:spTree>
    <p:extLst>
      <p:ext uri="{BB962C8B-B14F-4D97-AF65-F5344CB8AC3E}">
        <p14:creationId xmlns:p14="http://schemas.microsoft.com/office/powerpoint/2010/main" val="186626646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Rectangle 2"/>
          <p:cNvSpPr>
            <a:spLocks noGrp="1" noChangeArrowheads="1"/>
          </p:cNvSpPr>
          <p:nvPr>
            <p:ph type="title"/>
          </p:nvPr>
        </p:nvSpPr>
        <p:spPr/>
        <p:txBody>
          <a:bodyPr/>
          <a:lstStyle/>
          <a:p>
            <a:r>
              <a:rPr lang="en-US" altLang="en-US"/>
              <a:t>Lift Curves:  Other Benefits</a:t>
            </a:r>
          </a:p>
        </p:txBody>
      </p:sp>
      <p:sp>
        <p:nvSpPr>
          <p:cNvPr id="972803" name="Rectangle 3"/>
          <p:cNvSpPr>
            <a:spLocks noGrp="1" noChangeArrowheads="1"/>
          </p:cNvSpPr>
          <p:nvPr>
            <p:ph type="body" idx="1"/>
          </p:nvPr>
        </p:nvSpPr>
        <p:spPr/>
        <p:txBody>
          <a:bodyPr/>
          <a:lstStyle/>
          <a:p>
            <a:pPr marL="571500" indent="-571500"/>
            <a:r>
              <a:rPr lang="en-US" altLang="en-US"/>
              <a:t>Some times traditional statistical measures don’t really give a feel for how successful the model is.</a:t>
            </a:r>
          </a:p>
          <a:p>
            <a:pPr marL="839788" lvl="1" indent="-495300"/>
            <a:r>
              <a:rPr lang="en-US" altLang="en-US"/>
              <a:t>Personal line regression model fit on many million records.</a:t>
            </a:r>
          </a:p>
          <a:p>
            <a:pPr marL="1131888" lvl="2" indent="-438150"/>
            <a:r>
              <a:rPr lang="en-US" altLang="en-US"/>
              <a:t>R</a:t>
            </a:r>
            <a:r>
              <a:rPr lang="en-US" altLang="en-US" baseline="30000"/>
              <a:t>2</a:t>
            </a:r>
            <a:r>
              <a:rPr lang="en-US" altLang="en-US"/>
              <a:t> </a:t>
            </a:r>
            <a:r>
              <a:rPr lang="en-US" altLang="en-US">
                <a:cs typeface="Arial" panose="020B0604020202020204" pitchFamily="34" charset="0"/>
              </a:rPr>
              <a:t>≈ .0002</a:t>
            </a:r>
          </a:p>
          <a:p>
            <a:pPr marL="1131888" lvl="2" indent="-438150"/>
            <a:r>
              <a:rPr lang="en-US" altLang="en-US">
                <a:cs typeface="Arial" panose="020B0604020202020204" pitchFamily="34" charset="0"/>
              </a:rPr>
              <a:t>But excellent lift curve</a:t>
            </a:r>
          </a:p>
          <a:p>
            <a:pPr marL="839788" lvl="1" indent="-495300"/>
            <a:r>
              <a:rPr lang="en-US" altLang="en-US">
                <a:cs typeface="Arial" panose="020B0604020202020204" pitchFamily="34" charset="0"/>
              </a:rPr>
              <a:t>Many traditional statisticians would say we’re wasting our time.</a:t>
            </a:r>
          </a:p>
          <a:p>
            <a:pPr marL="839788" lvl="1" indent="-495300"/>
            <a:r>
              <a:rPr lang="en-US" altLang="en-US">
                <a:cs typeface="Arial" panose="020B0604020202020204" pitchFamily="34" charset="0"/>
              </a:rPr>
              <a:t>Are we?</a:t>
            </a:r>
          </a:p>
        </p:txBody>
      </p:sp>
    </p:spTree>
    <p:extLst>
      <p:ext uri="{BB962C8B-B14F-4D97-AF65-F5344CB8AC3E}">
        <p14:creationId xmlns:p14="http://schemas.microsoft.com/office/powerpoint/2010/main" val="385024779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p:txBody>
          <a:bodyPr/>
          <a:lstStyle/>
          <a:p>
            <a:r>
              <a:rPr lang="en-US" altLang="en-US" sz="3600"/>
              <a:t>Gains Charts:  Binary Target</a:t>
            </a:r>
          </a:p>
        </p:txBody>
      </p:sp>
      <p:sp>
        <p:nvSpPr>
          <p:cNvPr id="850947" name="Rectangle 3"/>
          <p:cNvSpPr>
            <a:spLocks noGrp="1" noChangeArrowheads="1"/>
          </p:cNvSpPr>
          <p:nvPr>
            <p:ph type="body" sz="half" idx="1"/>
          </p:nvPr>
        </p:nvSpPr>
        <p:spPr/>
        <p:txBody>
          <a:bodyPr/>
          <a:lstStyle/>
          <a:p>
            <a:pPr>
              <a:lnSpc>
                <a:spcPct val="90000"/>
              </a:lnSpc>
            </a:pPr>
            <a:r>
              <a:rPr lang="en-US" altLang="en-US" sz="2600" i="1"/>
              <a:t>Y</a:t>
            </a:r>
            <a:r>
              <a:rPr lang="en-US" altLang="en-US" sz="2600"/>
              <a:t> is {0,1}-valued</a:t>
            </a:r>
          </a:p>
          <a:p>
            <a:pPr lvl="2"/>
            <a:r>
              <a:rPr lang="en-US" altLang="en-US" sz="2100"/>
              <a:t>Fraud</a:t>
            </a:r>
          </a:p>
          <a:p>
            <a:pPr lvl="2"/>
            <a:r>
              <a:rPr lang="en-US" altLang="en-US" sz="2100"/>
              <a:t>Defection</a:t>
            </a:r>
          </a:p>
          <a:p>
            <a:pPr lvl="2"/>
            <a:r>
              <a:rPr lang="en-US" altLang="en-US" sz="2100"/>
              <a:t>Cross-Sell</a:t>
            </a:r>
          </a:p>
          <a:p>
            <a:pPr>
              <a:lnSpc>
                <a:spcPct val="90000"/>
              </a:lnSpc>
            </a:pPr>
            <a:r>
              <a:rPr lang="en-US" altLang="en-US" sz="2600"/>
              <a:t>Sort data by </a:t>
            </a:r>
            <a:r>
              <a:rPr lang="en-US" altLang="en-US" sz="2600" i="1"/>
              <a:t>Y*</a:t>
            </a:r>
            <a:r>
              <a:rPr lang="en-US" altLang="en-US" sz="2600"/>
              <a:t> (score).</a:t>
            </a:r>
          </a:p>
          <a:p>
            <a:pPr>
              <a:lnSpc>
                <a:spcPct val="90000"/>
              </a:lnSpc>
            </a:pPr>
            <a:r>
              <a:rPr lang="en-US" altLang="en-US" sz="2600"/>
              <a:t>For each data point, calculate % of “1’s” vs. % of population considered so far.</a:t>
            </a:r>
          </a:p>
          <a:p>
            <a:pPr lvl="2"/>
            <a:r>
              <a:rPr lang="en-US" altLang="en-US" sz="2100"/>
              <a:t>Gain:  get 90% of the fraudsters by focusing on 40% of population.</a:t>
            </a:r>
          </a:p>
          <a:p>
            <a:pPr>
              <a:lnSpc>
                <a:spcPct val="90000"/>
              </a:lnSpc>
            </a:pPr>
            <a:endParaRPr lang="en-US" altLang="en-US" sz="2600"/>
          </a:p>
        </p:txBody>
      </p:sp>
      <p:pic>
        <p:nvPicPr>
          <p:cNvPr id="850965" name="Picture 2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172200" y="1600201"/>
            <a:ext cx="4724400" cy="4727575"/>
          </a:xfrm>
          <a:noFill/>
          <a:ln/>
        </p:spPr>
      </p:pic>
    </p:spTree>
    <p:extLst>
      <p:ext uri="{BB962C8B-B14F-4D97-AF65-F5344CB8AC3E}">
        <p14:creationId xmlns:p14="http://schemas.microsoft.com/office/powerpoint/2010/main" val="145521728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Rectangle 2"/>
          <p:cNvSpPr>
            <a:spLocks noGrp="1" noChangeArrowheads="1"/>
          </p:cNvSpPr>
          <p:nvPr>
            <p:ph type="title"/>
          </p:nvPr>
        </p:nvSpPr>
        <p:spPr/>
        <p:txBody>
          <a:bodyPr/>
          <a:lstStyle/>
          <a:p>
            <a:r>
              <a:rPr lang="en-US" altLang="en-US" sz="3600"/>
              <a:t>Gains Charts:  Benefits</a:t>
            </a:r>
          </a:p>
        </p:txBody>
      </p:sp>
      <p:sp>
        <p:nvSpPr>
          <p:cNvPr id="969731" name="Rectangle 3"/>
          <p:cNvSpPr>
            <a:spLocks noGrp="1" noChangeArrowheads="1"/>
          </p:cNvSpPr>
          <p:nvPr>
            <p:ph type="body" sz="half" idx="1"/>
          </p:nvPr>
        </p:nvSpPr>
        <p:spPr/>
        <p:txBody>
          <a:bodyPr/>
          <a:lstStyle/>
          <a:p>
            <a:r>
              <a:rPr lang="en-US" altLang="en-US" sz="2400"/>
              <a:t>Same as lift curve benefits.</a:t>
            </a:r>
          </a:p>
          <a:p>
            <a:r>
              <a:rPr lang="en-US" altLang="en-US" sz="2400" b="1">
                <a:solidFill>
                  <a:srgbClr val="FF6600"/>
                </a:solidFill>
              </a:rPr>
              <a:t>Business</a:t>
            </a:r>
            <a:r>
              <a:rPr lang="en-US" altLang="en-US" sz="2400"/>
              <a:t>:  “gain” measures real-life benefit of using the model.</a:t>
            </a:r>
          </a:p>
          <a:p>
            <a:r>
              <a:rPr lang="en-US" altLang="en-US" sz="2400" b="1">
                <a:solidFill>
                  <a:srgbClr val="008080"/>
                </a:solidFill>
              </a:rPr>
              <a:t>Statistical</a:t>
            </a:r>
            <a:r>
              <a:rPr lang="en-US" altLang="en-US" sz="2400"/>
              <a:t>:  can easily compare power of multiple techniques.</a:t>
            </a:r>
          </a:p>
          <a:p>
            <a:pPr marL="742950" lvl="1" indent="-285750"/>
            <a:r>
              <a:rPr lang="en-US" altLang="en-US" sz="2000"/>
              <a:t>Example to right: actual analysis of “spam” data.</a:t>
            </a:r>
          </a:p>
        </p:txBody>
      </p:sp>
      <p:pic>
        <p:nvPicPr>
          <p:cNvPr id="969734"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715000" y="1533526"/>
            <a:ext cx="4953000" cy="4943475"/>
          </a:xfrm>
          <a:noFill/>
          <a:ln/>
        </p:spPr>
      </p:pic>
    </p:spTree>
    <p:extLst>
      <p:ext uri="{BB962C8B-B14F-4D97-AF65-F5344CB8AC3E}">
        <p14:creationId xmlns:p14="http://schemas.microsoft.com/office/powerpoint/2010/main" val="1272838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Catatan</a:t>
            </a:r>
            <a:r>
              <a:rPr lang="en-US" dirty="0" smtClean="0"/>
              <a:t> </a:t>
            </a:r>
            <a:r>
              <a:rPr lang="en-US" dirty="0" err="1" smtClean="0"/>
              <a:t>dari</a:t>
            </a:r>
            <a:r>
              <a:rPr lang="en-US" dirty="0" smtClean="0"/>
              <a:t> </a:t>
            </a:r>
            <a:r>
              <a:rPr lang="en-US" dirty="0" err="1" smtClean="0"/>
              <a:t>Pengalaman</a:t>
            </a:r>
            <a:r>
              <a:rPr lang="en-US" dirty="0" smtClean="0"/>
              <a:t> #1</a:t>
            </a:r>
            <a:endParaRPr lang="en-US" dirty="0"/>
          </a:p>
        </p:txBody>
      </p:sp>
      <p:sp>
        <p:nvSpPr>
          <p:cNvPr id="3" name="Content Placeholder 2"/>
          <p:cNvSpPr>
            <a:spLocks noGrp="1"/>
          </p:cNvSpPr>
          <p:nvPr>
            <p:ph idx="4294967295"/>
          </p:nvPr>
        </p:nvSpPr>
        <p:spPr>
          <a:xfrm>
            <a:off x="1298448" y="1907921"/>
            <a:ext cx="10515600" cy="4351338"/>
          </a:xfrm>
        </p:spPr>
        <p:txBody>
          <a:bodyPr/>
          <a:lstStyle/>
          <a:p>
            <a:r>
              <a:rPr lang="en-US" dirty="0" err="1" smtClean="0"/>
              <a:t>Kesuksesan</a:t>
            </a:r>
            <a:r>
              <a:rPr lang="en-US" dirty="0" smtClean="0"/>
              <a:t> proses data mining </a:t>
            </a:r>
            <a:r>
              <a:rPr lang="en-US" dirty="0" err="1" smtClean="0"/>
              <a:t>tidak</a:t>
            </a:r>
            <a:r>
              <a:rPr lang="en-US" dirty="0" smtClean="0"/>
              <a:t> </a:t>
            </a:r>
            <a:r>
              <a:rPr lang="en-US" dirty="0" err="1" smtClean="0"/>
              <a:t>hanya</a:t>
            </a:r>
            <a:r>
              <a:rPr lang="en-US" dirty="0" smtClean="0"/>
              <a:t> </a:t>
            </a:r>
            <a:r>
              <a:rPr lang="en-US" dirty="0" err="1" smtClean="0"/>
              <a:t>terletak</a:t>
            </a:r>
            <a:r>
              <a:rPr lang="en-US" dirty="0" smtClean="0"/>
              <a:t> </a:t>
            </a:r>
            <a:r>
              <a:rPr lang="en-US" dirty="0" err="1" smtClean="0"/>
              <a:t>pada</a:t>
            </a:r>
            <a:r>
              <a:rPr lang="en-US" dirty="0" smtClean="0"/>
              <a:t> </a:t>
            </a:r>
            <a:r>
              <a:rPr lang="en-US" dirty="0" err="1" smtClean="0"/>
              <a:t>kemampuan</a:t>
            </a:r>
            <a:r>
              <a:rPr lang="en-US" dirty="0" smtClean="0"/>
              <a:t> </a:t>
            </a:r>
            <a:r>
              <a:rPr lang="en-US" dirty="0" err="1" smtClean="0"/>
              <a:t>teknis</a:t>
            </a:r>
            <a:r>
              <a:rPr lang="en-US" dirty="0" smtClean="0"/>
              <a:t> </a:t>
            </a:r>
            <a:r>
              <a:rPr lang="en-US" dirty="0" err="1" smtClean="0"/>
              <a:t>dan</a:t>
            </a:r>
            <a:r>
              <a:rPr lang="en-US" dirty="0" smtClean="0"/>
              <a:t> </a:t>
            </a:r>
            <a:r>
              <a:rPr lang="en-US" dirty="0" err="1" smtClean="0"/>
              <a:t>pengetahuan</a:t>
            </a:r>
            <a:r>
              <a:rPr lang="en-US" dirty="0" smtClean="0"/>
              <a:t> </a:t>
            </a:r>
            <a:r>
              <a:rPr lang="en-US" dirty="0" err="1" smtClean="0"/>
              <a:t>metode</a:t>
            </a:r>
            <a:r>
              <a:rPr lang="en-US" dirty="0" smtClean="0"/>
              <a:t> </a:t>
            </a:r>
            <a:r>
              <a:rPr lang="en-US" dirty="0" err="1" smtClean="0"/>
              <a:t>canggih</a:t>
            </a:r>
            <a:r>
              <a:rPr lang="en-US" dirty="0" smtClean="0"/>
              <a:t>, </a:t>
            </a:r>
            <a:r>
              <a:rPr lang="en-US" dirty="0" err="1" smtClean="0"/>
              <a:t>namun</a:t>
            </a:r>
            <a:r>
              <a:rPr lang="en-US" dirty="0" smtClean="0"/>
              <a:t> </a:t>
            </a:r>
            <a:r>
              <a:rPr lang="en-US" dirty="0" err="1" smtClean="0"/>
              <a:t>juga</a:t>
            </a:r>
            <a:r>
              <a:rPr lang="en-US" dirty="0" smtClean="0"/>
              <a:t> </a:t>
            </a:r>
            <a:r>
              <a:rPr lang="en-US" dirty="0" err="1" smtClean="0"/>
              <a:t>pada</a:t>
            </a:r>
            <a:r>
              <a:rPr lang="en-US" dirty="0" smtClean="0"/>
              <a:t> </a:t>
            </a:r>
            <a:r>
              <a:rPr lang="en-US" dirty="0" err="1" smtClean="0"/>
              <a:t>kreativitas</a:t>
            </a:r>
            <a:r>
              <a:rPr lang="en-US" dirty="0" smtClean="0"/>
              <a:t> </a:t>
            </a:r>
            <a:r>
              <a:rPr lang="en-US" dirty="0" err="1" smtClean="0"/>
              <a:t>melihat</a:t>
            </a:r>
            <a:r>
              <a:rPr lang="en-US" dirty="0" smtClean="0"/>
              <a:t> </a:t>
            </a:r>
            <a:r>
              <a:rPr lang="en-US" dirty="0" err="1" smtClean="0"/>
              <a:t>masalah</a:t>
            </a:r>
            <a:r>
              <a:rPr lang="en-US" dirty="0" smtClean="0"/>
              <a:t> </a:t>
            </a:r>
            <a:r>
              <a:rPr lang="en-US" dirty="0" err="1" smtClean="0"/>
              <a:t>dan</a:t>
            </a:r>
            <a:r>
              <a:rPr lang="en-US" dirty="0" smtClean="0"/>
              <a:t> </a:t>
            </a:r>
            <a:r>
              <a:rPr lang="en-US" dirty="0" err="1" smtClean="0"/>
              <a:t>menghasilkan</a:t>
            </a:r>
            <a:r>
              <a:rPr lang="en-US" dirty="0" smtClean="0"/>
              <a:t> </a:t>
            </a:r>
            <a:r>
              <a:rPr lang="en-US" dirty="0" err="1" smtClean="0"/>
              <a:t>informasi</a:t>
            </a:r>
            <a:r>
              <a:rPr lang="en-US" dirty="0" smtClean="0"/>
              <a:t> </a:t>
            </a:r>
            <a:r>
              <a:rPr lang="en-US" dirty="0" err="1" smtClean="0"/>
              <a:t>penting</a:t>
            </a:r>
            <a:r>
              <a:rPr lang="en-US" dirty="0" smtClean="0"/>
              <a:t> </a:t>
            </a:r>
            <a:r>
              <a:rPr lang="en-US" dirty="0" err="1" smtClean="0"/>
              <a:t>untuk</a:t>
            </a:r>
            <a:r>
              <a:rPr lang="en-US" dirty="0" smtClean="0"/>
              <a:t> </a:t>
            </a:r>
            <a:r>
              <a:rPr lang="en-US" dirty="0" err="1" smtClean="0"/>
              <a:t>diubah</a:t>
            </a:r>
            <a:r>
              <a:rPr lang="en-US" dirty="0" smtClean="0"/>
              <a:t> </a:t>
            </a:r>
            <a:r>
              <a:rPr lang="en-US" dirty="0" err="1" smtClean="0"/>
              <a:t>menjadi</a:t>
            </a:r>
            <a:r>
              <a:rPr lang="en-US" dirty="0" smtClean="0"/>
              <a:t> </a:t>
            </a:r>
            <a:r>
              <a:rPr lang="en-US" dirty="0" err="1" smtClean="0"/>
              <a:t>aksi</a:t>
            </a:r>
            <a:endParaRPr lang="en-US" dirty="0"/>
          </a:p>
        </p:txBody>
      </p:sp>
    </p:spTree>
    <p:extLst>
      <p:ext uri="{BB962C8B-B14F-4D97-AF65-F5344CB8AC3E}">
        <p14:creationId xmlns:p14="http://schemas.microsoft.com/office/powerpoint/2010/main" val="158798606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2"/>
          <p:cNvSpPr>
            <a:spLocks noGrp="1" noChangeArrowheads="1"/>
          </p:cNvSpPr>
          <p:nvPr>
            <p:ph type="title"/>
          </p:nvPr>
        </p:nvSpPr>
        <p:spPr/>
        <p:txBody>
          <a:bodyPr/>
          <a:lstStyle/>
          <a:p>
            <a:r>
              <a:rPr lang="en-US" altLang="en-US"/>
              <a:t>Model Selection vs. Validation</a:t>
            </a:r>
          </a:p>
        </p:txBody>
      </p:sp>
      <p:sp>
        <p:nvSpPr>
          <p:cNvPr id="857091" name="Rectangle 3"/>
          <p:cNvSpPr>
            <a:spLocks noGrp="1" noChangeArrowheads="1"/>
          </p:cNvSpPr>
          <p:nvPr>
            <p:ph type="body" idx="1"/>
          </p:nvPr>
        </p:nvSpPr>
        <p:spPr/>
        <p:txBody>
          <a:bodyPr/>
          <a:lstStyle/>
          <a:p>
            <a:pPr marL="571500" indent="-571500"/>
            <a:r>
              <a:rPr lang="en-US" altLang="en-US"/>
              <a:t>Suppose we’ve gone though an iterative model-building process.</a:t>
            </a:r>
          </a:p>
          <a:p>
            <a:pPr marL="1131888" lvl="2" indent="-438150"/>
            <a:r>
              <a:rPr lang="en-US" altLang="en-US"/>
              <a:t>Fit several models on the </a:t>
            </a:r>
            <a:r>
              <a:rPr lang="en-US" altLang="en-US">
                <a:solidFill>
                  <a:srgbClr val="006600"/>
                </a:solidFill>
              </a:rPr>
              <a:t>training </a:t>
            </a:r>
            <a:r>
              <a:rPr lang="en-US" altLang="en-US"/>
              <a:t>data</a:t>
            </a:r>
          </a:p>
          <a:p>
            <a:pPr marL="1131888" lvl="2" indent="-438150"/>
            <a:r>
              <a:rPr lang="en-US" altLang="en-US"/>
              <a:t>Tested/compared them on the </a:t>
            </a:r>
            <a:r>
              <a:rPr lang="en-US" altLang="en-US">
                <a:solidFill>
                  <a:srgbClr val="FF6600"/>
                </a:solidFill>
              </a:rPr>
              <a:t>test</a:t>
            </a:r>
            <a:r>
              <a:rPr lang="en-US" altLang="en-US">
                <a:solidFill>
                  <a:srgbClr val="006600"/>
                </a:solidFill>
              </a:rPr>
              <a:t> </a:t>
            </a:r>
            <a:r>
              <a:rPr lang="en-US" altLang="en-US"/>
              <a:t>data</a:t>
            </a:r>
          </a:p>
          <a:p>
            <a:pPr marL="1131888" lvl="2" indent="-438150"/>
            <a:r>
              <a:rPr lang="en-US" altLang="en-US"/>
              <a:t>Selected the “best” model</a:t>
            </a:r>
          </a:p>
          <a:p>
            <a:pPr marL="571500" indent="-571500"/>
            <a:r>
              <a:rPr lang="en-US" altLang="en-US"/>
              <a:t>The test lift curve of the best model might </a:t>
            </a:r>
            <a:r>
              <a:rPr lang="en-US" altLang="en-US" i="1"/>
              <a:t>still</a:t>
            </a:r>
            <a:r>
              <a:rPr lang="en-US" altLang="en-US"/>
              <a:t> be overly optimistic.</a:t>
            </a:r>
          </a:p>
          <a:p>
            <a:pPr marL="1131888" lvl="2" indent="-438150"/>
            <a:r>
              <a:rPr lang="en-US" altLang="en-US"/>
              <a:t>Why:  we used the test data to select the best model.</a:t>
            </a:r>
          </a:p>
          <a:p>
            <a:pPr marL="1131888" lvl="2" indent="-438150"/>
            <a:r>
              <a:rPr lang="en-US" altLang="en-US"/>
              <a:t>Implicitly, it was used for modeling.</a:t>
            </a:r>
          </a:p>
        </p:txBody>
      </p:sp>
    </p:spTree>
    <p:extLst>
      <p:ext uri="{BB962C8B-B14F-4D97-AF65-F5344CB8AC3E}">
        <p14:creationId xmlns:p14="http://schemas.microsoft.com/office/powerpoint/2010/main" val="42990351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Rectangle 2"/>
          <p:cNvSpPr>
            <a:spLocks noGrp="1" noChangeArrowheads="1"/>
          </p:cNvSpPr>
          <p:nvPr>
            <p:ph type="title"/>
          </p:nvPr>
        </p:nvSpPr>
        <p:spPr/>
        <p:txBody>
          <a:bodyPr/>
          <a:lstStyle/>
          <a:p>
            <a:r>
              <a:rPr lang="en-US" altLang="en-US"/>
              <a:t>Validation Data</a:t>
            </a:r>
          </a:p>
        </p:txBody>
      </p:sp>
      <p:sp>
        <p:nvSpPr>
          <p:cNvPr id="861187" name="Rectangle 3"/>
          <p:cNvSpPr>
            <a:spLocks noGrp="1" noChangeArrowheads="1"/>
          </p:cNvSpPr>
          <p:nvPr>
            <p:ph type="body" idx="1"/>
          </p:nvPr>
        </p:nvSpPr>
        <p:spPr/>
        <p:txBody>
          <a:bodyPr/>
          <a:lstStyle/>
          <a:p>
            <a:pPr marL="571500" indent="-571500"/>
            <a:r>
              <a:rPr lang="en-US" altLang="en-US" dirty="0"/>
              <a:t>It is therefore preferable to divide the data into </a:t>
            </a:r>
            <a:r>
              <a:rPr lang="en-US" altLang="en-US" u="sng" dirty="0"/>
              <a:t>three</a:t>
            </a:r>
            <a:r>
              <a:rPr lang="en-US" altLang="en-US" i="1" dirty="0"/>
              <a:t> </a:t>
            </a:r>
            <a:r>
              <a:rPr lang="en-US" altLang="en-US" dirty="0"/>
              <a:t>pieces:</a:t>
            </a:r>
          </a:p>
          <a:p>
            <a:pPr marL="1131888" lvl="2" indent="-438150"/>
            <a:r>
              <a:rPr lang="en-US" altLang="en-US" dirty="0">
                <a:solidFill>
                  <a:srgbClr val="006600"/>
                </a:solidFill>
              </a:rPr>
              <a:t>Training </a:t>
            </a:r>
            <a:r>
              <a:rPr lang="en-US" altLang="en-US" dirty="0"/>
              <a:t>Data:  data used to </a:t>
            </a:r>
            <a:r>
              <a:rPr lang="en-US" altLang="en-US" dirty="0">
                <a:solidFill>
                  <a:srgbClr val="006600"/>
                </a:solidFill>
              </a:rPr>
              <a:t>fit</a:t>
            </a:r>
            <a:r>
              <a:rPr lang="en-US" altLang="en-US" dirty="0"/>
              <a:t> model</a:t>
            </a:r>
          </a:p>
          <a:p>
            <a:pPr marL="1131888" lvl="2" indent="-438150"/>
            <a:r>
              <a:rPr lang="en-US" altLang="en-US" dirty="0" smtClean="0">
                <a:solidFill>
                  <a:srgbClr val="FF6600"/>
                </a:solidFill>
              </a:rPr>
              <a:t>validation </a:t>
            </a:r>
            <a:r>
              <a:rPr lang="en-US" altLang="en-US" dirty="0" smtClean="0"/>
              <a:t>Data: data </a:t>
            </a:r>
            <a:r>
              <a:rPr lang="en-US" altLang="en-US" dirty="0"/>
              <a:t>used to </a:t>
            </a:r>
            <a:r>
              <a:rPr lang="en-US" altLang="en-US" dirty="0">
                <a:solidFill>
                  <a:srgbClr val="FF6600"/>
                </a:solidFill>
              </a:rPr>
              <a:t>select </a:t>
            </a:r>
            <a:r>
              <a:rPr lang="en-US" altLang="en-US" dirty="0"/>
              <a:t>model</a:t>
            </a:r>
          </a:p>
          <a:p>
            <a:pPr marL="1131888" lvl="2" indent="-438150"/>
            <a:r>
              <a:rPr lang="en-US" altLang="en-US" dirty="0" smtClean="0">
                <a:solidFill>
                  <a:srgbClr val="008080"/>
                </a:solidFill>
              </a:rPr>
              <a:t>Test </a:t>
            </a:r>
            <a:r>
              <a:rPr lang="en-US" altLang="en-US" dirty="0"/>
              <a:t>Data:  data used to </a:t>
            </a:r>
            <a:r>
              <a:rPr lang="en-US" altLang="en-US" dirty="0">
                <a:solidFill>
                  <a:srgbClr val="008080"/>
                </a:solidFill>
              </a:rPr>
              <a:t>evaluate </a:t>
            </a:r>
            <a:r>
              <a:rPr lang="en-US" altLang="en-US" dirty="0"/>
              <a:t>the final, selected model.</a:t>
            </a:r>
          </a:p>
          <a:p>
            <a:pPr marL="571500" indent="-571500"/>
            <a:r>
              <a:rPr lang="en-US" altLang="en-US" dirty="0" smtClean="0">
                <a:solidFill>
                  <a:srgbClr val="006600"/>
                </a:solidFill>
              </a:rPr>
              <a:t>Train</a:t>
            </a:r>
            <a:r>
              <a:rPr lang="en-US" altLang="en-US" dirty="0" smtClean="0"/>
              <a:t>/</a:t>
            </a:r>
            <a:r>
              <a:rPr lang="en-US" altLang="en-US" dirty="0" smtClean="0">
                <a:solidFill>
                  <a:srgbClr val="FF6600"/>
                </a:solidFill>
              </a:rPr>
              <a:t>Validation </a:t>
            </a:r>
            <a:r>
              <a:rPr lang="en-US" altLang="en-US" dirty="0"/>
              <a:t>data is iteratively used for model building, model selection.</a:t>
            </a:r>
          </a:p>
          <a:p>
            <a:pPr marL="1131888" lvl="2" indent="-438150"/>
            <a:r>
              <a:rPr lang="en-US" altLang="en-US" dirty="0"/>
              <a:t>During this time, </a:t>
            </a:r>
            <a:r>
              <a:rPr lang="en-US" altLang="en-US" dirty="0" smtClean="0">
                <a:solidFill>
                  <a:srgbClr val="008080"/>
                </a:solidFill>
              </a:rPr>
              <a:t>Test</a:t>
            </a:r>
            <a:r>
              <a:rPr lang="en-US" altLang="en-US" dirty="0" smtClean="0"/>
              <a:t> </a:t>
            </a:r>
            <a:r>
              <a:rPr lang="en-US" altLang="en-US" dirty="0"/>
              <a:t>data set aside and not touched.</a:t>
            </a:r>
          </a:p>
        </p:txBody>
      </p:sp>
    </p:spTree>
    <p:extLst>
      <p:ext uri="{BB962C8B-B14F-4D97-AF65-F5344CB8AC3E}">
        <p14:creationId xmlns:p14="http://schemas.microsoft.com/office/powerpoint/2010/main" val="225039246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Rectangle 2"/>
          <p:cNvSpPr>
            <a:spLocks noGrp="1" noChangeArrowheads="1"/>
          </p:cNvSpPr>
          <p:nvPr>
            <p:ph type="title"/>
          </p:nvPr>
        </p:nvSpPr>
        <p:spPr/>
        <p:txBody>
          <a:bodyPr/>
          <a:lstStyle/>
          <a:p>
            <a:r>
              <a:rPr lang="en-US" altLang="en-US"/>
              <a:t>Cross-Validation</a:t>
            </a:r>
          </a:p>
        </p:txBody>
      </p:sp>
      <p:sp>
        <p:nvSpPr>
          <p:cNvPr id="862211" name="Rectangle 3"/>
          <p:cNvSpPr>
            <a:spLocks noGrp="1" noChangeArrowheads="1"/>
          </p:cNvSpPr>
          <p:nvPr>
            <p:ph type="body" idx="1"/>
          </p:nvPr>
        </p:nvSpPr>
        <p:spPr/>
        <p:txBody>
          <a:bodyPr/>
          <a:lstStyle/>
          <a:p>
            <a:pPr marL="571500" indent="-571500"/>
            <a:r>
              <a:rPr lang="en-US" altLang="en-US"/>
              <a:t>What if we don’t have enough data to set aside a test dataset?</a:t>
            </a:r>
          </a:p>
          <a:p>
            <a:pPr marL="571500" indent="-571500"/>
            <a:r>
              <a:rPr lang="en-US" altLang="en-US"/>
              <a:t>Cross-Validation:</a:t>
            </a:r>
          </a:p>
          <a:p>
            <a:pPr marL="1131888" lvl="2" indent="-438150"/>
            <a:r>
              <a:rPr lang="en-US" altLang="en-US"/>
              <a:t>Each data point is used </a:t>
            </a:r>
            <a:r>
              <a:rPr lang="en-US" altLang="en-US" i="1"/>
              <a:t>both</a:t>
            </a:r>
            <a:r>
              <a:rPr lang="en-US" altLang="en-US"/>
              <a:t> as train and test data.</a:t>
            </a:r>
            <a:endParaRPr lang="en-US" altLang="en-US" i="1"/>
          </a:p>
          <a:p>
            <a:pPr marL="571500" indent="-571500"/>
            <a:r>
              <a:rPr lang="en-US" altLang="en-US"/>
              <a:t>Basic idea:</a:t>
            </a:r>
          </a:p>
          <a:p>
            <a:pPr marL="1131888" lvl="2" indent="-438150"/>
            <a:r>
              <a:rPr lang="en-US" altLang="en-US"/>
              <a:t>Fit model on 90% of the data; test on other 10%.</a:t>
            </a:r>
          </a:p>
          <a:p>
            <a:pPr marL="1131888" lvl="2" indent="-438150"/>
            <a:r>
              <a:rPr lang="en-US" altLang="en-US"/>
              <a:t>Now do this on a different 90/10 split.</a:t>
            </a:r>
          </a:p>
          <a:p>
            <a:pPr marL="1131888" lvl="2" indent="-438150"/>
            <a:r>
              <a:rPr lang="en-US" altLang="en-US"/>
              <a:t>Cycle through all 10 cases.</a:t>
            </a:r>
          </a:p>
          <a:p>
            <a:pPr marL="1131888" lvl="2" indent="-438150"/>
            <a:r>
              <a:rPr lang="en-US" altLang="en-US"/>
              <a:t>10 “folds” a common rule of thumb.</a:t>
            </a:r>
          </a:p>
        </p:txBody>
      </p:sp>
    </p:spTree>
    <p:extLst>
      <p:ext uri="{BB962C8B-B14F-4D97-AF65-F5344CB8AC3E}">
        <p14:creationId xmlns:p14="http://schemas.microsoft.com/office/powerpoint/2010/main" val="148966269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p:txBody>
          <a:bodyPr/>
          <a:lstStyle/>
          <a:p>
            <a:r>
              <a:rPr lang="en-US" altLang="en-US"/>
              <a:t>Ten Easy Pieces</a:t>
            </a:r>
          </a:p>
        </p:txBody>
      </p:sp>
      <p:sp>
        <p:nvSpPr>
          <p:cNvPr id="899075" name="Rectangle 3"/>
          <p:cNvSpPr>
            <a:spLocks noGrp="1" noChangeArrowheads="1"/>
          </p:cNvSpPr>
          <p:nvPr>
            <p:ph type="body" sz="half" idx="1"/>
          </p:nvPr>
        </p:nvSpPr>
        <p:spPr/>
        <p:txBody>
          <a:bodyPr/>
          <a:lstStyle/>
          <a:p>
            <a:r>
              <a:rPr lang="en-US" altLang="en-US" sz="2600"/>
              <a:t>Divide data into 10 equal pieces P</a:t>
            </a:r>
            <a:r>
              <a:rPr lang="en-US" altLang="en-US" sz="2600" baseline="-25000"/>
              <a:t>1</a:t>
            </a:r>
            <a:r>
              <a:rPr lang="en-US" altLang="en-US" sz="2600"/>
              <a:t>…P</a:t>
            </a:r>
            <a:r>
              <a:rPr lang="en-US" altLang="en-US" sz="2600" baseline="-25000"/>
              <a:t>10</a:t>
            </a:r>
            <a:r>
              <a:rPr lang="en-US" altLang="en-US" sz="2600"/>
              <a:t>.</a:t>
            </a:r>
          </a:p>
          <a:p>
            <a:r>
              <a:rPr lang="en-US" altLang="en-US" sz="2600"/>
              <a:t>Fit 10 models, each on 90% of the data.</a:t>
            </a:r>
          </a:p>
          <a:p>
            <a:r>
              <a:rPr lang="en-US" altLang="en-US" sz="2600"/>
              <a:t>Each data point is treated as an out-of-sample data point by exactly one of the models.</a:t>
            </a:r>
          </a:p>
        </p:txBody>
      </p:sp>
      <p:pic>
        <p:nvPicPr>
          <p:cNvPr id="944752" name="Picture 1648"/>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865814" y="1828800"/>
            <a:ext cx="4606925" cy="4681538"/>
          </a:xfrm>
          <a:noFill/>
          <a:ln/>
        </p:spPr>
      </p:pic>
    </p:spTree>
    <p:extLst>
      <p:ext uri="{BB962C8B-B14F-4D97-AF65-F5344CB8AC3E}">
        <p14:creationId xmlns:p14="http://schemas.microsoft.com/office/powerpoint/2010/main" val="19491325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p:cNvSpPr>
            <a:spLocks noGrp="1" noChangeArrowheads="1"/>
          </p:cNvSpPr>
          <p:nvPr>
            <p:ph type="title"/>
          </p:nvPr>
        </p:nvSpPr>
        <p:spPr/>
        <p:txBody>
          <a:bodyPr/>
          <a:lstStyle/>
          <a:p>
            <a:r>
              <a:rPr lang="en-US" altLang="en-US"/>
              <a:t>Ten Easy Pieces</a:t>
            </a:r>
          </a:p>
        </p:txBody>
      </p:sp>
      <p:sp>
        <p:nvSpPr>
          <p:cNvPr id="945155" name="Rectangle 3"/>
          <p:cNvSpPr>
            <a:spLocks noGrp="1" noChangeArrowheads="1"/>
          </p:cNvSpPr>
          <p:nvPr>
            <p:ph type="body" sz="half" idx="1"/>
          </p:nvPr>
        </p:nvSpPr>
        <p:spPr/>
        <p:txBody>
          <a:bodyPr/>
          <a:lstStyle/>
          <a:p>
            <a:r>
              <a:rPr lang="en-US" altLang="en-US" sz="2600"/>
              <a:t>Collect the scores from the red diagonal…</a:t>
            </a:r>
          </a:p>
          <a:p>
            <a:r>
              <a:rPr lang="en-US" altLang="en-US" sz="2600"/>
              <a:t>…You have an out-of-sample lift curve based on the entire dataset.</a:t>
            </a:r>
          </a:p>
          <a:p>
            <a:pPr lvl="2"/>
            <a:r>
              <a:rPr lang="en-US" altLang="en-US" sz="2100"/>
              <a:t>Even though the entire dataset was </a:t>
            </a:r>
            <a:r>
              <a:rPr lang="en-US" altLang="en-US" sz="2100" i="1"/>
              <a:t>also</a:t>
            </a:r>
            <a:r>
              <a:rPr lang="en-US" altLang="en-US" sz="2100"/>
              <a:t> used to fit the models.</a:t>
            </a:r>
          </a:p>
          <a:p>
            <a:pPr lvl="2">
              <a:buFont typeface="Wingdings" panose="05000000000000000000" pitchFamily="2" charset="2"/>
              <a:buNone/>
            </a:pPr>
            <a:endParaRPr lang="en-US" altLang="en-US" sz="2100"/>
          </a:p>
        </p:txBody>
      </p:sp>
      <p:pic>
        <p:nvPicPr>
          <p:cNvPr id="945156"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865814" y="1828800"/>
            <a:ext cx="4606925" cy="4681538"/>
          </a:xfrm>
          <a:noFill/>
          <a:ln/>
        </p:spPr>
      </p:pic>
    </p:spTree>
    <p:extLst>
      <p:ext uri="{BB962C8B-B14F-4D97-AF65-F5344CB8AC3E}">
        <p14:creationId xmlns:p14="http://schemas.microsoft.com/office/powerpoint/2010/main" val="361065282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p:txBody>
          <a:bodyPr/>
          <a:lstStyle/>
          <a:p>
            <a:r>
              <a:rPr lang="en-US" altLang="en-US"/>
              <a:t>Uses of Cross-Validation</a:t>
            </a:r>
          </a:p>
        </p:txBody>
      </p:sp>
      <p:sp>
        <p:nvSpPr>
          <p:cNvPr id="909315" name="Rectangle 3"/>
          <p:cNvSpPr>
            <a:spLocks noGrp="1" noChangeArrowheads="1"/>
          </p:cNvSpPr>
          <p:nvPr>
            <p:ph type="body" idx="1"/>
          </p:nvPr>
        </p:nvSpPr>
        <p:spPr/>
        <p:txBody>
          <a:bodyPr/>
          <a:lstStyle/>
          <a:p>
            <a:pPr>
              <a:lnSpc>
                <a:spcPct val="90000"/>
              </a:lnSpc>
            </a:pPr>
            <a:r>
              <a:rPr lang="en-US" altLang="en-US">
                <a:solidFill>
                  <a:srgbClr val="006600"/>
                </a:solidFill>
              </a:rPr>
              <a:t>Model Evaluation</a:t>
            </a:r>
          </a:p>
          <a:p>
            <a:pPr lvl="2">
              <a:lnSpc>
                <a:spcPct val="90000"/>
              </a:lnSpc>
            </a:pPr>
            <a:r>
              <a:rPr lang="en-US" altLang="en-US"/>
              <a:t>Collect the scores from the ‘red boxes’ and generate a lift curve or gains chart.</a:t>
            </a:r>
          </a:p>
          <a:p>
            <a:pPr lvl="2">
              <a:lnSpc>
                <a:spcPct val="90000"/>
              </a:lnSpc>
            </a:pPr>
            <a:r>
              <a:rPr lang="en-US" altLang="en-US"/>
              <a:t>Simulates the effect of using the train/test method.</a:t>
            </a:r>
          </a:p>
          <a:p>
            <a:pPr lvl="2">
              <a:lnSpc>
                <a:spcPct val="90000"/>
              </a:lnSpc>
            </a:pPr>
            <a:r>
              <a:rPr lang="en-US" altLang="en-US"/>
              <a:t>End run around the “small dataset” problem.</a:t>
            </a:r>
          </a:p>
          <a:p>
            <a:pPr>
              <a:lnSpc>
                <a:spcPct val="90000"/>
              </a:lnSpc>
            </a:pPr>
            <a:r>
              <a:rPr lang="en-US" altLang="en-US">
                <a:solidFill>
                  <a:srgbClr val="003366"/>
                </a:solidFill>
              </a:rPr>
              <a:t>Model Selection</a:t>
            </a:r>
          </a:p>
          <a:p>
            <a:pPr lvl="2">
              <a:lnSpc>
                <a:spcPct val="90000"/>
              </a:lnSpc>
            </a:pPr>
            <a:r>
              <a:rPr lang="en-US" altLang="en-US"/>
              <a:t>Index your models by some parameter </a:t>
            </a:r>
            <a:r>
              <a:rPr lang="el-GR" altLang="en-US">
                <a:cs typeface="Arial" panose="020B0604020202020204" pitchFamily="34" charset="0"/>
              </a:rPr>
              <a:t>α</a:t>
            </a:r>
            <a:r>
              <a:rPr lang="en-US" altLang="en-US">
                <a:cs typeface="Arial" panose="020B0604020202020204" pitchFamily="34" charset="0"/>
              </a:rPr>
              <a:t>.	</a:t>
            </a:r>
          </a:p>
          <a:p>
            <a:pPr lvl="4">
              <a:lnSpc>
                <a:spcPct val="90000"/>
              </a:lnSpc>
            </a:pPr>
            <a:r>
              <a:rPr lang="en-US" altLang="en-US">
                <a:cs typeface="Arial" panose="020B0604020202020204" pitchFamily="34" charset="0"/>
              </a:rPr>
              <a:t># variables in a regression</a:t>
            </a:r>
          </a:p>
          <a:p>
            <a:pPr lvl="4">
              <a:lnSpc>
                <a:spcPct val="90000"/>
              </a:lnSpc>
            </a:pPr>
            <a:r>
              <a:rPr lang="en-US" altLang="en-US">
                <a:cs typeface="Arial" panose="020B0604020202020204" pitchFamily="34" charset="0"/>
              </a:rPr>
              <a:t># neural net nodes</a:t>
            </a:r>
          </a:p>
          <a:p>
            <a:pPr lvl="4">
              <a:lnSpc>
                <a:spcPct val="90000"/>
              </a:lnSpc>
            </a:pPr>
            <a:r>
              <a:rPr lang="en-US" altLang="en-US">
                <a:cs typeface="Arial" panose="020B0604020202020204" pitchFamily="34" charset="0"/>
              </a:rPr>
              <a:t># leaves in a tree</a:t>
            </a:r>
          </a:p>
          <a:p>
            <a:pPr lvl="2">
              <a:lnSpc>
                <a:spcPct val="90000"/>
              </a:lnSpc>
            </a:pPr>
            <a:r>
              <a:rPr lang="en-US" altLang="en-US">
                <a:cs typeface="Arial" panose="020B0604020202020204" pitchFamily="34" charset="0"/>
              </a:rPr>
              <a:t>Choose </a:t>
            </a:r>
            <a:r>
              <a:rPr lang="el-GR" altLang="en-US">
                <a:cs typeface="Arial" panose="020B0604020202020204" pitchFamily="34" charset="0"/>
              </a:rPr>
              <a:t>α</a:t>
            </a:r>
            <a:r>
              <a:rPr lang="en-US" altLang="en-US">
                <a:cs typeface="Arial" panose="020B0604020202020204" pitchFamily="34" charset="0"/>
              </a:rPr>
              <a:t> value resulting in lowest CV error rate.</a:t>
            </a:r>
            <a:endParaRPr lang="el-GR" altLang="en-US">
              <a:cs typeface="Arial" panose="020B0604020202020204" pitchFamily="34" charset="0"/>
            </a:endParaRPr>
          </a:p>
        </p:txBody>
      </p:sp>
    </p:spTree>
    <p:extLst>
      <p:ext uri="{BB962C8B-B14F-4D97-AF65-F5344CB8AC3E}">
        <p14:creationId xmlns:p14="http://schemas.microsoft.com/office/powerpoint/2010/main" val="6425612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Rectangle 2"/>
          <p:cNvSpPr>
            <a:spLocks noGrp="1" noChangeArrowheads="1"/>
          </p:cNvSpPr>
          <p:nvPr>
            <p:ph type="title"/>
          </p:nvPr>
        </p:nvSpPr>
        <p:spPr/>
        <p:txBody>
          <a:bodyPr/>
          <a:lstStyle/>
          <a:p>
            <a:r>
              <a:rPr lang="en-US" altLang="en-US"/>
              <a:t>Model Selection Example</a:t>
            </a:r>
          </a:p>
        </p:txBody>
      </p:sp>
      <p:sp>
        <p:nvSpPr>
          <p:cNvPr id="955395" name="Rectangle 3"/>
          <p:cNvSpPr>
            <a:spLocks noGrp="1" noChangeArrowheads="1"/>
          </p:cNvSpPr>
          <p:nvPr>
            <p:ph type="body" idx="1"/>
          </p:nvPr>
        </p:nvSpPr>
        <p:spPr/>
        <p:txBody>
          <a:bodyPr/>
          <a:lstStyle/>
          <a:p>
            <a:pPr marL="571500" indent="-571500"/>
            <a:r>
              <a:rPr lang="en-US" altLang="en-US"/>
              <a:t>Use CV to select an optimal decision tree.</a:t>
            </a:r>
          </a:p>
          <a:p>
            <a:pPr marL="571500" indent="-571500"/>
            <a:r>
              <a:rPr lang="en-US" altLang="en-US"/>
              <a:t>Built into the </a:t>
            </a:r>
            <a:r>
              <a:rPr lang="en-US" altLang="en-US">
                <a:solidFill>
                  <a:srgbClr val="003366"/>
                </a:solidFill>
              </a:rPr>
              <a:t>Classification &amp; Regression Tree </a:t>
            </a:r>
            <a:r>
              <a:rPr lang="en-US" altLang="en-US"/>
              <a:t>(CART) decision tree algorithm.</a:t>
            </a:r>
          </a:p>
          <a:p>
            <a:pPr marL="571500" indent="-571500"/>
            <a:r>
              <a:rPr lang="en-US" altLang="en-US"/>
              <a:t>Basic idea:  “grow the tree” out as far as you can….  Then “prune back”.</a:t>
            </a:r>
          </a:p>
          <a:p>
            <a:pPr marL="571500" indent="-571500"/>
            <a:r>
              <a:rPr lang="en-US" altLang="en-US"/>
              <a:t>CV:  tells you when to stop pruning.</a:t>
            </a:r>
          </a:p>
          <a:p>
            <a:pPr marL="571500" indent="-571500"/>
            <a:endParaRPr lang="en-US" altLang="en-US"/>
          </a:p>
        </p:txBody>
      </p:sp>
    </p:spTree>
    <p:extLst>
      <p:ext uri="{BB962C8B-B14F-4D97-AF65-F5344CB8AC3E}">
        <p14:creationId xmlns:p14="http://schemas.microsoft.com/office/powerpoint/2010/main" val="281134411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p:txBody>
          <a:bodyPr/>
          <a:lstStyle/>
          <a:p>
            <a:r>
              <a:rPr lang="en-US" altLang="en-US"/>
              <a:t>How Trees Grow</a:t>
            </a:r>
          </a:p>
        </p:txBody>
      </p:sp>
      <p:sp>
        <p:nvSpPr>
          <p:cNvPr id="956419" name="Rectangle 3"/>
          <p:cNvSpPr>
            <a:spLocks noGrp="1" noChangeArrowheads="1"/>
          </p:cNvSpPr>
          <p:nvPr>
            <p:ph type="body" sz="half" idx="1"/>
          </p:nvPr>
        </p:nvSpPr>
        <p:spPr/>
        <p:txBody>
          <a:bodyPr/>
          <a:lstStyle/>
          <a:p>
            <a:r>
              <a:rPr lang="en-US" altLang="en-US" sz="2200"/>
              <a:t>Goal:  </a:t>
            </a:r>
            <a:r>
              <a:rPr lang="en-US" altLang="en-US" sz="2200">
                <a:solidFill>
                  <a:srgbClr val="FF0000"/>
                </a:solidFill>
              </a:rPr>
              <a:t>partition</a:t>
            </a:r>
            <a:r>
              <a:rPr lang="en-US" altLang="en-US" sz="2200"/>
              <a:t> the dataset so that each partition (“node”) is a </a:t>
            </a:r>
            <a:r>
              <a:rPr lang="en-US" altLang="en-US" sz="2200" i="1"/>
              <a:t>pure</a:t>
            </a:r>
            <a:r>
              <a:rPr lang="en-US" altLang="en-US" sz="2200"/>
              <a:t> as possible.</a:t>
            </a:r>
          </a:p>
          <a:p>
            <a:pPr lvl="1"/>
            <a:r>
              <a:rPr lang="en-US" altLang="en-US" sz="2000"/>
              <a:t>How:  find the </a:t>
            </a:r>
            <a:r>
              <a:rPr lang="en-US" altLang="en-US" sz="2000" u="sng"/>
              <a:t>yes/no split </a:t>
            </a:r>
            <a:r>
              <a:rPr lang="en-US" altLang="en-US" sz="2000" b="1">
                <a:solidFill>
                  <a:srgbClr val="003366"/>
                </a:solidFill>
              </a:rPr>
              <a:t>(</a:t>
            </a:r>
            <a:r>
              <a:rPr lang="en-US" altLang="en-US" sz="2000" b="1" i="1">
                <a:solidFill>
                  <a:srgbClr val="003366"/>
                </a:solidFill>
              </a:rPr>
              <a:t>X</a:t>
            </a:r>
            <a:r>
              <a:rPr lang="en-US" altLang="en-US" sz="2000" b="1" i="1" baseline="-25000">
                <a:solidFill>
                  <a:srgbClr val="003366"/>
                </a:solidFill>
              </a:rPr>
              <a:t>i </a:t>
            </a:r>
            <a:r>
              <a:rPr lang="en-US" altLang="en-US" sz="2000" b="1">
                <a:solidFill>
                  <a:srgbClr val="003366"/>
                </a:solidFill>
              </a:rPr>
              <a:t>&lt; </a:t>
            </a:r>
            <a:r>
              <a:rPr lang="el-GR" altLang="en-US" sz="2000" b="1">
                <a:solidFill>
                  <a:srgbClr val="003366"/>
                </a:solidFill>
                <a:cs typeface="Arial" panose="020B0604020202020204" pitchFamily="34" charset="0"/>
              </a:rPr>
              <a:t>θ</a:t>
            </a:r>
            <a:r>
              <a:rPr lang="en-US" altLang="en-US" sz="2000" b="1">
                <a:solidFill>
                  <a:srgbClr val="003366"/>
                </a:solidFill>
              </a:rPr>
              <a:t>)</a:t>
            </a:r>
            <a:r>
              <a:rPr lang="en-US" altLang="en-US" sz="2000"/>
              <a:t> that results in the greatest increase in purity.</a:t>
            </a:r>
          </a:p>
          <a:p>
            <a:pPr lvl="2"/>
            <a:r>
              <a:rPr lang="en-US" altLang="en-US" sz="1900"/>
              <a:t>A split is a variable/value combination.</a:t>
            </a:r>
          </a:p>
          <a:p>
            <a:pPr lvl="1"/>
            <a:r>
              <a:rPr lang="en-US" altLang="en-US" sz="2000"/>
              <a:t>Now do the same thing to the two resulting nodes.</a:t>
            </a:r>
          </a:p>
          <a:p>
            <a:pPr lvl="1"/>
            <a:r>
              <a:rPr lang="en-US" altLang="en-US" sz="2000"/>
              <a:t>Keep going until you’ve exhausted the data.</a:t>
            </a:r>
          </a:p>
        </p:txBody>
      </p:sp>
      <p:pic>
        <p:nvPicPr>
          <p:cNvPr id="956420"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260976" y="1447800"/>
            <a:ext cx="5407025" cy="5410200"/>
          </a:xfrm>
          <a:noFill/>
          <a:ln/>
        </p:spPr>
      </p:pic>
    </p:spTree>
    <p:extLst>
      <p:ext uri="{BB962C8B-B14F-4D97-AF65-F5344CB8AC3E}">
        <p14:creationId xmlns:p14="http://schemas.microsoft.com/office/powerpoint/2010/main" val="165709577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Rectangle 2"/>
          <p:cNvSpPr>
            <a:spLocks noGrp="1" noChangeArrowheads="1"/>
          </p:cNvSpPr>
          <p:nvPr>
            <p:ph type="title"/>
          </p:nvPr>
        </p:nvSpPr>
        <p:spPr/>
        <p:txBody>
          <a:bodyPr/>
          <a:lstStyle/>
          <a:p>
            <a:r>
              <a:rPr lang="en-US" altLang="en-US"/>
              <a:t>How Trees Grow</a:t>
            </a:r>
          </a:p>
        </p:txBody>
      </p:sp>
      <p:sp>
        <p:nvSpPr>
          <p:cNvPr id="957443" name="Rectangle 3"/>
          <p:cNvSpPr>
            <a:spLocks noGrp="1" noChangeArrowheads="1"/>
          </p:cNvSpPr>
          <p:nvPr>
            <p:ph type="body" sz="half" idx="1"/>
          </p:nvPr>
        </p:nvSpPr>
        <p:spPr/>
        <p:txBody>
          <a:bodyPr/>
          <a:lstStyle/>
          <a:p>
            <a:pPr>
              <a:lnSpc>
                <a:spcPct val="90000"/>
              </a:lnSpc>
            </a:pPr>
            <a:r>
              <a:rPr lang="en-US" altLang="en-US" sz="2600"/>
              <a:t>Suppose we are predicting fraudsters.</a:t>
            </a:r>
          </a:p>
          <a:p>
            <a:pPr>
              <a:lnSpc>
                <a:spcPct val="90000"/>
              </a:lnSpc>
            </a:pPr>
            <a:r>
              <a:rPr lang="en-US" altLang="en-US" sz="2600"/>
              <a:t>Ideally:  each “leaf” would contain either 100% fraudsters or 100% non-fraudsters.</a:t>
            </a:r>
          </a:p>
          <a:p>
            <a:pPr lvl="1">
              <a:lnSpc>
                <a:spcPct val="90000"/>
              </a:lnSpc>
            </a:pPr>
            <a:r>
              <a:rPr lang="en-US" altLang="en-US" sz="2200">
                <a:solidFill>
                  <a:srgbClr val="006600"/>
                </a:solidFill>
              </a:rPr>
              <a:t>The more you split, the purer the nodes become.</a:t>
            </a:r>
          </a:p>
          <a:p>
            <a:pPr lvl="3">
              <a:lnSpc>
                <a:spcPct val="90000"/>
              </a:lnSpc>
            </a:pPr>
            <a:r>
              <a:rPr lang="en-US" altLang="en-US">
                <a:solidFill>
                  <a:srgbClr val="006600"/>
                </a:solidFill>
              </a:rPr>
              <a:t>(Low bias)</a:t>
            </a:r>
          </a:p>
          <a:p>
            <a:pPr lvl="1">
              <a:lnSpc>
                <a:spcPct val="90000"/>
              </a:lnSpc>
            </a:pPr>
            <a:r>
              <a:rPr lang="en-US" altLang="en-US" sz="2200" i="1">
                <a:solidFill>
                  <a:srgbClr val="003366"/>
                </a:solidFill>
              </a:rPr>
              <a:t>But how do we know we’re not over-fitting?</a:t>
            </a:r>
          </a:p>
          <a:p>
            <a:pPr lvl="3">
              <a:lnSpc>
                <a:spcPct val="90000"/>
              </a:lnSpc>
            </a:pPr>
            <a:r>
              <a:rPr lang="en-US" altLang="en-US">
                <a:solidFill>
                  <a:srgbClr val="003366"/>
                </a:solidFill>
              </a:rPr>
              <a:t>(High variance)</a:t>
            </a:r>
          </a:p>
        </p:txBody>
      </p:sp>
      <p:pic>
        <p:nvPicPr>
          <p:cNvPr id="957444"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260976" y="1447800"/>
            <a:ext cx="5407025" cy="5410200"/>
          </a:xfrm>
          <a:noFill/>
          <a:ln/>
        </p:spPr>
      </p:pic>
    </p:spTree>
    <p:extLst>
      <p:ext uri="{BB962C8B-B14F-4D97-AF65-F5344CB8AC3E}">
        <p14:creationId xmlns:p14="http://schemas.microsoft.com/office/powerpoint/2010/main" val="49138670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Rectangle 2"/>
          <p:cNvSpPr>
            <a:spLocks noGrp="1" noChangeArrowheads="1"/>
          </p:cNvSpPr>
          <p:nvPr>
            <p:ph type="title"/>
          </p:nvPr>
        </p:nvSpPr>
        <p:spPr/>
        <p:txBody>
          <a:bodyPr/>
          <a:lstStyle/>
          <a:p>
            <a:r>
              <a:rPr lang="en-US" altLang="en-US"/>
              <a:t>Finding the Right Tree</a:t>
            </a:r>
          </a:p>
        </p:txBody>
      </p:sp>
      <p:sp>
        <p:nvSpPr>
          <p:cNvPr id="958467" name="Rectangle 3"/>
          <p:cNvSpPr>
            <a:spLocks noGrp="1" noChangeArrowheads="1"/>
          </p:cNvSpPr>
          <p:nvPr>
            <p:ph type="body" sz="half" idx="1"/>
          </p:nvPr>
        </p:nvSpPr>
        <p:spPr/>
        <p:txBody>
          <a:bodyPr/>
          <a:lstStyle/>
          <a:p>
            <a:r>
              <a:rPr lang="en-US" altLang="en-US" sz="2600"/>
              <a:t>“Inside every big tree is a small, perfect tree waiting to come out.”</a:t>
            </a:r>
          </a:p>
          <a:p>
            <a:pPr lvl="2">
              <a:buFont typeface="Wingdings" panose="05000000000000000000" pitchFamily="2" charset="2"/>
              <a:buNone/>
            </a:pPr>
            <a:r>
              <a:rPr lang="en-US" altLang="en-US" sz="2100"/>
              <a:t>--Dan Steinberg</a:t>
            </a:r>
          </a:p>
          <a:p>
            <a:pPr lvl="2">
              <a:buFont typeface="Wingdings" panose="05000000000000000000" pitchFamily="2" charset="2"/>
              <a:buNone/>
            </a:pPr>
            <a:r>
              <a:rPr lang="en-US" altLang="en-US" sz="2100"/>
              <a:t>2004 CAS P.M. Seminar</a:t>
            </a:r>
          </a:p>
          <a:p>
            <a:r>
              <a:rPr lang="en-US" altLang="en-US" sz="2600"/>
              <a:t>The optimal tradeoff of bias and variance.</a:t>
            </a:r>
          </a:p>
          <a:p>
            <a:r>
              <a:rPr lang="en-US" altLang="en-US" sz="2600"/>
              <a:t>But how to find it??</a:t>
            </a:r>
          </a:p>
        </p:txBody>
      </p:sp>
      <p:pic>
        <p:nvPicPr>
          <p:cNvPr id="958468"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858001" y="1600200"/>
            <a:ext cx="2703513" cy="2705100"/>
          </a:xfrm>
          <a:noFill/>
          <a:ln/>
        </p:spPr>
      </p:pic>
      <p:pic>
        <p:nvPicPr>
          <p:cNvPr id="958469" name="Picture 5"/>
          <p:cNvPicPr>
            <a:picLocks noGrp="1" noChangeAspect="1" noChangeArrowheads="1"/>
          </p:cNvPicPr>
          <p:nvPr>
            <p:ph sz="quarter" idx="3"/>
          </p:nvPr>
        </p:nvPicPr>
        <p:blipFill>
          <a:blip r:embed="rId4" cstate="print">
            <a:extLst>
              <a:ext uri="{28A0092B-C50C-407E-A947-70E740481C1C}">
                <a14:useLocalDpi xmlns:a14="http://schemas.microsoft.com/office/drawing/2010/main" val="0"/>
              </a:ext>
            </a:extLst>
          </a:blip>
          <a:srcRect/>
          <a:stretch>
            <a:fillRect/>
          </a:stretch>
        </p:blipFill>
        <p:spPr>
          <a:xfrm>
            <a:off x="7315200" y="4114801"/>
            <a:ext cx="2128838" cy="2130425"/>
          </a:xfrm>
          <a:noFill/>
          <a:ln/>
        </p:spPr>
      </p:pic>
    </p:spTree>
    <p:extLst>
      <p:ext uri="{BB962C8B-B14F-4D97-AF65-F5344CB8AC3E}">
        <p14:creationId xmlns:p14="http://schemas.microsoft.com/office/powerpoint/2010/main" val="16306748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Cerita</a:t>
            </a:r>
            <a:r>
              <a:rPr lang="en-US" dirty="0" smtClean="0"/>
              <a:t> </a:t>
            </a:r>
            <a:r>
              <a:rPr lang="en-US" dirty="0" err="1" smtClean="0"/>
              <a:t>dari</a:t>
            </a:r>
            <a:r>
              <a:rPr lang="en-US" dirty="0" smtClean="0"/>
              <a:t> </a:t>
            </a:r>
            <a:r>
              <a:rPr lang="en-US" dirty="0" err="1" smtClean="0"/>
              <a:t>Kebun</a:t>
            </a:r>
            <a:r>
              <a:rPr lang="en-US" dirty="0" smtClean="0"/>
              <a:t> </a:t>
            </a:r>
            <a:r>
              <a:rPr lang="en-US" dirty="0" err="1" smtClean="0"/>
              <a:t>Kelapa</a:t>
            </a:r>
            <a:endParaRPr lang="en-US" dirty="0"/>
          </a:p>
        </p:txBody>
      </p:sp>
      <p:sp>
        <p:nvSpPr>
          <p:cNvPr id="3" name="Content Placeholder 2"/>
          <p:cNvSpPr>
            <a:spLocks noGrp="1"/>
          </p:cNvSpPr>
          <p:nvPr>
            <p:ph idx="4294967295"/>
          </p:nvPr>
        </p:nvSpPr>
        <p:spPr>
          <a:xfrm>
            <a:off x="1426464" y="1834769"/>
            <a:ext cx="10515600" cy="4351338"/>
          </a:xfrm>
        </p:spPr>
        <p:txBody>
          <a:bodyPr>
            <a:normAutofit lnSpcReduction="10000"/>
          </a:bodyPr>
          <a:lstStyle/>
          <a:p>
            <a:r>
              <a:rPr lang="en-US" dirty="0" smtClean="0"/>
              <a:t>Perusahaan </a:t>
            </a:r>
            <a:r>
              <a:rPr lang="en-US" dirty="0" err="1" smtClean="0"/>
              <a:t>perkebunan</a:t>
            </a:r>
            <a:r>
              <a:rPr lang="en-US" dirty="0" smtClean="0"/>
              <a:t> </a:t>
            </a:r>
            <a:r>
              <a:rPr lang="en-US" dirty="0" err="1" smtClean="0"/>
              <a:t>kepala</a:t>
            </a:r>
            <a:r>
              <a:rPr lang="en-US" dirty="0" smtClean="0"/>
              <a:t> </a:t>
            </a:r>
            <a:r>
              <a:rPr lang="en-US" dirty="0" err="1" smtClean="0"/>
              <a:t>ingin</a:t>
            </a:r>
            <a:r>
              <a:rPr lang="en-US" dirty="0" smtClean="0"/>
              <a:t> </a:t>
            </a:r>
            <a:r>
              <a:rPr lang="en-US" dirty="0" err="1" smtClean="0"/>
              <a:t>mengetahui</a:t>
            </a:r>
            <a:r>
              <a:rPr lang="en-US" dirty="0" smtClean="0"/>
              <a:t> </a:t>
            </a:r>
            <a:r>
              <a:rPr lang="en-US" dirty="0" err="1" smtClean="0"/>
              <a:t>faktor</a:t>
            </a:r>
            <a:r>
              <a:rPr lang="en-US" dirty="0" smtClean="0"/>
              <a:t> </a:t>
            </a:r>
            <a:r>
              <a:rPr lang="en-US" dirty="0" err="1" smtClean="0"/>
              <a:t>apa</a:t>
            </a:r>
            <a:r>
              <a:rPr lang="en-US" dirty="0" smtClean="0"/>
              <a:t> yang </a:t>
            </a:r>
            <a:r>
              <a:rPr lang="en-US" dirty="0" err="1" smtClean="0"/>
              <a:t>mempengaruhi</a:t>
            </a:r>
            <a:r>
              <a:rPr lang="en-US" dirty="0" smtClean="0"/>
              <a:t> </a:t>
            </a:r>
            <a:r>
              <a:rPr lang="en-US" dirty="0" err="1" smtClean="0"/>
              <a:t>kualitas</a:t>
            </a:r>
            <a:r>
              <a:rPr lang="en-US" dirty="0" smtClean="0"/>
              <a:t> </a:t>
            </a:r>
            <a:r>
              <a:rPr lang="en-US" dirty="0" err="1" smtClean="0"/>
              <a:t>buah</a:t>
            </a:r>
            <a:r>
              <a:rPr lang="en-US" dirty="0" smtClean="0"/>
              <a:t> </a:t>
            </a:r>
            <a:r>
              <a:rPr lang="en-US" dirty="0" err="1" smtClean="0"/>
              <a:t>kelapa</a:t>
            </a:r>
            <a:r>
              <a:rPr lang="en-US" dirty="0" smtClean="0"/>
              <a:t> </a:t>
            </a:r>
            <a:r>
              <a:rPr lang="en-US" dirty="0" err="1" smtClean="0"/>
              <a:t>hasil</a:t>
            </a:r>
            <a:r>
              <a:rPr lang="en-US" dirty="0" smtClean="0"/>
              <a:t> </a:t>
            </a:r>
            <a:r>
              <a:rPr lang="en-US" dirty="0" err="1" smtClean="0"/>
              <a:t>panennya</a:t>
            </a:r>
            <a:endParaRPr lang="en-US" dirty="0" smtClean="0"/>
          </a:p>
          <a:p>
            <a:r>
              <a:rPr lang="en-US" dirty="0" smtClean="0"/>
              <a:t>Yang </a:t>
            </a:r>
            <a:r>
              <a:rPr lang="en-US" dirty="0" err="1" smtClean="0"/>
              <a:t>dilakukan</a:t>
            </a:r>
            <a:r>
              <a:rPr lang="en-US" dirty="0" smtClean="0"/>
              <a:t>:</a:t>
            </a:r>
          </a:p>
          <a:p>
            <a:pPr lvl="1"/>
            <a:r>
              <a:rPr lang="en-US" dirty="0" err="1" smtClean="0"/>
              <a:t>Analisis</a:t>
            </a:r>
            <a:r>
              <a:rPr lang="en-US" dirty="0" smtClean="0"/>
              <a:t> </a:t>
            </a:r>
            <a:r>
              <a:rPr lang="en-US" dirty="0" err="1" smtClean="0"/>
              <a:t>Regresi</a:t>
            </a:r>
            <a:endParaRPr lang="en-US" dirty="0"/>
          </a:p>
          <a:p>
            <a:pPr lvl="2"/>
            <a:r>
              <a:rPr lang="en-US" dirty="0" smtClean="0"/>
              <a:t>Y1: </a:t>
            </a:r>
            <a:r>
              <a:rPr lang="en-US" dirty="0" err="1" smtClean="0"/>
              <a:t>banyaknya</a:t>
            </a:r>
            <a:r>
              <a:rPr lang="en-US" dirty="0" smtClean="0"/>
              <a:t> </a:t>
            </a:r>
            <a:r>
              <a:rPr lang="en-US" dirty="0" err="1" smtClean="0"/>
              <a:t>buah</a:t>
            </a:r>
            <a:r>
              <a:rPr lang="en-US" dirty="0" smtClean="0"/>
              <a:t> </a:t>
            </a:r>
            <a:r>
              <a:rPr lang="en-US" dirty="0" err="1" smtClean="0"/>
              <a:t>kelapa</a:t>
            </a:r>
            <a:r>
              <a:rPr lang="en-US" dirty="0" smtClean="0"/>
              <a:t> Grade A, Y2: </a:t>
            </a:r>
            <a:r>
              <a:rPr lang="en-US" dirty="0" err="1" smtClean="0"/>
              <a:t>banyaknya</a:t>
            </a:r>
            <a:r>
              <a:rPr lang="en-US" dirty="0" smtClean="0"/>
              <a:t> </a:t>
            </a:r>
            <a:r>
              <a:rPr lang="en-US" dirty="0" err="1" smtClean="0"/>
              <a:t>buah</a:t>
            </a:r>
            <a:r>
              <a:rPr lang="en-US" dirty="0" smtClean="0"/>
              <a:t> </a:t>
            </a:r>
            <a:r>
              <a:rPr lang="en-US" dirty="0" err="1" smtClean="0"/>
              <a:t>kelapa</a:t>
            </a:r>
            <a:r>
              <a:rPr lang="en-US" dirty="0" smtClean="0"/>
              <a:t> Grade B, Y3: </a:t>
            </a:r>
            <a:r>
              <a:rPr lang="en-US" dirty="0" err="1" smtClean="0"/>
              <a:t>banyaknya</a:t>
            </a:r>
            <a:r>
              <a:rPr lang="en-US" dirty="0" smtClean="0"/>
              <a:t> </a:t>
            </a:r>
            <a:r>
              <a:rPr lang="en-US" dirty="0" err="1" smtClean="0"/>
              <a:t>buah</a:t>
            </a:r>
            <a:r>
              <a:rPr lang="en-US" dirty="0" smtClean="0"/>
              <a:t> </a:t>
            </a:r>
            <a:r>
              <a:rPr lang="en-US" dirty="0" err="1" smtClean="0"/>
              <a:t>kelapa</a:t>
            </a:r>
            <a:r>
              <a:rPr lang="en-US" dirty="0" smtClean="0"/>
              <a:t> Grade C</a:t>
            </a:r>
          </a:p>
          <a:p>
            <a:pPr lvl="2"/>
            <a:r>
              <a:rPr lang="en-US" dirty="0" smtClean="0"/>
              <a:t>X1: </a:t>
            </a:r>
            <a:r>
              <a:rPr lang="en-US" dirty="0" err="1" smtClean="0"/>
              <a:t>luas</a:t>
            </a:r>
            <a:r>
              <a:rPr lang="en-US" dirty="0" smtClean="0"/>
              <a:t> </a:t>
            </a:r>
            <a:r>
              <a:rPr lang="en-US" dirty="0" err="1" smtClean="0"/>
              <a:t>kebun</a:t>
            </a:r>
            <a:r>
              <a:rPr lang="en-US" dirty="0" smtClean="0"/>
              <a:t> yang </a:t>
            </a:r>
            <a:r>
              <a:rPr lang="en-US" dirty="0" err="1" smtClean="0"/>
              <a:t>dipanen</a:t>
            </a:r>
            <a:r>
              <a:rPr lang="en-US" dirty="0" smtClean="0"/>
              <a:t>, X2: volume </a:t>
            </a:r>
            <a:r>
              <a:rPr lang="en-US" dirty="0" err="1" smtClean="0"/>
              <a:t>pupuk</a:t>
            </a:r>
            <a:r>
              <a:rPr lang="en-US" dirty="0" smtClean="0"/>
              <a:t> yang </a:t>
            </a:r>
            <a:r>
              <a:rPr lang="en-US" dirty="0" err="1" smtClean="0"/>
              <a:t>digunakan</a:t>
            </a:r>
            <a:r>
              <a:rPr lang="en-US" dirty="0" smtClean="0"/>
              <a:t>, X3: total </a:t>
            </a:r>
            <a:r>
              <a:rPr lang="en-US" dirty="0" err="1" smtClean="0"/>
              <a:t>hari</a:t>
            </a:r>
            <a:r>
              <a:rPr lang="en-US" dirty="0" smtClean="0"/>
              <a:t> orang </a:t>
            </a:r>
            <a:r>
              <a:rPr lang="en-US" dirty="0" err="1" smtClean="0"/>
              <a:t>kerja</a:t>
            </a:r>
            <a:r>
              <a:rPr lang="en-US" dirty="0" smtClean="0"/>
              <a:t> (HOK),… </a:t>
            </a:r>
            <a:r>
              <a:rPr lang="en-US" dirty="0" err="1" smtClean="0"/>
              <a:t>dan</a:t>
            </a:r>
            <a:r>
              <a:rPr lang="en-US" dirty="0" smtClean="0"/>
              <a:t> </a:t>
            </a:r>
            <a:r>
              <a:rPr lang="en-US" dirty="0" err="1" smtClean="0"/>
              <a:t>beberapa</a:t>
            </a:r>
            <a:r>
              <a:rPr lang="en-US" dirty="0" smtClean="0"/>
              <a:t> </a:t>
            </a:r>
            <a:r>
              <a:rPr lang="en-US" dirty="0" err="1" smtClean="0"/>
              <a:t>peubah</a:t>
            </a:r>
            <a:r>
              <a:rPr lang="en-US" dirty="0" smtClean="0"/>
              <a:t> </a:t>
            </a:r>
            <a:r>
              <a:rPr lang="en-US" dirty="0" err="1" smtClean="0"/>
              <a:t>lainnya</a:t>
            </a:r>
            <a:endParaRPr lang="en-US" dirty="0" smtClean="0"/>
          </a:p>
          <a:p>
            <a:r>
              <a:rPr lang="en-US" dirty="0" err="1" smtClean="0"/>
              <a:t>Hasil</a:t>
            </a:r>
            <a:r>
              <a:rPr lang="en-US" dirty="0" smtClean="0"/>
              <a:t> </a:t>
            </a:r>
            <a:r>
              <a:rPr lang="en-US" dirty="0" err="1" smtClean="0"/>
              <a:t>analisis</a:t>
            </a:r>
            <a:r>
              <a:rPr lang="en-US" dirty="0" smtClean="0"/>
              <a:t>: </a:t>
            </a:r>
            <a:r>
              <a:rPr lang="en-US" dirty="0" err="1" smtClean="0"/>
              <a:t>membingungkan</a:t>
            </a:r>
            <a:r>
              <a:rPr lang="en-US" dirty="0" smtClean="0"/>
              <a:t>…</a:t>
            </a:r>
          </a:p>
          <a:p>
            <a:pPr lvl="1"/>
            <a:r>
              <a:rPr lang="en-US" dirty="0" err="1" smtClean="0"/>
              <a:t>Semakin</a:t>
            </a:r>
            <a:r>
              <a:rPr lang="en-US" dirty="0" smtClean="0"/>
              <a:t> </a:t>
            </a:r>
            <a:r>
              <a:rPr lang="en-US" dirty="0" err="1" smtClean="0"/>
              <a:t>banyak</a:t>
            </a:r>
            <a:r>
              <a:rPr lang="en-US" dirty="0" smtClean="0"/>
              <a:t> </a:t>
            </a:r>
            <a:r>
              <a:rPr lang="en-US" dirty="0" err="1" smtClean="0"/>
              <a:t>pupuk</a:t>
            </a:r>
            <a:r>
              <a:rPr lang="en-US" dirty="0" smtClean="0"/>
              <a:t>, </a:t>
            </a:r>
            <a:r>
              <a:rPr lang="en-US" dirty="0" err="1" smtClean="0"/>
              <a:t>semakin</a:t>
            </a:r>
            <a:r>
              <a:rPr lang="en-US" dirty="0" smtClean="0"/>
              <a:t> </a:t>
            </a:r>
            <a:r>
              <a:rPr lang="en-US" dirty="0" err="1" smtClean="0"/>
              <a:t>banyak</a:t>
            </a:r>
            <a:r>
              <a:rPr lang="en-US" dirty="0" smtClean="0"/>
              <a:t> </a:t>
            </a:r>
            <a:r>
              <a:rPr lang="en-US" dirty="0" err="1" smtClean="0"/>
              <a:t>buah</a:t>
            </a:r>
            <a:r>
              <a:rPr lang="en-US" dirty="0" smtClean="0"/>
              <a:t> </a:t>
            </a:r>
            <a:r>
              <a:rPr lang="en-US" dirty="0" err="1" smtClean="0"/>
              <a:t>kelapa</a:t>
            </a:r>
            <a:r>
              <a:rPr lang="en-US" dirty="0" smtClean="0"/>
              <a:t> grade A</a:t>
            </a:r>
          </a:p>
          <a:p>
            <a:pPr lvl="1"/>
            <a:r>
              <a:rPr lang="en-US" dirty="0" err="1" smtClean="0"/>
              <a:t>Semakin</a:t>
            </a:r>
            <a:r>
              <a:rPr lang="en-US" dirty="0" smtClean="0"/>
              <a:t> </a:t>
            </a:r>
            <a:r>
              <a:rPr lang="en-US" dirty="0" err="1" smtClean="0"/>
              <a:t>banyak</a:t>
            </a:r>
            <a:r>
              <a:rPr lang="en-US" dirty="0" smtClean="0"/>
              <a:t> </a:t>
            </a:r>
            <a:r>
              <a:rPr lang="en-US" dirty="0" err="1" smtClean="0"/>
              <a:t>pupuk</a:t>
            </a:r>
            <a:r>
              <a:rPr lang="en-US" dirty="0" smtClean="0"/>
              <a:t>, </a:t>
            </a:r>
            <a:r>
              <a:rPr lang="en-US" dirty="0" err="1" smtClean="0"/>
              <a:t>semakin</a:t>
            </a:r>
            <a:r>
              <a:rPr lang="en-US" dirty="0" smtClean="0"/>
              <a:t> </a:t>
            </a:r>
            <a:r>
              <a:rPr lang="en-US" dirty="0" err="1" smtClean="0"/>
              <a:t>banyak</a:t>
            </a:r>
            <a:r>
              <a:rPr lang="en-US" dirty="0" smtClean="0"/>
              <a:t> </a:t>
            </a:r>
            <a:r>
              <a:rPr lang="en-US" dirty="0" err="1" smtClean="0"/>
              <a:t>buah</a:t>
            </a:r>
            <a:r>
              <a:rPr lang="en-US" dirty="0" smtClean="0"/>
              <a:t> </a:t>
            </a:r>
            <a:r>
              <a:rPr lang="en-US" dirty="0" err="1" smtClean="0"/>
              <a:t>kelapa</a:t>
            </a:r>
            <a:r>
              <a:rPr lang="en-US" dirty="0" smtClean="0"/>
              <a:t> grade B</a:t>
            </a:r>
          </a:p>
          <a:p>
            <a:pPr lvl="1"/>
            <a:r>
              <a:rPr lang="en-US" dirty="0" err="1" smtClean="0"/>
              <a:t>Semakin</a:t>
            </a:r>
            <a:r>
              <a:rPr lang="en-US" dirty="0" smtClean="0"/>
              <a:t> </a:t>
            </a:r>
            <a:r>
              <a:rPr lang="en-US" dirty="0" err="1" smtClean="0"/>
              <a:t>banyak</a:t>
            </a:r>
            <a:r>
              <a:rPr lang="en-US" dirty="0" smtClean="0"/>
              <a:t> </a:t>
            </a:r>
            <a:r>
              <a:rPr lang="en-US" dirty="0" err="1" smtClean="0"/>
              <a:t>pupuk</a:t>
            </a:r>
            <a:r>
              <a:rPr lang="en-US" dirty="0" smtClean="0"/>
              <a:t>, </a:t>
            </a:r>
            <a:r>
              <a:rPr lang="en-US" dirty="0" err="1" smtClean="0"/>
              <a:t>semakin</a:t>
            </a:r>
            <a:r>
              <a:rPr lang="en-US" dirty="0" smtClean="0"/>
              <a:t> </a:t>
            </a:r>
            <a:r>
              <a:rPr lang="en-US" dirty="0" err="1" smtClean="0"/>
              <a:t>banyak</a:t>
            </a:r>
            <a:r>
              <a:rPr lang="en-US" dirty="0" smtClean="0"/>
              <a:t> </a:t>
            </a:r>
            <a:r>
              <a:rPr lang="en-US" dirty="0" err="1" smtClean="0"/>
              <a:t>buah</a:t>
            </a:r>
            <a:r>
              <a:rPr lang="en-US" dirty="0" smtClean="0"/>
              <a:t> </a:t>
            </a:r>
            <a:r>
              <a:rPr lang="en-US" dirty="0" err="1" smtClean="0"/>
              <a:t>kelapa</a:t>
            </a:r>
            <a:r>
              <a:rPr lang="en-US" dirty="0" smtClean="0"/>
              <a:t> grade C</a:t>
            </a:r>
            <a:endParaRPr lang="en-US" dirty="0"/>
          </a:p>
        </p:txBody>
      </p:sp>
    </p:spTree>
    <p:extLst>
      <p:ext uri="{BB962C8B-B14F-4D97-AF65-F5344CB8AC3E}">
        <p14:creationId xmlns:p14="http://schemas.microsoft.com/office/powerpoint/2010/main" val="11317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Rectangle 2"/>
          <p:cNvSpPr>
            <a:spLocks noGrp="1" noChangeArrowheads="1"/>
          </p:cNvSpPr>
          <p:nvPr>
            <p:ph type="title"/>
          </p:nvPr>
        </p:nvSpPr>
        <p:spPr/>
        <p:txBody>
          <a:bodyPr/>
          <a:lstStyle/>
          <a:p>
            <a:r>
              <a:rPr lang="en-US" altLang="en-US"/>
              <a:t>Growing &amp; Pruning</a:t>
            </a:r>
          </a:p>
        </p:txBody>
      </p:sp>
      <p:sp>
        <p:nvSpPr>
          <p:cNvPr id="959491" name="Rectangle 3"/>
          <p:cNvSpPr>
            <a:spLocks noGrp="1" noChangeArrowheads="1"/>
          </p:cNvSpPr>
          <p:nvPr>
            <p:ph type="body" sz="half" idx="1"/>
          </p:nvPr>
        </p:nvSpPr>
        <p:spPr/>
        <p:txBody>
          <a:bodyPr/>
          <a:lstStyle/>
          <a:p>
            <a:pPr>
              <a:lnSpc>
                <a:spcPct val="90000"/>
              </a:lnSpc>
            </a:pPr>
            <a:r>
              <a:rPr lang="en-US" altLang="en-US" sz="2600"/>
              <a:t>One approach:  </a:t>
            </a:r>
            <a:r>
              <a:rPr lang="en-US" altLang="en-US" sz="2600">
                <a:solidFill>
                  <a:srgbClr val="FF0000"/>
                </a:solidFill>
              </a:rPr>
              <a:t>stop growing the tree early</a:t>
            </a:r>
            <a:r>
              <a:rPr lang="en-US" altLang="en-US" sz="2600"/>
              <a:t>.</a:t>
            </a:r>
          </a:p>
          <a:p>
            <a:pPr lvl="2">
              <a:lnSpc>
                <a:spcPct val="90000"/>
              </a:lnSpc>
            </a:pPr>
            <a:r>
              <a:rPr lang="en-US" altLang="en-US" sz="2100"/>
              <a:t>But how do you know when to stop?</a:t>
            </a:r>
          </a:p>
          <a:p>
            <a:pPr>
              <a:lnSpc>
                <a:spcPct val="90000"/>
              </a:lnSpc>
            </a:pPr>
            <a:r>
              <a:rPr lang="en-US" altLang="en-US" sz="2600"/>
              <a:t>CART:  </a:t>
            </a:r>
            <a:r>
              <a:rPr lang="en-US" altLang="en-US" sz="2600">
                <a:solidFill>
                  <a:srgbClr val="006600"/>
                </a:solidFill>
              </a:rPr>
              <a:t>just grow the tree all the way out; then prune back</a:t>
            </a:r>
            <a:r>
              <a:rPr lang="en-US" altLang="en-US" sz="2600"/>
              <a:t>.</a:t>
            </a:r>
          </a:p>
          <a:p>
            <a:pPr lvl="2">
              <a:lnSpc>
                <a:spcPct val="90000"/>
              </a:lnSpc>
            </a:pPr>
            <a:r>
              <a:rPr lang="en-US" altLang="en-US" sz="2100"/>
              <a:t>Sequentially collapse nodes that result in the smallest change in purity.</a:t>
            </a:r>
          </a:p>
          <a:p>
            <a:pPr lvl="2">
              <a:lnSpc>
                <a:spcPct val="90000"/>
              </a:lnSpc>
            </a:pPr>
            <a:r>
              <a:rPr lang="en-US" altLang="en-US" sz="2100"/>
              <a:t>“weakest link” pruning.</a:t>
            </a:r>
          </a:p>
        </p:txBody>
      </p:sp>
      <p:pic>
        <p:nvPicPr>
          <p:cNvPr id="959492"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858001" y="1600200"/>
            <a:ext cx="2703513" cy="2705100"/>
          </a:xfrm>
          <a:noFill/>
          <a:ln/>
        </p:spPr>
      </p:pic>
      <p:pic>
        <p:nvPicPr>
          <p:cNvPr id="959493" name="Picture 5"/>
          <p:cNvPicPr>
            <a:picLocks noGrp="1" noChangeAspect="1" noChangeArrowheads="1"/>
          </p:cNvPicPr>
          <p:nvPr>
            <p:ph sz="quarter" idx="3"/>
          </p:nvPr>
        </p:nvPicPr>
        <p:blipFill>
          <a:blip r:embed="rId4" cstate="print">
            <a:extLst>
              <a:ext uri="{28A0092B-C50C-407E-A947-70E740481C1C}">
                <a14:useLocalDpi xmlns:a14="http://schemas.microsoft.com/office/drawing/2010/main" val="0"/>
              </a:ext>
            </a:extLst>
          </a:blip>
          <a:srcRect/>
          <a:stretch>
            <a:fillRect/>
          </a:stretch>
        </p:blipFill>
        <p:spPr>
          <a:xfrm>
            <a:off x="7315200" y="4114801"/>
            <a:ext cx="2128838" cy="2130425"/>
          </a:xfrm>
          <a:noFill/>
          <a:ln/>
        </p:spPr>
      </p:pic>
    </p:spTree>
    <p:extLst>
      <p:ext uri="{BB962C8B-B14F-4D97-AF65-F5344CB8AC3E}">
        <p14:creationId xmlns:p14="http://schemas.microsoft.com/office/powerpoint/2010/main" val="416707671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2"/>
          <p:cNvSpPr>
            <a:spLocks noGrp="1" noChangeArrowheads="1"/>
          </p:cNvSpPr>
          <p:nvPr>
            <p:ph type="title"/>
          </p:nvPr>
        </p:nvSpPr>
        <p:spPr/>
        <p:txBody>
          <a:bodyPr/>
          <a:lstStyle/>
          <a:p>
            <a:r>
              <a:rPr lang="en-US" altLang="en-US"/>
              <a:t>Cost-Complexity Pruning</a:t>
            </a:r>
          </a:p>
        </p:txBody>
      </p:sp>
      <p:sp>
        <p:nvSpPr>
          <p:cNvPr id="960515" name="Rectangle 3"/>
          <p:cNvSpPr>
            <a:spLocks noGrp="1" noChangeArrowheads="1"/>
          </p:cNvSpPr>
          <p:nvPr>
            <p:ph type="body" idx="1"/>
          </p:nvPr>
        </p:nvSpPr>
        <p:spPr/>
        <p:txBody>
          <a:bodyPr/>
          <a:lstStyle/>
          <a:p>
            <a:r>
              <a:rPr lang="en-US" altLang="en-US" sz="2600"/>
              <a:t>Definition:  Cost-Complexity Criterion	</a:t>
            </a:r>
          </a:p>
          <a:p>
            <a:pPr algn="ctr">
              <a:buFont typeface="Wingdings" panose="05000000000000000000" pitchFamily="2" charset="2"/>
              <a:buNone/>
            </a:pPr>
            <a:r>
              <a:rPr lang="en-US" altLang="en-US" sz="2600" b="1" i="1">
                <a:solidFill>
                  <a:srgbClr val="003366"/>
                </a:solidFill>
              </a:rPr>
              <a:t>R</a:t>
            </a:r>
            <a:r>
              <a:rPr lang="el-GR" altLang="en-US" sz="2600" b="1" baseline="-25000">
                <a:solidFill>
                  <a:srgbClr val="003366"/>
                </a:solidFill>
                <a:cs typeface="Arial" panose="020B0604020202020204" pitchFamily="34" charset="0"/>
              </a:rPr>
              <a:t>α</a:t>
            </a:r>
            <a:r>
              <a:rPr lang="en-US" altLang="en-US" sz="2600" b="1">
                <a:solidFill>
                  <a:srgbClr val="003366"/>
                </a:solidFill>
                <a:cs typeface="Arial" panose="020B0604020202020204" pitchFamily="34" charset="0"/>
              </a:rPr>
              <a:t>= </a:t>
            </a:r>
            <a:r>
              <a:rPr lang="en-US" altLang="en-US" sz="2600" b="1" i="1">
                <a:solidFill>
                  <a:srgbClr val="003366"/>
                </a:solidFill>
                <a:cs typeface="Arial" panose="020B0604020202020204" pitchFamily="34" charset="0"/>
              </a:rPr>
              <a:t>MC</a:t>
            </a:r>
            <a:r>
              <a:rPr lang="en-US" altLang="en-US" sz="2600" b="1">
                <a:solidFill>
                  <a:srgbClr val="003366"/>
                </a:solidFill>
                <a:cs typeface="Arial" panose="020B0604020202020204" pitchFamily="34" charset="0"/>
              </a:rPr>
              <a:t> + </a:t>
            </a:r>
            <a:r>
              <a:rPr lang="el-GR" altLang="en-US" sz="2600" b="1">
                <a:solidFill>
                  <a:srgbClr val="003366"/>
                </a:solidFill>
                <a:cs typeface="Arial" panose="020B0604020202020204" pitchFamily="34" charset="0"/>
              </a:rPr>
              <a:t>α</a:t>
            </a:r>
            <a:r>
              <a:rPr lang="en-US" altLang="en-US" sz="2600" b="1" i="1">
                <a:solidFill>
                  <a:srgbClr val="003366"/>
                </a:solidFill>
                <a:cs typeface="Arial" panose="020B0604020202020204" pitchFamily="34" charset="0"/>
              </a:rPr>
              <a:t>L</a:t>
            </a:r>
            <a:endParaRPr lang="el-GR" altLang="en-US" sz="2600" b="1" i="1">
              <a:solidFill>
                <a:srgbClr val="003366"/>
              </a:solidFill>
              <a:cs typeface="Arial" panose="020B0604020202020204" pitchFamily="34" charset="0"/>
            </a:endParaRPr>
          </a:p>
          <a:p>
            <a:pPr lvl="2"/>
            <a:r>
              <a:rPr lang="en-US" altLang="en-US" i="1"/>
              <a:t>MC = </a:t>
            </a:r>
            <a:r>
              <a:rPr lang="en-US" altLang="en-US"/>
              <a:t>misclassification rate</a:t>
            </a:r>
          </a:p>
          <a:p>
            <a:pPr lvl="3"/>
            <a:r>
              <a:rPr lang="en-US" altLang="en-US"/>
              <a:t>Relative to # misclassifications in root node.</a:t>
            </a:r>
          </a:p>
          <a:p>
            <a:pPr lvl="2"/>
            <a:r>
              <a:rPr lang="en-US" altLang="en-US" i="1"/>
              <a:t>L </a:t>
            </a:r>
            <a:r>
              <a:rPr lang="en-US" altLang="en-US"/>
              <a:t>= # leaves  (terminal nodes)</a:t>
            </a:r>
          </a:p>
          <a:p>
            <a:pPr lvl="2"/>
            <a:r>
              <a:rPr lang="en-US" altLang="en-US"/>
              <a:t>You get a credit for lower </a:t>
            </a:r>
            <a:r>
              <a:rPr lang="en-US" altLang="en-US" i="1"/>
              <a:t>MC.</a:t>
            </a:r>
          </a:p>
          <a:p>
            <a:pPr lvl="2"/>
            <a:r>
              <a:rPr lang="en-US" altLang="en-US"/>
              <a:t>But you </a:t>
            </a:r>
            <a:r>
              <a:rPr lang="en-US" altLang="en-US" i="1"/>
              <a:t>also </a:t>
            </a:r>
            <a:r>
              <a:rPr lang="en-US" altLang="en-US"/>
              <a:t>get a penalty for more leaves.</a:t>
            </a:r>
          </a:p>
          <a:p>
            <a:r>
              <a:rPr lang="en-US" altLang="en-US" sz="2600"/>
              <a:t>Let </a:t>
            </a:r>
            <a:r>
              <a:rPr lang="en-US" altLang="en-US" sz="2600" i="1"/>
              <a:t>T</a:t>
            </a:r>
            <a:r>
              <a:rPr lang="en-US" altLang="en-US" sz="2600" baseline="-25000"/>
              <a:t>0</a:t>
            </a:r>
            <a:r>
              <a:rPr lang="en-US" altLang="en-US" sz="2600"/>
              <a:t> be the biggest tree.</a:t>
            </a:r>
          </a:p>
          <a:p>
            <a:r>
              <a:rPr lang="en-US" altLang="en-US" sz="2600">
                <a:solidFill>
                  <a:srgbClr val="003366"/>
                </a:solidFill>
              </a:rPr>
              <a:t>Find sub-tree of </a:t>
            </a:r>
            <a:r>
              <a:rPr lang="en-US" altLang="en-US" sz="2600" i="1">
                <a:solidFill>
                  <a:srgbClr val="003366"/>
                </a:solidFill>
              </a:rPr>
              <a:t>T</a:t>
            </a:r>
            <a:r>
              <a:rPr lang="el-GR" altLang="en-US" sz="2600" baseline="-25000">
                <a:solidFill>
                  <a:srgbClr val="003366"/>
                </a:solidFill>
                <a:cs typeface="Arial" panose="020B0604020202020204" pitchFamily="34" charset="0"/>
              </a:rPr>
              <a:t>α</a:t>
            </a:r>
            <a:r>
              <a:rPr lang="en-US" altLang="en-US" sz="2600">
                <a:solidFill>
                  <a:srgbClr val="003366"/>
                </a:solidFill>
              </a:rPr>
              <a:t> of </a:t>
            </a:r>
            <a:r>
              <a:rPr lang="en-US" altLang="en-US" sz="2600" i="1">
                <a:solidFill>
                  <a:srgbClr val="003366"/>
                </a:solidFill>
              </a:rPr>
              <a:t>T</a:t>
            </a:r>
            <a:r>
              <a:rPr lang="en-US" altLang="en-US" sz="2600" baseline="-25000">
                <a:solidFill>
                  <a:srgbClr val="003366"/>
                </a:solidFill>
              </a:rPr>
              <a:t>0</a:t>
            </a:r>
            <a:r>
              <a:rPr lang="en-US" altLang="en-US" sz="2600">
                <a:solidFill>
                  <a:srgbClr val="003366"/>
                </a:solidFill>
              </a:rPr>
              <a:t> that minimizes R</a:t>
            </a:r>
            <a:r>
              <a:rPr lang="el-GR" altLang="en-US" sz="2600" baseline="-25000">
                <a:solidFill>
                  <a:srgbClr val="003366"/>
                </a:solidFill>
                <a:cs typeface="Arial" panose="020B0604020202020204" pitchFamily="34" charset="0"/>
              </a:rPr>
              <a:t>α</a:t>
            </a:r>
            <a:r>
              <a:rPr lang="en-US" altLang="en-US" sz="2600">
                <a:solidFill>
                  <a:srgbClr val="003366"/>
                </a:solidFill>
              </a:rPr>
              <a:t>.</a:t>
            </a:r>
          </a:p>
          <a:p>
            <a:pPr lvl="2"/>
            <a:r>
              <a:rPr lang="en-US" altLang="en-US">
                <a:solidFill>
                  <a:srgbClr val="003366"/>
                </a:solidFill>
              </a:rPr>
              <a:t>Optimal trade-off of accuracy and complexity.</a:t>
            </a:r>
          </a:p>
          <a:p>
            <a:endParaRPr lang="el-GR" altLang="en-US" sz="2600" baseline="30000">
              <a:cs typeface="Arial" panose="020B0604020202020204" pitchFamily="34" charset="0"/>
            </a:endParaRPr>
          </a:p>
          <a:p>
            <a:endParaRPr lang="el-GR" altLang="en-US" sz="2600">
              <a:cs typeface="Arial" panose="020B0604020202020204" pitchFamily="34" charset="0"/>
            </a:endParaRPr>
          </a:p>
        </p:txBody>
      </p:sp>
    </p:spTree>
    <p:extLst>
      <p:ext uri="{BB962C8B-B14F-4D97-AF65-F5344CB8AC3E}">
        <p14:creationId xmlns:p14="http://schemas.microsoft.com/office/powerpoint/2010/main" val="136650532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ChangeArrowheads="1"/>
          </p:cNvSpPr>
          <p:nvPr>
            <p:ph type="title"/>
          </p:nvPr>
        </p:nvSpPr>
        <p:spPr/>
        <p:txBody>
          <a:bodyPr/>
          <a:lstStyle/>
          <a:p>
            <a:r>
              <a:rPr lang="en-US" altLang="en-US"/>
              <a:t>Weakest-Link Pruning</a:t>
            </a:r>
          </a:p>
        </p:txBody>
      </p:sp>
      <p:sp>
        <p:nvSpPr>
          <p:cNvPr id="961539" name="Rectangle 3"/>
          <p:cNvSpPr>
            <a:spLocks noGrp="1" noChangeArrowheads="1"/>
          </p:cNvSpPr>
          <p:nvPr>
            <p:ph type="body" idx="1"/>
          </p:nvPr>
        </p:nvSpPr>
        <p:spPr/>
        <p:txBody>
          <a:bodyPr/>
          <a:lstStyle/>
          <a:p>
            <a:pPr>
              <a:lnSpc>
                <a:spcPct val="90000"/>
              </a:lnSpc>
            </a:pPr>
            <a:r>
              <a:rPr lang="en-US" altLang="en-US"/>
              <a:t>Let’s sequentially collapse nodes that result in the smallest change in purity.</a:t>
            </a:r>
          </a:p>
          <a:p>
            <a:pPr>
              <a:lnSpc>
                <a:spcPct val="90000"/>
              </a:lnSpc>
            </a:pPr>
            <a:r>
              <a:rPr lang="en-US" altLang="en-US"/>
              <a:t>This gives us a nested sequence of trees that are all sub-trees of </a:t>
            </a:r>
            <a:r>
              <a:rPr lang="en-US" altLang="en-US" i="1"/>
              <a:t>T</a:t>
            </a:r>
            <a:r>
              <a:rPr lang="en-US" altLang="en-US" baseline="-25000"/>
              <a:t>0</a:t>
            </a:r>
            <a:r>
              <a:rPr lang="en-US" altLang="en-US"/>
              <a:t>.</a:t>
            </a:r>
          </a:p>
          <a:p>
            <a:pPr algn="ctr">
              <a:lnSpc>
                <a:spcPct val="90000"/>
              </a:lnSpc>
              <a:buFont typeface="Wingdings" panose="05000000000000000000" pitchFamily="2" charset="2"/>
              <a:buNone/>
            </a:pPr>
            <a:r>
              <a:rPr lang="en-US" altLang="en-US" b="1" i="1">
                <a:solidFill>
                  <a:srgbClr val="006600"/>
                </a:solidFill>
              </a:rPr>
              <a:t>T</a:t>
            </a:r>
            <a:r>
              <a:rPr lang="en-US" altLang="en-US" b="1" baseline="-25000">
                <a:solidFill>
                  <a:srgbClr val="006600"/>
                </a:solidFill>
              </a:rPr>
              <a:t>0 </a:t>
            </a:r>
            <a:r>
              <a:rPr lang="en-US" altLang="en-US" b="1">
                <a:solidFill>
                  <a:srgbClr val="006600"/>
                </a:solidFill>
                <a:cs typeface="Arial" panose="020B0604020202020204" pitchFamily="34" charset="0"/>
              </a:rPr>
              <a:t>» </a:t>
            </a:r>
            <a:r>
              <a:rPr lang="en-US" altLang="en-US" b="1" i="1">
                <a:solidFill>
                  <a:srgbClr val="006600"/>
                </a:solidFill>
              </a:rPr>
              <a:t>T</a:t>
            </a:r>
            <a:r>
              <a:rPr lang="en-US" altLang="en-US" b="1" baseline="-25000">
                <a:solidFill>
                  <a:srgbClr val="006600"/>
                </a:solidFill>
              </a:rPr>
              <a:t>1 </a:t>
            </a:r>
            <a:r>
              <a:rPr lang="en-US" altLang="en-US" b="1">
                <a:solidFill>
                  <a:srgbClr val="006600"/>
                </a:solidFill>
                <a:cs typeface="Arial" panose="020B0604020202020204" pitchFamily="34" charset="0"/>
              </a:rPr>
              <a:t>» </a:t>
            </a:r>
            <a:r>
              <a:rPr lang="en-US" altLang="en-US" b="1" i="1">
                <a:solidFill>
                  <a:srgbClr val="006600"/>
                </a:solidFill>
              </a:rPr>
              <a:t>T</a:t>
            </a:r>
            <a:r>
              <a:rPr lang="en-US" altLang="en-US" b="1" baseline="-25000">
                <a:solidFill>
                  <a:srgbClr val="006600"/>
                </a:solidFill>
              </a:rPr>
              <a:t>2 </a:t>
            </a:r>
            <a:r>
              <a:rPr lang="en-US" altLang="en-US" b="1">
                <a:solidFill>
                  <a:srgbClr val="006600"/>
                </a:solidFill>
                <a:cs typeface="Arial" panose="020B0604020202020204" pitchFamily="34" charset="0"/>
              </a:rPr>
              <a:t>» </a:t>
            </a:r>
            <a:r>
              <a:rPr lang="en-US" altLang="en-US" b="1" i="1">
                <a:solidFill>
                  <a:srgbClr val="006600"/>
                </a:solidFill>
              </a:rPr>
              <a:t>T</a:t>
            </a:r>
            <a:r>
              <a:rPr lang="en-US" altLang="en-US" b="1" baseline="-25000">
                <a:solidFill>
                  <a:srgbClr val="006600"/>
                </a:solidFill>
              </a:rPr>
              <a:t>3 </a:t>
            </a:r>
            <a:r>
              <a:rPr lang="en-US" altLang="en-US" b="1">
                <a:solidFill>
                  <a:srgbClr val="006600"/>
                </a:solidFill>
                <a:cs typeface="Arial" panose="020B0604020202020204" pitchFamily="34" charset="0"/>
              </a:rPr>
              <a:t>» </a:t>
            </a:r>
            <a:r>
              <a:rPr lang="en-US" altLang="en-US" b="1" i="1">
                <a:solidFill>
                  <a:srgbClr val="006600"/>
                </a:solidFill>
              </a:rPr>
              <a:t>… </a:t>
            </a:r>
            <a:r>
              <a:rPr lang="en-US" altLang="en-US" b="1">
                <a:solidFill>
                  <a:srgbClr val="006600"/>
                </a:solidFill>
                <a:cs typeface="Arial" panose="020B0604020202020204" pitchFamily="34" charset="0"/>
              </a:rPr>
              <a:t>» </a:t>
            </a:r>
            <a:r>
              <a:rPr lang="en-US" altLang="en-US" b="1" i="1">
                <a:solidFill>
                  <a:srgbClr val="006600"/>
                </a:solidFill>
              </a:rPr>
              <a:t>T</a:t>
            </a:r>
            <a:r>
              <a:rPr lang="en-US" altLang="en-US" b="1" i="1" baseline="-25000">
                <a:solidFill>
                  <a:srgbClr val="006600"/>
                </a:solidFill>
              </a:rPr>
              <a:t>k </a:t>
            </a:r>
            <a:r>
              <a:rPr lang="en-US" altLang="en-US" b="1">
                <a:solidFill>
                  <a:srgbClr val="006600"/>
                </a:solidFill>
                <a:cs typeface="Arial" panose="020B0604020202020204" pitchFamily="34" charset="0"/>
              </a:rPr>
              <a:t>» …</a:t>
            </a:r>
          </a:p>
          <a:p>
            <a:pPr>
              <a:lnSpc>
                <a:spcPct val="90000"/>
              </a:lnSpc>
            </a:pPr>
            <a:r>
              <a:rPr lang="en-US" altLang="en-US">
                <a:solidFill>
                  <a:srgbClr val="003366"/>
                </a:solidFill>
                <a:cs typeface="Arial" panose="020B0604020202020204" pitchFamily="34" charset="0"/>
              </a:rPr>
              <a:t>Theorem:  the sub-tree </a:t>
            </a:r>
            <a:r>
              <a:rPr lang="en-US" altLang="en-US" i="1">
                <a:solidFill>
                  <a:srgbClr val="003366"/>
                </a:solidFill>
              </a:rPr>
              <a:t>T</a:t>
            </a:r>
            <a:r>
              <a:rPr lang="el-GR" altLang="en-US" baseline="-25000">
                <a:solidFill>
                  <a:srgbClr val="003366"/>
                </a:solidFill>
                <a:cs typeface="Arial" panose="020B0604020202020204" pitchFamily="34" charset="0"/>
              </a:rPr>
              <a:t>α</a:t>
            </a:r>
            <a:r>
              <a:rPr lang="en-US" altLang="en-US">
                <a:solidFill>
                  <a:srgbClr val="003366"/>
                </a:solidFill>
              </a:rPr>
              <a:t> of </a:t>
            </a:r>
            <a:r>
              <a:rPr lang="en-US" altLang="en-US" i="1">
                <a:solidFill>
                  <a:srgbClr val="003366"/>
                </a:solidFill>
              </a:rPr>
              <a:t>T</a:t>
            </a:r>
            <a:r>
              <a:rPr lang="en-US" altLang="en-US" baseline="-25000">
                <a:solidFill>
                  <a:srgbClr val="003366"/>
                </a:solidFill>
              </a:rPr>
              <a:t>0</a:t>
            </a:r>
            <a:r>
              <a:rPr lang="en-US" altLang="en-US">
                <a:solidFill>
                  <a:srgbClr val="003366"/>
                </a:solidFill>
              </a:rPr>
              <a:t> that minimizes R</a:t>
            </a:r>
            <a:r>
              <a:rPr lang="el-GR" altLang="en-US" baseline="-25000">
                <a:solidFill>
                  <a:srgbClr val="003366"/>
                </a:solidFill>
                <a:cs typeface="Arial" panose="020B0604020202020204" pitchFamily="34" charset="0"/>
              </a:rPr>
              <a:t>α</a:t>
            </a:r>
            <a:r>
              <a:rPr lang="en-US" altLang="en-US">
                <a:solidFill>
                  <a:srgbClr val="003366"/>
                </a:solidFill>
              </a:rPr>
              <a:t> </a:t>
            </a:r>
            <a:r>
              <a:rPr lang="en-US" altLang="en-US" u="sng">
                <a:solidFill>
                  <a:srgbClr val="003366"/>
                </a:solidFill>
              </a:rPr>
              <a:t>is in this sequence</a:t>
            </a:r>
            <a:r>
              <a:rPr lang="en-US" altLang="en-US">
                <a:solidFill>
                  <a:srgbClr val="003366"/>
                </a:solidFill>
              </a:rPr>
              <a:t>!</a:t>
            </a:r>
            <a:r>
              <a:rPr lang="en-US" altLang="en-US">
                <a:cs typeface="Arial" panose="020B0604020202020204" pitchFamily="34" charset="0"/>
              </a:rPr>
              <a:t> </a:t>
            </a:r>
          </a:p>
          <a:p>
            <a:pPr lvl="2">
              <a:lnSpc>
                <a:spcPct val="90000"/>
              </a:lnSpc>
            </a:pPr>
            <a:r>
              <a:rPr lang="en-US" altLang="en-US">
                <a:cs typeface="Arial" panose="020B0604020202020204" pitchFamily="34" charset="0"/>
              </a:rPr>
              <a:t>Gives us a simple strategy for finding best tree.	</a:t>
            </a:r>
          </a:p>
          <a:p>
            <a:pPr lvl="2">
              <a:lnSpc>
                <a:spcPct val="90000"/>
              </a:lnSpc>
            </a:pPr>
            <a:r>
              <a:rPr lang="en-US" altLang="en-US">
                <a:cs typeface="Arial" panose="020B0604020202020204" pitchFamily="34" charset="0"/>
              </a:rPr>
              <a:t>Find the tree in the above sequence that minimizes CV misclassification rate.</a:t>
            </a:r>
          </a:p>
        </p:txBody>
      </p:sp>
    </p:spTree>
    <p:extLst>
      <p:ext uri="{BB962C8B-B14F-4D97-AF65-F5344CB8AC3E}">
        <p14:creationId xmlns:p14="http://schemas.microsoft.com/office/powerpoint/2010/main" val="401159844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p:txBody>
          <a:bodyPr/>
          <a:lstStyle/>
          <a:p>
            <a:r>
              <a:rPr lang="en-US" altLang="en-US"/>
              <a:t>What is the Optimal Size?</a:t>
            </a:r>
          </a:p>
        </p:txBody>
      </p:sp>
      <p:sp>
        <p:nvSpPr>
          <p:cNvPr id="962563" name="Rectangle 3"/>
          <p:cNvSpPr>
            <a:spLocks noGrp="1" noChangeArrowheads="1"/>
          </p:cNvSpPr>
          <p:nvPr>
            <p:ph type="body" idx="1"/>
          </p:nvPr>
        </p:nvSpPr>
        <p:spPr/>
        <p:txBody>
          <a:bodyPr/>
          <a:lstStyle/>
          <a:p>
            <a:r>
              <a:rPr lang="en-US" altLang="en-US"/>
              <a:t>Note that </a:t>
            </a:r>
            <a:r>
              <a:rPr lang="el-GR" altLang="en-US">
                <a:cs typeface="Arial" panose="020B0604020202020204" pitchFamily="34" charset="0"/>
              </a:rPr>
              <a:t>α</a:t>
            </a:r>
            <a:r>
              <a:rPr lang="en-US" altLang="en-US">
                <a:cs typeface="Arial" panose="020B0604020202020204" pitchFamily="34" charset="0"/>
              </a:rPr>
              <a:t> is a free parameter in:</a:t>
            </a:r>
            <a:r>
              <a:rPr lang="en-US" altLang="en-US"/>
              <a:t>	</a:t>
            </a:r>
          </a:p>
          <a:p>
            <a:pPr algn="ctr">
              <a:buFont typeface="Wingdings" panose="05000000000000000000" pitchFamily="2" charset="2"/>
              <a:buNone/>
            </a:pPr>
            <a:r>
              <a:rPr lang="en-US" altLang="en-US" b="1" i="1">
                <a:solidFill>
                  <a:srgbClr val="003366"/>
                </a:solidFill>
              </a:rPr>
              <a:t>R</a:t>
            </a:r>
            <a:r>
              <a:rPr lang="el-GR" altLang="en-US" b="1" baseline="-25000">
                <a:solidFill>
                  <a:srgbClr val="003366"/>
                </a:solidFill>
                <a:cs typeface="Arial" panose="020B0604020202020204" pitchFamily="34" charset="0"/>
              </a:rPr>
              <a:t>α</a:t>
            </a:r>
            <a:r>
              <a:rPr lang="en-US" altLang="en-US" b="1">
                <a:solidFill>
                  <a:srgbClr val="003366"/>
                </a:solidFill>
                <a:cs typeface="Arial" panose="020B0604020202020204" pitchFamily="34" charset="0"/>
              </a:rPr>
              <a:t>= </a:t>
            </a:r>
            <a:r>
              <a:rPr lang="en-US" altLang="en-US" b="1" i="1">
                <a:solidFill>
                  <a:srgbClr val="003366"/>
                </a:solidFill>
                <a:cs typeface="Arial" panose="020B0604020202020204" pitchFamily="34" charset="0"/>
              </a:rPr>
              <a:t>MC</a:t>
            </a:r>
            <a:r>
              <a:rPr lang="en-US" altLang="en-US" b="1">
                <a:solidFill>
                  <a:srgbClr val="003366"/>
                </a:solidFill>
                <a:cs typeface="Arial" panose="020B0604020202020204" pitchFamily="34" charset="0"/>
              </a:rPr>
              <a:t> + </a:t>
            </a:r>
            <a:r>
              <a:rPr lang="el-GR" altLang="en-US" b="1">
                <a:solidFill>
                  <a:srgbClr val="003366"/>
                </a:solidFill>
                <a:cs typeface="Arial" panose="020B0604020202020204" pitchFamily="34" charset="0"/>
              </a:rPr>
              <a:t>α</a:t>
            </a:r>
            <a:r>
              <a:rPr lang="en-US" altLang="en-US" b="1" i="1">
                <a:solidFill>
                  <a:srgbClr val="003366"/>
                </a:solidFill>
                <a:cs typeface="Arial" panose="020B0604020202020204" pitchFamily="34" charset="0"/>
              </a:rPr>
              <a:t>L</a:t>
            </a:r>
            <a:endParaRPr lang="el-GR" altLang="en-US" b="1" i="1">
              <a:solidFill>
                <a:srgbClr val="003366"/>
              </a:solidFill>
              <a:cs typeface="Arial" panose="020B0604020202020204" pitchFamily="34" charset="0"/>
            </a:endParaRPr>
          </a:p>
          <a:p>
            <a:r>
              <a:rPr lang="en-US" altLang="en-US"/>
              <a:t>1:1 correspondence betw. </a:t>
            </a:r>
            <a:r>
              <a:rPr lang="el-GR" altLang="en-US">
                <a:cs typeface="Arial" panose="020B0604020202020204" pitchFamily="34" charset="0"/>
              </a:rPr>
              <a:t>α</a:t>
            </a:r>
            <a:r>
              <a:rPr lang="en-US" altLang="en-US">
                <a:cs typeface="Arial" panose="020B0604020202020204" pitchFamily="34" charset="0"/>
              </a:rPr>
              <a:t> and size of tree.</a:t>
            </a:r>
            <a:endParaRPr lang="el-GR" altLang="en-US">
              <a:cs typeface="Arial" panose="020B0604020202020204" pitchFamily="34" charset="0"/>
            </a:endParaRPr>
          </a:p>
          <a:p>
            <a:r>
              <a:rPr lang="en-US" altLang="en-US"/>
              <a:t>What value of </a:t>
            </a:r>
            <a:r>
              <a:rPr lang="el-GR" altLang="en-US">
                <a:cs typeface="Arial" panose="020B0604020202020204" pitchFamily="34" charset="0"/>
              </a:rPr>
              <a:t>α</a:t>
            </a:r>
            <a:r>
              <a:rPr lang="en-US" altLang="en-US">
                <a:cs typeface="Arial" panose="020B0604020202020204" pitchFamily="34" charset="0"/>
              </a:rPr>
              <a:t> should we choose?</a:t>
            </a:r>
            <a:endParaRPr lang="el-GR" altLang="en-US">
              <a:cs typeface="Arial" panose="020B0604020202020204" pitchFamily="34" charset="0"/>
            </a:endParaRPr>
          </a:p>
          <a:p>
            <a:pPr lvl="2"/>
            <a:r>
              <a:rPr lang="el-GR" altLang="en-US">
                <a:cs typeface="Arial" panose="020B0604020202020204" pitchFamily="34" charset="0"/>
              </a:rPr>
              <a:t>α</a:t>
            </a:r>
            <a:r>
              <a:rPr lang="en-US" altLang="en-US">
                <a:cs typeface="Arial" panose="020B0604020202020204" pitchFamily="34" charset="0"/>
              </a:rPr>
              <a:t>=0 </a:t>
            </a:r>
            <a:r>
              <a:rPr lang="en-US" altLang="en-US">
                <a:cs typeface="Arial" panose="020B0604020202020204" pitchFamily="34" charset="0"/>
                <a:sym typeface="Wingdings" panose="05000000000000000000" pitchFamily="2" charset="2"/>
              </a:rPr>
              <a:t> maximum tree </a:t>
            </a:r>
            <a:r>
              <a:rPr lang="en-US" altLang="en-US" i="1">
                <a:cs typeface="Arial" panose="020B0604020202020204" pitchFamily="34" charset="0"/>
                <a:sym typeface="Wingdings" panose="05000000000000000000" pitchFamily="2" charset="2"/>
              </a:rPr>
              <a:t>T</a:t>
            </a:r>
            <a:r>
              <a:rPr lang="en-US" altLang="en-US" baseline="-25000">
                <a:cs typeface="Arial" panose="020B0604020202020204" pitchFamily="34" charset="0"/>
                <a:sym typeface="Wingdings" panose="05000000000000000000" pitchFamily="2" charset="2"/>
              </a:rPr>
              <a:t>0</a:t>
            </a:r>
            <a:r>
              <a:rPr lang="en-US" altLang="en-US">
                <a:cs typeface="Arial" panose="020B0604020202020204" pitchFamily="34" charset="0"/>
                <a:sym typeface="Wingdings" panose="05000000000000000000" pitchFamily="2" charset="2"/>
              </a:rPr>
              <a:t> is best.</a:t>
            </a:r>
            <a:endParaRPr lang="el-GR" altLang="en-US">
              <a:cs typeface="Arial" panose="020B0604020202020204" pitchFamily="34" charset="0"/>
            </a:endParaRPr>
          </a:p>
          <a:p>
            <a:pPr lvl="2"/>
            <a:r>
              <a:rPr lang="el-GR" altLang="en-US">
                <a:cs typeface="Arial" panose="020B0604020202020204" pitchFamily="34" charset="0"/>
              </a:rPr>
              <a:t>α</a:t>
            </a:r>
            <a:r>
              <a:rPr lang="en-US" altLang="en-US">
                <a:cs typeface="Arial" panose="020B0604020202020204" pitchFamily="34" charset="0"/>
              </a:rPr>
              <a:t>=big </a:t>
            </a:r>
            <a:r>
              <a:rPr lang="en-US" altLang="en-US">
                <a:cs typeface="Arial" panose="020B0604020202020204" pitchFamily="34" charset="0"/>
                <a:sym typeface="Wingdings" panose="05000000000000000000" pitchFamily="2" charset="2"/>
              </a:rPr>
              <a:t> You never get past the root node.</a:t>
            </a:r>
          </a:p>
          <a:p>
            <a:pPr lvl="2"/>
            <a:r>
              <a:rPr lang="en-US" altLang="en-US">
                <a:cs typeface="Arial" panose="020B0604020202020204" pitchFamily="34" charset="0"/>
                <a:sym typeface="Wingdings" panose="05000000000000000000" pitchFamily="2" charset="2"/>
              </a:rPr>
              <a:t>Truth lies in the middle.</a:t>
            </a:r>
          </a:p>
          <a:p>
            <a:r>
              <a:rPr lang="en-US" altLang="en-US">
                <a:cs typeface="Arial" panose="020B0604020202020204" pitchFamily="34" charset="0"/>
              </a:rPr>
              <a:t>Use cross-validation to select optimal </a:t>
            </a:r>
            <a:r>
              <a:rPr lang="el-GR" altLang="en-US">
                <a:cs typeface="Arial" panose="020B0604020202020204" pitchFamily="34" charset="0"/>
              </a:rPr>
              <a:t>α</a:t>
            </a:r>
            <a:r>
              <a:rPr lang="en-US" altLang="en-US">
                <a:cs typeface="Arial" panose="020B0604020202020204" pitchFamily="34" charset="0"/>
              </a:rPr>
              <a:t> (size)</a:t>
            </a:r>
            <a:endParaRPr lang="el-GR" altLang="en-US">
              <a:cs typeface="Arial" panose="020B0604020202020204" pitchFamily="34" charset="0"/>
            </a:endParaRPr>
          </a:p>
          <a:p>
            <a:pPr lvl="2"/>
            <a:endParaRPr lang="el-GR" altLang="en-US">
              <a:cs typeface="Arial" panose="020B0604020202020204" pitchFamily="34" charset="0"/>
            </a:endParaRPr>
          </a:p>
        </p:txBody>
      </p:sp>
    </p:spTree>
    <p:extLst>
      <p:ext uri="{BB962C8B-B14F-4D97-AF65-F5344CB8AC3E}">
        <p14:creationId xmlns:p14="http://schemas.microsoft.com/office/powerpoint/2010/main" val="241558335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ChangeArrowheads="1"/>
          </p:cNvSpPr>
          <p:nvPr>
            <p:ph type="title"/>
          </p:nvPr>
        </p:nvSpPr>
        <p:spPr/>
        <p:txBody>
          <a:bodyPr/>
          <a:lstStyle/>
          <a:p>
            <a:r>
              <a:rPr lang="en-US" altLang="en-US"/>
              <a:t>Finding </a:t>
            </a:r>
            <a:r>
              <a:rPr lang="el-GR" altLang="en-US">
                <a:cs typeface="Arial" panose="020B0604020202020204" pitchFamily="34" charset="0"/>
              </a:rPr>
              <a:t>α</a:t>
            </a:r>
          </a:p>
        </p:txBody>
      </p:sp>
      <p:sp>
        <p:nvSpPr>
          <p:cNvPr id="963587" name="Rectangle 3"/>
          <p:cNvSpPr>
            <a:spLocks noGrp="1" noChangeArrowheads="1"/>
          </p:cNvSpPr>
          <p:nvPr>
            <p:ph type="body" sz="half" idx="1"/>
          </p:nvPr>
        </p:nvSpPr>
        <p:spPr/>
        <p:txBody>
          <a:bodyPr/>
          <a:lstStyle/>
          <a:p>
            <a:r>
              <a:rPr lang="en-US" altLang="en-US" sz="2600"/>
              <a:t>Fit 10 trees on the “blue” data.</a:t>
            </a:r>
          </a:p>
          <a:p>
            <a:r>
              <a:rPr lang="en-US" altLang="en-US" sz="2600"/>
              <a:t>Test them on the “red” data.</a:t>
            </a:r>
          </a:p>
          <a:p>
            <a:r>
              <a:rPr lang="en-US" altLang="en-US" sz="2600"/>
              <a:t>Keep track of mis-classification rates for different values of </a:t>
            </a:r>
            <a:r>
              <a:rPr lang="el-GR" altLang="en-US" sz="2600">
                <a:cs typeface="Arial" panose="020B0604020202020204" pitchFamily="34" charset="0"/>
              </a:rPr>
              <a:t>α</a:t>
            </a:r>
            <a:r>
              <a:rPr lang="en-US" altLang="en-US" sz="2600">
                <a:cs typeface="Arial" panose="020B0604020202020204" pitchFamily="34" charset="0"/>
              </a:rPr>
              <a:t>.</a:t>
            </a:r>
          </a:p>
          <a:p>
            <a:r>
              <a:rPr lang="en-US" altLang="en-US" sz="2600">
                <a:cs typeface="Arial" panose="020B0604020202020204" pitchFamily="34" charset="0"/>
              </a:rPr>
              <a:t>Now go back to the </a:t>
            </a:r>
            <a:r>
              <a:rPr lang="en-US" altLang="en-US" sz="2600" i="1">
                <a:cs typeface="Arial" panose="020B0604020202020204" pitchFamily="34" charset="0"/>
              </a:rPr>
              <a:t>full</a:t>
            </a:r>
            <a:r>
              <a:rPr lang="en-US" altLang="en-US" sz="2600" i="1" u="sng">
                <a:cs typeface="Arial" panose="020B0604020202020204" pitchFamily="34" charset="0"/>
              </a:rPr>
              <a:t> </a:t>
            </a:r>
            <a:r>
              <a:rPr lang="en-US" altLang="en-US" sz="2600">
                <a:cs typeface="Arial" panose="020B0604020202020204" pitchFamily="34" charset="0"/>
              </a:rPr>
              <a:t>dataset and choose the </a:t>
            </a:r>
            <a:r>
              <a:rPr lang="el-GR" altLang="en-US" sz="2600">
                <a:cs typeface="Arial" panose="020B0604020202020204" pitchFamily="34" charset="0"/>
              </a:rPr>
              <a:t>α</a:t>
            </a:r>
            <a:r>
              <a:rPr lang="en-US" altLang="en-US" sz="2600">
                <a:cs typeface="Arial" panose="020B0604020202020204" pitchFamily="34" charset="0"/>
              </a:rPr>
              <a:t>-tree.</a:t>
            </a:r>
            <a:endParaRPr lang="el-GR" altLang="en-US" sz="2600">
              <a:cs typeface="Arial" panose="020B0604020202020204" pitchFamily="34" charset="0"/>
            </a:endParaRPr>
          </a:p>
        </p:txBody>
      </p:sp>
      <p:pic>
        <p:nvPicPr>
          <p:cNvPr id="963588"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865814" y="1828800"/>
            <a:ext cx="4606925" cy="4681538"/>
          </a:xfrm>
          <a:noFill/>
          <a:ln/>
        </p:spPr>
      </p:pic>
    </p:spTree>
    <p:extLst>
      <p:ext uri="{BB962C8B-B14F-4D97-AF65-F5344CB8AC3E}">
        <p14:creationId xmlns:p14="http://schemas.microsoft.com/office/powerpoint/2010/main" val="112029110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Rectangle 2"/>
          <p:cNvSpPr>
            <a:spLocks noGrp="1" noChangeArrowheads="1"/>
          </p:cNvSpPr>
          <p:nvPr>
            <p:ph type="title"/>
          </p:nvPr>
        </p:nvSpPr>
        <p:spPr/>
        <p:txBody>
          <a:bodyPr/>
          <a:lstStyle/>
          <a:p>
            <a:r>
              <a:rPr lang="en-US" altLang="en-US"/>
              <a:t>How to Cross-Validate</a:t>
            </a:r>
          </a:p>
        </p:txBody>
      </p:sp>
      <p:sp>
        <p:nvSpPr>
          <p:cNvPr id="964611" name="Rectangle 3"/>
          <p:cNvSpPr>
            <a:spLocks noGrp="1" noChangeArrowheads="1"/>
          </p:cNvSpPr>
          <p:nvPr>
            <p:ph type="body" idx="1"/>
          </p:nvPr>
        </p:nvSpPr>
        <p:spPr/>
        <p:txBody>
          <a:bodyPr/>
          <a:lstStyle/>
          <a:p>
            <a:r>
              <a:rPr lang="en-US" altLang="en-US" sz="2600"/>
              <a:t>Grow the tree on all the data:  </a:t>
            </a:r>
            <a:r>
              <a:rPr lang="en-US" altLang="en-US" sz="2600" i="1"/>
              <a:t>T</a:t>
            </a:r>
            <a:r>
              <a:rPr lang="en-US" altLang="en-US" sz="2600" baseline="-25000"/>
              <a:t>0</a:t>
            </a:r>
            <a:r>
              <a:rPr lang="en-US" altLang="en-US" sz="2600"/>
              <a:t>.</a:t>
            </a:r>
          </a:p>
          <a:p>
            <a:r>
              <a:rPr lang="en-US" altLang="en-US" sz="2600"/>
              <a:t>Now break the data into 10 equal-size pieces.</a:t>
            </a:r>
          </a:p>
          <a:p>
            <a:r>
              <a:rPr lang="en-US" altLang="en-US" sz="2600"/>
              <a:t>10 times:  grow a tree on </a:t>
            </a:r>
            <a:r>
              <a:rPr lang="en-US" altLang="en-US" sz="2600">
                <a:solidFill>
                  <a:srgbClr val="003366"/>
                </a:solidFill>
              </a:rPr>
              <a:t>90% of the data</a:t>
            </a:r>
            <a:r>
              <a:rPr lang="en-US" altLang="en-US" sz="2600"/>
              <a:t>.</a:t>
            </a:r>
          </a:p>
          <a:p>
            <a:pPr lvl="2"/>
            <a:r>
              <a:rPr lang="en-US" altLang="en-US" sz="2100">
                <a:cs typeface="Arial" panose="020B0604020202020204" pitchFamily="34" charset="0"/>
              </a:rPr>
              <a:t>Drop the </a:t>
            </a:r>
            <a:r>
              <a:rPr lang="en-US" altLang="en-US" sz="2100">
                <a:solidFill>
                  <a:srgbClr val="FF0000"/>
                </a:solidFill>
                <a:cs typeface="Arial" panose="020B0604020202020204" pitchFamily="34" charset="0"/>
              </a:rPr>
              <a:t>remaining 10%</a:t>
            </a:r>
            <a:r>
              <a:rPr lang="en-US" altLang="en-US" sz="2100">
                <a:cs typeface="Arial" panose="020B0604020202020204" pitchFamily="34" charset="0"/>
              </a:rPr>
              <a:t> </a:t>
            </a:r>
            <a:r>
              <a:rPr lang="en-US" altLang="en-US" sz="2100">
                <a:solidFill>
                  <a:srgbClr val="FF0000"/>
                </a:solidFill>
                <a:cs typeface="Arial" panose="020B0604020202020204" pitchFamily="34" charset="0"/>
              </a:rPr>
              <a:t>(test data)</a:t>
            </a:r>
            <a:r>
              <a:rPr lang="en-US" altLang="en-US" sz="2100">
                <a:cs typeface="Arial" panose="020B0604020202020204" pitchFamily="34" charset="0"/>
              </a:rPr>
              <a:t> down the nested trees corresponding to each value of </a:t>
            </a:r>
            <a:r>
              <a:rPr lang="el-GR" altLang="en-US" sz="2100">
                <a:cs typeface="Arial" panose="020B0604020202020204" pitchFamily="34" charset="0"/>
              </a:rPr>
              <a:t>α</a:t>
            </a:r>
            <a:r>
              <a:rPr lang="en-US" altLang="en-US" sz="2100">
                <a:cs typeface="Arial" panose="020B0604020202020204" pitchFamily="34" charset="0"/>
              </a:rPr>
              <a:t>.</a:t>
            </a:r>
          </a:p>
          <a:p>
            <a:pPr lvl="2"/>
            <a:r>
              <a:rPr lang="en-US" altLang="en-US" sz="2100">
                <a:cs typeface="Arial" panose="020B0604020202020204" pitchFamily="34" charset="0"/>
              </a:rPr>
              <a:t>For each </a:t>
            </a:r>
            <a:r>
              <a:rPr lang="el-GR" altLang="en-US" sz="2100">
                <a:cs typeface="Arial" panose="020B0604020202020204" pitchFamily="34" charset="0"/>
              </a:rPr>
              <a:t>α</a:t>
            </a:r>
            <a:r>
              <a:rPr lang="en-US" altLang="en-US" sz="2100">
                <a:cs typeface="Arial" panose="020B0604020202020204" pitchFamily="34" charset="0"/>
              </a:rPr>
              <a:t> add up errors in all 10 of the </a:t>
            </a:r>
            <a:r>
              <a:rPr lang="en-US" altLang="en-US" sz="2100">
                <a:solidFill>
                  <a:srgbClr val="FF0000"/>
                </a:solidFill>
                <a:cs typeface="Arial" panose="020B0604020202020204" pitchFamily="34" charset="0"/>
              </a:rPr>
              <a:t>test </a:t>
            </a:r>
            <a:r>
              <a:rPr lang="en-US" altLang="en-US" sz="2100">
                <a:cs typeface="Arial" panose="020B0604020202020204" pitchFamily="34" charset="0"/>
              </a:rPr>
              <a:t>data sets.</a:t>
            </a:r>
          </a:p>
          <a:p>
            <a:r>
              <a:rPr lang="en-US" altLang="en-US" sz="2600">
                <a:cs typeface="Arial" panose="020B0604020202020204" pitchFamily="34" charset="0"/>
              </a:rPr>
              <a:t>Keep track of the </a:t>
            </a:r>
            <a:r>
              <a:rPr lang="el-GR" altLang="en-US" sz="2600">
                <a:cs typeface="Arial" panose="020B0604020202020204" pitchFamily="34" charset="0"/>
              </a:rPr>
              <a:t>α</a:t>
            </a:r>
            <a:r>
              <a:rPr lang="en-US" altLang="en-US" sz="2600">
                <a:cs typeface="Arial" panose="020B0604020202020204" pitchFamily="34" charset="0"/>
              </a:rPr>
              <a:t> corresponding to lowest test error.</a:t>
            </a:r>
          </a:p>
          <a:p>
            <a:r>
              <a:rPr lang="en-US" altLang="en-US" sz="2600">
                <a:cs typeface="Arial" panose="020B0604020202020204" pitchFamily="34" charset="0"/>
              </a:rPr>
              <a:t>This corresponds to one of the nested trees </a:t>
            </a:r>
            <a:r>
              <a:rPr lang="en-US" altLang="en-US" sz="2600" i="1">
                <a:cs typeface="Arial" panose="020B0604020202020204" pitchFamily="34" charset="0"/>
              </a:rPr>
              <a:t>T</a:t>
            </a:r>
            <a:r>
              <a:rPr lang="en-US" altLang="en-US" sz="2600" i="1" baseline="-25000">
                <a:cs typeface="Arial" panose="020B0604020202020204" pitchFamily="34" charset="0"/>
              </a:rPr>
              <a:t>k</a:t>
            </a:r>
            <a:r>
              <a:rPr lang="en-US" altLang="en-US" sz="2600" i="1">
                <a:cs typeface="Arial" panose="020B0604020202020204" pitchFamily="34" charset="0"/>
              </a:rPr>
              <a:t>«T</a:t>
            </a:r>
            <a:r>
              <a:rPr lang="en-US" altLang="en-US" sz="2600" baseline="-25000">
                <a:cs typeface="Arial" panose="020B0604020202020204" pitchFamily="34" charset="0"/>
              </a:rPr>
              <a:t>0</a:t>
            </a:r>
            <a:r>
              <a:rPr lang="en-US" altLang="en-US" sz="2600">
                <a:cs typeface="Arial" panose="020B0604020202020204" pitchFamily="34" charset="0"/>
              </a:rPr>
              <a:t>.</a:t>
            </a:r>
            <a:endParaRPr lang="el-GR" altLang="en-US" sz="2600">
              <a:cs typeface="Arial" panose="020B0604020202020204" pitchFamily="34" charset="0"/>
            </a:endParaRPr>
          </a:p>
          <a:p>
            <a:endParaRPr lang="el-GR" altLang="en-US" sz="2600">
              <a:cs typeface="Arial" panose="020B0604020202020204" pitchFamily="34" charset="0"/>
            </a:endParaRPr>
          </a:p>
        </p:txBody>
      </p:sp>
    </p:spTree>
    <p:extLst>
      <p:ext uri="{BB962C8B-B14F-4D97-AF65-F5344CB8AC3E}">
        <p14:creationId xmlns:p14="http://schemas.microsoft.com/office/powerpoint/2010/main" val="167671242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ChangeArrowheads="1"/>
          </p:cNvSpPr>
          <p:nvPr>
            <p:ph type="title"/>
          </p:nvPr>
        </p:nvSpPr>
        <p:spPr/>
        <p:txBody>
          <a:bodyPr/>
          <a:lstStyle/>
          <a:p>
            <a:r>
              <a:rPr lang="en-US" altLang="en-US"/>
              <a:t>Just Right</a:t>
            </a:r>
          </a:p>
        </p:txBody>
      </p:sp>
      <p:sp>
        <p:nvSpPr>
          <p:cNvPr id="965635" name="Rectangle 3"/>
          <p:cNvSpPr>
            <a:spLocks noGrp="1" noChangeArrowheads="1"/>
          </p:cNvSpPr>
          <p:nvPr>
            <p:ph type="body" sz="half" idx="1"/>
          </p:nvPr>
        </p:nvSpPr>
        <p:spPr/>
        <p:txBody>
          <a:bodyPr/>
          <a:lstStyle/>
          <a:p>
            <a:r>
              <a:rPr lang="en-US" altLang="en-US" sz="2400"/>
              <a:t>Relative error:  proportion of CV-test cases misclassified.</a:t>
            </a:r>
          </a:p>
          <a:p>
            <a:r>
              <a:rPr lang="en-US" altLang="en-US" sz="2400"/>
              <a:t>According to CV, the 15-node tree is nearly optimal.</a:t>
            </a:r>
          </a:p>
          <a:p>
            <a:pPr lvl="2"/>
            <a:r>
              <a:rPr lang="en-US" altLang="en-US" sz="2100"/>
              <a:t>In summary:  grow the tree all the way out.</a:t>
            </a:r>
          </a:p>
          <a:p>
            <a:pPr lvl="2"/>
            <a:r>
              <a:rPr lang="en-US" altLang="en-US" sz="2100"/>
              <a:t>Then weakest-link prune back to the 15 node tree.</a:t>
            </a:r>
          </a:p>
        </p:txBody>
      </p:sp>
      <p:pic>
        <p:nvPicPr>
          <p:cNvPr id="965636"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249988" y="1828800"/>
            <a:ext cx="4418012" cy="4421188"/>
          </a:xfrm>
          <a:noFill/>
          <a:ln/>
        </p:spPr>
      </p:pic>
    </p:spTree>
    <p:extLst>
      <p:ext uri="{BB962C8B-B14F-4D97-AF65-F5344CB8AC3E}">
        <p14:creationId xmlns:p14="http://schemas.microsoft.com/office/powerpoint/2010/main" val="165845693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err="1" smtClean="0">
                <a:solidFill>
                  <a:schemeClr val="tx1"/>
                </a:solidFill>
                <a:latin typeface="Avenir Next Cyr W04 Demi" panose="020B0703020202020204" pitchFamily="34" charset="0"/>
              </a:rPr>
              <a:t>Strategi</a:t>
            </a:r>
            <a:r>
              <a:rPr lang="en-US" b="1" dirty="0" smtClean="0">
                <a:solidFill>
                  <a:schemeClr val="tx1"/>
                </a:solidFill>
                <a:latin typeface="Avenir Next Cyr W04 Demi" panose="020B0703020202020204" pitchFamily="34" charset="0"/>
              </a:rPr>
              <a:t> </a:t>
            </a:r>
            <a:r>
              <a:rPr lang="en-US" b="1" dirty="0" err="1" smtClean="0">
                <a:solidFill>
                  <a:schemeClr val="tx1"/>
                </a:solidFill>
                <a:latin typeface="Avenir Next Cyr W04 Demi" panose="020B0703020202020204" pitchFamily="34" charset="0"/>
              </a:rPr>
              <a:t>Pembelajaran</a:t>
            </a:r>
            <a:endParaRPr lang="en-US" b="1" dirty="0">
              <a:solidFill>
                <a:schemeClr val="tx1"/>
              </a:solidFill>
              <a:latin typeface="Avenir Next Cyr W04 Demi" panose="020B0703020202020204" pitchFamily="34" charset="0"/>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75205097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Parallelogram 5"/>
          <p:cNvSpPr/>
          <p:nvPr/>
        </p:nvSpPr>
        <p:spPr>
          <a:xfrm>
            <a:off x="-3502152" y="0"/>
            <a:ext cx="9464040" cy="6858000"/>
          </a:xfrm>
          <a:prstGeom prst="parallelogram">
            <a:avLst>
              <a:gd name="adj" fmla="val 5020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プレースホルダー 16"/>
          <p:cNvSpPr txBox="1">
            <a:spLocks/>
          </p:cNvSpPr>
          <p:nvPr/>
        </p:nvSpPr>
        <p:spPr>
          <a:xfrm>
            <a:off x="722116" y="508832"/>
            <a:ext cx="3445557" cy="812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4800" b="1" dirty="0" smtClean="0">
                <a:solidFill>
                  <a:schemeClr val="bg1"/>
                </a:solidFill>
              </a:rPr>
              <a:t>Outline</a:t>
            </a:r>
            <a:endParaRPr kumimoji="1" lang="ja-JP" altLang="en-US" sz="4800" b="1" dirty="0">
              <a:solidFill>
                <a:schemeClr val="bg1"/>
              </a:solidFill>
            </a:endParaRPr>
          </a:p>
        </p:txBody>
      </p:sp>
      <p:sp>
        <p:nvSpPr>
          <p:cNvPr id="8" name="TextBox 7"/>
          <p:cNvSpPr txBox="1"/>
          <p:nvPr/>
        </p:nvSpPr>
        <p:spPr>
          <a:xfrm>
            <a:off x="5270789" y="1532593"/>
            <a:ext cx="5963268" cy="523220"/>
          </a:xfrm>
          <a:prstGeom prst="rect">
            <a:avLst/>
          </a:prstGeom>
          <a:noFill/>
        </p:spPr>
        <p:txBody>
          <a:bodyPr wrap="square" rtlCol="0">
            <a:spAutoFit/>
          </a:bodyPr>
          <a:lstStyle/>
          <a:p>
            <a:r>
              <a:rPr lang="en-US" sz="2800" b="1" dirty="0" err="1" smtClean="0">
                <a:solidFill>
                  <a:schemeClr val="accent1">
                    <a:lumMod val="50000"/>
                  </a:schemeClr>
                </a:solidFill>
              </a:rPr>
              <a:t>Tantangan</a:t>
            </a:r>
            <a:r>
              <a:rPr lang="en-US" sz="2800" b="1" dirty="0" smtClean="0">
                <a:solidFill>
                  <a:schemeClr val="accent1">
                    <a:lumMod val="50000"/>
                  </a:schemeClr>
                </a:solidFill>
              </a:rPr>
              <a:t> </a:t>
            </a:r>
            <a:r>
              <a:rPr lang="en-US" sz="2800" b="1" dirty="0" err="1" smtClean="0">
                <a:solidFill>
                  <a:schemeClr val="accent1">
                    <a:lumMod val="50000"/>
                  </a:schemeClr>
                </a:solidFill>
              </a:rPr>
              <a:t>dalam</a:t>
            </a:r>
            <a:r>
              <a:rPr lang="en-US" sz="2800" b="1" dirty="0" smtClean="0">
                <a:solidFill>
                  <a:schemeClr val="accent1">
                    <a:lumMod val="50000"/>
                  </a:schemeClr>
                </a:solidFill>
              </a:rPr>
              <a:t> </a:t>
            </a:r>
            <a:r>
              <a:rPr lang="en-US" sz="2800" b="1" dirty="0" err="1" smtClean="0">
                <a:solidFill>
                  <a:schemeClr val="accent1">
                    <a:lumMod val="50000"/>
                  </a:schemeClr>
                </a:solidFill>
              </a:rPr>
              <a:t>Pembelajaran</a:t>
            </a:r>
            <a:endParaRPr lang="en-US" sz="2800" b="1" dirty="0">
              <a:solidFill>
                <a:schemeClr val="accent1">
                  <a:lumMod val="50000"/>
                </a:schemeClr>
              </a:solidFill>
            </a:endParaRPr>
          </a:p>
        </p:txBody>
      </p:sp>
      <p:sp>
        <p:nvSpPr>
          <p:cNvPr id="9" name="TextBox 8"/>
          <p:cNvSpPr txBox="1"/>
          <p:nvPr/>
        </p:nvSpPr>
        <p:spPr>
          <a:xfrm>
            <a:off x="3913348" y="4272768"/>
            <a:ext cx="6576527" cy="523220"/>
          </a:xfrm>
          <a:prstGeom prst="rect">
            <a:avLst/>
          </a:prstGeom>
          <a:noFill/>
        </p:spPr>
        <p:txBody>
          <a:bodyPr wrap="square" rtlCol="0">
            <a:spAutoFit/>
          </a:bodyPr>
          <a:lstStyle/>
          <a:p>
            <a:r>
              <a:rPr lang="en-US" sz="2800" b="1" dirty="0" err="1" smtClean="0">
                <a:solidFill>
                  <a:schemeClr val="accent1">
                    <a:lumMod val="50000"/>
                  </a:schemeClr>
                </a:solidFill>
              </a:rPr>
              <a:t>Kompetensi</a:t>
            </a:r>
            <a:r>
              <a:rPr lang="en-US" sz="2800" b="1" dirty="0" smtClean="0">
                <a:solidFill>
                  <a:schemeClr val="accent1">
                    <a:lumMod val="50000"/>
                  </a:schemeClr>
                </a:solidFill>
              </a:rPr>
              <a:t> yang </a:t>
            </a:r>
            <a:r>
              <a:rPr lang="en-US" sz="2800" b="1" dirty="0" err="1" smtClean="0">
                <a:solidFill>
                  <a:schemeClr val="accent1">
                    <a:lumMod val="50000"/>
                  </a:schemeClr>
                </a:solidFill>
              </a:rPr>
              <a:t>Diperlukan</a:t>
            </a:r>
            <a:r>
              <a:rPr lang="en-US" sz="2800" b="1" dirty="0" smtClean="0">
                <a:solidFill>
                  <a:schemeClr val="accent1">
                    <a:lumMod val="50000"/>
                  </a:schemeClr>
                </a:solidFill>
              </a:rPr>
              <a:t> </a:t>
            </a:r>
            <a:r>
              <a:rPr lang="en-US" sz="2800" b="1" dirty="0" err="1" smtClean="0">
                <a:solidFill>
                  <a:schemeClr val="accent1">
                    <a:lumMod val="50000"/>
                  </a:schemeClr>
                </a:solidFill>
              </a:rPr>
              <a:t>Statistikawan</a:t>
            </a:r>
            <a:endParaRPr lang="en-US" sz="2800" b="1" dirty="0">
              <a:solidFill>
                <a:schemeClr val="accent1">
                  <a:lumMod val="50000"/>
                </a:schemeClr>
              </a:solidFill>
            </a:endParaRPr>
          </a:p>
        </p:txBody>
      </p:sp>
      <p:sp>
        <p:nvSpPr>
          <p:cNvPr id="10" name="TextBox 9"/>
          <p:cNvSpPr txBox="1"/>
          <p:nvPr/>
        </p:nvSpPr>
        <p:spPr>
          <a:xfrm>
            <a:off x="3155105" y="5642482"/>
            <a:ext cx="8093012" cy="523220"/>
          </a:xfrm>
          <a:prstGeom prst="rect">
            <a:avLst/>
          </a:prstGeom>
          <a:noFill/>
        </p:spPr>
        <p:txBody>
          <a:bodyPr wrap="square" rtlCol="0">
            <a:spAutoFit/>
          </a:bodyPr>
          <a:lstStyle/>
          <a:p>
            <a:r>
              <a:rPr lang="en-US" sz="2800" b="1" dirty="0" smtClean="0">
                <a:solidFill>
                  <a:schemeClr val="accent1">
                    <a:lumMod val="50000"/>
                  </a:schemeClr>
                </a:solidFill>
              </a:rPr>
              <a:t>Saran </a:t>
            </a:r>
            <a:r>
              <a:rPr lang="en-US" sz="2800" b="1" dirty="0" err="1" smtClean="0">
                <a:solidFill>
                  <a:schemeClr val="accent1">
                    <a:lumMod val="50000"/>
                  </a:schemeClr>
                </a:solidFill>
              </a:rPr>
              <a:t>terhadap</a:t>
            </a:r>
            <a:r>
              <a:rPr lang="en-US" sz="2800" b="1" dirty="0" smtClean="0">
                <a:solidFill>
                  <a:schemeClr val="accent1">
                    <a:lumMod val="50000"/>
                  </a:schemeClr>
                </a:solidFill>
              </a:rPr>
              <a:t> </a:t>
            </a:r>
            <a:r>
              <a:rPr lang="en-US" sz="2800" b="1" dirty="0" err="1" smtClean="0">
                <a:solidFill>
                  <a:schemeClr val="accent1">
                    <a:lumMod val="50000"/>
                  </a:schemeClr>
                </a:solidFill>
              </a:rPr>
              <a:t>Pengembangan</a:t>
            </a:r>
            <a:r>
              <a:rPr lang="en-US" sz="2800" b="1" dirty="0" smtClean="0">
                <a:solidFill>
                  <a:schemeClr val="accent1">
                    <a:lumMod val="50000"/>
                  </a:schemeClr>
                </a:solidFill>
              </a:rPr>
              <a:t> </a:t>
            </a:r>
            <a:r>
              <a:rPr lang="en-US" sz="2800" b="1" dirty="0" err="1" smtClean="0">
                <a:solidFill>
                  <a:schemeClr val="accent1">
                    <a:lumMod val="50000"/>
                  </a:schemeClr>
                </a:solidFill>
              </a:rPr>
              <a:t>Kurikulum</a:t>
            </a:r>
            <a:r>
              <a:rPr lang="en-US" sz="2800" b="1" dirty="0" smtClean="0">
                <a:solidFill>
                  <a:schemeClr val="accent1">
                    <a:lumMod val="50000"/>
                  </a:schemeClr>
                </a:solidFill>
              </a:rPr>
              <a:t> </a:t>
            </a:r>
            <a:r>
              <a:rPr lang="en-US" sz="2800" b="1" dirty="0" err="1" smtClean="0">
                <a:solidFill>
                  <a:schemeClr val="accent1">
                    <a:lumMod val="50000"/>
                  </a:schemeClr>
                </a:solidFill>
              </a:rPr>
              <a:t>Statistika</a:t>
            </a:r>
            <a:endParaRPr lang="en-US" sz="2800" b="1" dirty="0">
              <a:solidFill>
                <a:schemeClr val="accent1">
                  <a:lumMod val="50000"/>
                </a:schemeClr>
              </a:solidFill>
            </a:endParaRPr>
          </a:p>
        </p:txBody>
      </p:sp>
      <p:sp>
        <p:nvSpPr>
          <p:cNvPr id="12" name="テキスト プレースホルダー 16"/>
          <p:cNvSpPr txBox="1">
            <a:spLocks/>
          </p:cNvSpPr>
          <p:nvPr/>
        </p:nvSpPr>
        <p:spPr>
          <a:xfrm>
            <a:off x="3913348" y="1436415"/>
            <a:ext cx="1178576" cy="7155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4800" b="1" dirty="0" smtClean="0">
                <a:solidFill>
                  <a:schemeClr val="bg1"/>
                </a:solidFill>
              </a:rPr>
              <a:t>#01</a:t>
            </a:r>
            <a:endParaRPr kumimoji="1" lang="ja-JP" altLang="en-US" sz="4800" b="1" dirty="0">
              <a:solidFill>
                <a:schemeClr val="bg1"/>
              </a:solidFill>
            </a:endParaRPr>
          </a:p>
        </p:txBody>
      </p:sp>
      <p:sp>
        <p:nvSpPr>
          <p:cNvPr id="14" name="テキスト プレースホルダー 16"/>
          <p:cNvSpPr txBox="1">
            <a:spLocks/>
          </p:cNvSpPr>
          <p:nvPr/>
        </p:nvSpPr>
        <p:spPr>
          <a:xfrm>
            <a:off x="2565817" y="4176591"/>
            <a:ext cx="1178576" cy="7155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4800" b="1" dirty="0" smtClean="0">
                <a:solidFill>
                  <a:schemeClr val="bg1"/>
                </a:solidFill>
              </a:rPr>
              <a:t>#02</a:t>
            </a:r>
            <a:endParaRPr kumimoji="1" lang="ja-JP" altLang="en-US" sz="4800" b="1" dirty="0">
              <a:solidFill>
                <a:schemeClr val="bg1"/>
              </a:solidFill>
            </a:endParaRPr>
          </a:p>
        </p:txBody>
      </p:sp>
      <p:sp>
        <p:nvSpPr>
          <p:cNvPr id="15" name="テキスト プレースホルダー 16"/>
          <p:cNvSpPr txBox="1">
            <a:spLocks/>
          </p:cNvSpPr>
          <p:nvPr/>
        </p:nvSpPr>
        <p:spPr>
          <a:xfrm>
            <a:off x="1855606" y="5517295"/>
            <a:ext cx="1178576" cy="7155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4800" b="1" dirty="0" smtClean="0">
                <a:solidFill>
                  <a:schemeClr val="bg1"/>
                </a:solidFill>
              </a:rPr>
              <a:t>#03</a:t>
            </a:r>
            <a:endParaRPr kumimoji="1" lang="ja-JP" altLang="en-US" sz="4800" b="1" dirty="0">
              <a:solidFill>
                <a:schemeClr val="bg1"/>
              </a:solidFill>
            </a:endParaRPr>
          </a:p>
        </p:txBody>
      </p:sp>
    </p:spTree>
    <p:extLst>
      <p:ext uri="{BB962C8B-B14F-4D97-AF65-F5344CB8AC3E}">
        <p14:creationId xmlns:p14="http://schemas.microsoft.com/office/powerpoint/2010/main" val="338705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Parallelogram 5"/>
          <p:cNvSpPr/>
          <p:nvPr/>
        </p:nvSpPr>
        <p:spPr>
          <a:xfrm flipV="1">
            <a:off x="3405673" y="0"/>
            <a:ext cx="12281542" cy="6858000"/>
          </a:xfrm>
          <a:prstGeom prst="parallelogram">
            <a:avLst>
              <a:gd name="adj" fmla="val 50467"/>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プレースホルダー 16"/>
          <p:cNvSpPr txBox="1">
            <a:spLocks/>
          </p:cNvSpPr>
          <p:nvPr/>
        </p:nvSpPr>
        <p:spPr>
          <a:xfrm>
            <a:off x="6192966" y="4134672"/>
            <a:ext cx="3445557" cy="812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4800" b="1" dirty="0" err="1" smtClean="0">
                <a:solidFill>
                  <a:schemeClr val="bg1"/>
                </a:solidFill>
              </a:rPr>
              <a:t>Bagian</a:t>
            </a:r>
            <a:r>
              <a:rPr kumimoji="1" lang="en-US" altLang="ja-JP" sz="4800" b="1" dirty="0" smtClean="0">
                <a:solidFill>
                  <a:schemeClr val="bg1"/>
                </a:solidFill>
              </a:rPr>
              <a:t> #01</a:t>
            </a:r>
            <a:endParaRPr kumimoji="1" lang="ja-JP" altLang="en-US" sz="4800" b="1" dirty="0">
              <a:solidFill>
                <a:schemeClr val="bg1"/>
              </a:solidFill>
            </a:endParaRPr>
          </a:p>
        </p:txBody>
      </p:sp>
      <p:sp>
        <p:nvSpPr>
          <p:cNvPr id="8" name="TextBox 7"/>
          <p:cNvSpPr txBox="1"/>
          <p:nvPr/>
        </p:nvSpPr>
        <p:spPr>
          <a:xfrm>
            <a:off x="6192966" y="4685987"/>
            <a:ext cx="5999034" cy="954107"/>
          </a:xfrm>
          <a:prstGeom prst="rect">
            <a:avLst/>
          </a:prstGeom>
          <a:noFill/>
        </p:spPr>
        <p:txBody>
          <a:bodyPr wrap="square" rtlCol="0">
            <a:spAutoFit/>
          </a:bodyPr>
          <a:lstStyle/>
          <a:p>
            <a:r>
              <a:rPr lang="en-US" sz="2800" b="1" dirty="0" err="1" smtClean="0">
                <a:solidFill>
                  <a:schemeClr val="bg1"/>
                </a:solidFill>
              </a:rPr>
              <a:t>Tantangan</a:t>
            </a:r>
            <a:r>
              <a:rPr lang="en-US" sz="2800" b="1" dirty="0" smtClean="0">
                <a:solidFill>
                  <a:schemeClr val="bg1"/>
                </a:solidFill>
              </a:rPr>
              <a:t> </a:t>
            </a:r>
            <a:r>
              <a:rPr lang="en-US" sz="2800" b="1" dirty="0" err="1" smtClean="0">
                <a:solidFill>
                  <a:schemeClr val="bg1"/>
                </a:solidFill>
              </a:rPr>
              <a:t>dalam</a:t>
            </a:r>
            <a:r>
              <a:rPr lang="en-US" sz="2800" b="1" dirty="0" smtClean="0">
                <a:solidFill>
                  <a:schemeClr val="bg1"/>
                </a:solidFill>
              </a:rPr>
              <a:t> </a:t>
            </a:r>
            <a:r>
              <a:rPr lang="en-US" sz="2800" b="1" dirty="0" err="1" smtClean="0">
                <a:solidFill>
                  <a:schemeClr val="bg1"/>
                </a:solidFill>
              </a:rPr>
              <a:t>Pembelajaran</a:t>
            </a:r>
            <a:r>
              <a:rPr lang="en-US" sz="2800" b="1" dirty="0" smtClean="0">
                <a:solidFill>
                  <a:schemeClr val="bg1"/>
                </a:solidFill>
              </a:rPr>
              <a:t> </a:t>
            </a:r>
          </a:p>
          <a:p>
            <a:r>
              <a:rPr lang="en-US" sz="2800" b="1" dirty="0" smtClean="0">
                <a:solidFill>
                  <a:schemeClr val="bg1"/>
                </a:solidFill>
              </a:rPr>
              <a:t>Data Mining</a:t>
            </a:r>
            <a:endParaRPr lang="en-US" sz="2800" b="1" dirty="0">
              <a:solidFill>
                <a:schemeClr val="bg1"/>
              </a:solidFill>
            </a:endParaRPr>
          </a:p>
        </p:txBody>
      </p:sp>
      <p:cxnSp>
        <p:nvCxnSpPr>
          <p:cNvPr id="5" name="Straight Connector 4"/>
          <p:cNvCxnSpPr/>
          <p:nvPr/>
        </p:nvCxnSpPr>
        <p:spPr>
          <a:xfrm>
            <a:off x="3163078" y="-93306"/>
            <a:ext cx="2006082" cy="3928188"/>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612433" y="3092780"/>
            <a:ext cx="2006082" cy="3928188"/>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64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Cerita</a:t>
            </a:r>
            <a:r>
              <a:rPr lang="en-US" dirty="0" smtClean="0"/>
              <a:t> </a:t>
            </a:r>
            <a:r>
              <a:rPr lang="en-US" dirty="0" err="1" smtClean="0"/>
              <a:t>dari</a:t>
            </a:r>
            <a:r>
              <a:rPr lang="en-US" dirty="0" smtClean="0"/>
              <a:t> Telco-company</a:t>
            </a:r>
            <a:endParaRPr lang="en-US" dirty="0"/>
          </a:p>
        </p:txBody>
      </p:sp>
      <p:sp>
        <p:nvSpPr>
          <p:cNvPr id="3" name="Content Placeholder 2"/>
          <p:cNvSpPr>
            <a:spLocks noGrp="1"/>
          </p:cNvSpPr>
          <p:nvPr>
            <p:ph idx="4294967295"/>
          </p:nvPr>
        </p:nvSpPr>
        <p:spPr>
          <a:xfrm>
            <a:off x="1676400" y="1862201"/>
            <a:ext cx="9771888" cy="4351338"/>
          </a:xfrm>
        </p:spPr>
        <p:txBody>
          <a:bodyPr/>
          <a:lstStyle/>
          <a:p>
            <a:r>
              <a:rPr lang="en-US" dirty="0" err="1" smtClean="0"/>
              <a:t>Kasus</a:t>
            </a:r>
            <a:r>
              <a:rPr lang="en-US" dirty="0" smtClean="0"/>
              <a:t> micro-segmentation… </a:t>
            </a:r>
            <a:r>
              <a:rPr lang="en-US" dirty="0" err="1" smtClean="0"/>
              <a:t>penawaran</a:t>
            </a:r>
            <a:r>
              <a:rPr lang="en-US" dirty="0" smtClean="0"/>
              <a:t> yang targeted </a:t>
            </a:r>
            <a:r>
              <a:rPr lang="en-US" dirty="0" err="1" smtClean="0"/>
              <a:t>akan</a:t>
            </a:r>
            <a:r>
              <a:rPr lang="en-US" dirty="0" smtClean="0"/>
              <a:t> </a:t>
            </a:r>
            <a:r>
              <a:rPr lang="en-US" dirty="0" err="1" smtClean="0"/>
              <a:t>cenderung</a:t>
            </a:r>
            <a:r>
              <a:rPr lang="en-US" dirty="0" smtClean="0"/>
              <a:t> </a:t>
            </a:r>
            <a:r>
              <a:rPr lang="en-US" dirty="0" err="1" smtClean="0"/>
              <a:t>semakin</a:t>
            </a:r>
            <a:r>
              <a:rPr lang="en-US" dirty="0" smtClean="0"/>
              <a:t> </a:t>
            </a:r>
            <a:r>
              <a:rPr lang="en-US" dirty="0" err="1" smtClean="0"/>
              <a:t>berhasil</a:t>
            </a:r>
            <a:endParaRPr lang="en-US" dirty="0" smtClean="0"/>
          </a:p>
          <a:p>
            <a:r>
              <a:rPr lang="en-US" dirty="0" err="1" smtClean="0"/>
              <a:t>Banyak</a:t>
            </a:r>
            <a:r>
              <a:rPr lang="en-US" dirty="0" smtClean="0"/>
              <a:t> </a:t>
            </a:r>
            <a:r>
              <a:rPr lang="en-US" dirty="0" err="1" smtClean="0"/>
              <a:t>variabel</a:t>
            </a:r>
            <a:r>
              <a:rPr lang="en-US" dirty="0" smtClean="0"/>
              <a:t> </a:t>
            </a:r>
            <a:r>
              <a:rPr lang="en-US" dirty="0" err="1" smtClean="0"/>
              <a:t>dikumpulkan</a:t>
            </a:r>
            <a:r>
              <a:rPr lang="en-US" dirty="0"/>
              <a:t> </a:t>
            </a:r>
            <a:r>
              <a:rPr lang="en-US" dirty="0" err="1" smtClean="0"/>
              <a:t>dan</a:t>
            </a:r>
            <a:r>
              <a:rPr lang="en-US" dirty="0" smtClean="0"/>
              <a:t> </a:t>
            </a:r>
            <a:r>
              <a:rPr lang="en-US" dirty="0" err="1" smtClean="0"/>
              <a:t>diekstrak</a:t>
            </a:r>
            <a:r>
              <a:rPr lang="en-US" dirty="0" smtClean="0"/>
              <a:t> </a:t>
            </a:r>
            <a:r>
              <a:rPr lang="en-US" dirty="0" err="1" smtClean="0"/>
              <a:t>dari</a:t>
            </a:r>
            <a:r>
              <a:rPr lang="en-US" dirty="0" smtClean="0"/>
              <a:t> database (</a:t>
            </a:r>
            <a:r>
              <a:rPr lang="en-US" dirty="0" err="1" smtClean="0"/>
              <a:t>prinsip</a:t>
            </a:r>
            <a:r>
              <a:rPr lang="en-US" dirty="0" smtClean="0"/>
              <a:t>: </a:t>
            </a:r>
            <a:r>
              <a:rPr lang="en-US" dirty="0" err="1" smtClean="0"/>
              <a:t>semakin</a:t>
            </a:r>
            <a:r>
              <a:rPr lang="en-US" dirty="0" smtClean="0"/>
              <a:t> </a:t>
            </a:r>
            <a:r>
              <a:rPr lang="en-US" dirty="0" err="1" smtClean="0"/>
              <a:t>banyak</a:t>
            </a:r>
            <a:r>
              <a:rPr lang="en-US" dirty="0" smtClean="0"/>
              <a:t> data, </a:t>
            </a:r>
            <a:r>
              <a:rPr lang="en-US" dirty="0" err="1" smtClean="0"/>
              <a:t>semakin</a:t>
            </a:r>
            <a:r>
              <a:rPr lang="en-US" dirty="0" smtClean="0"/>
              <a:t> </a:t>
            </a:r>
            <a:r>
              <a:rPr lang="en-US" dirty="0" err="1" smtClean="0"/>
              <a:t>banyak</a:t>
            </a:r>
            <a:r>
              <a:rPr lang="en-US" dirty="0" smtClean="0"/>
              <a:t> </a:t>
            </a:r>
            <a:r>
              <a:rPr lang="en-US" dirty="0" err="1" smtClean="0"/>
              <a:t>informasi</a:t>
            </a:r>
            <a:r>
              <a:rPr lang="en-US" dirty="0" smtClean="0"/>
              <a:t>)</a:t>
            </a:r>
          </a:p>
          <a:p>
            <a:r>
              <a:rPr lang="en-US" dirty="0" err="1" smtClean="0"/>
              <a:t>Analisis</a:t>
            </a:r>
            <a:r>
              <a:rPr lang="en-US" dirty="0" smtClean="0"/>
              <a:t>: k-means clustering + </a:t>
            </a:r>
            <a:r>
              <a:rPr lang="en-US" dirty="0" err="1" smtClean="0"/>
              <a:t>biplot</a:t>
            </a:r>
            <a:endParaRPr lang="en-US" dirty="0" smtClean="0"/>
          </a:p>
          <a:p>
            <a:r>
              <a:rPr lang="en-US" dirty="0" err="1" smtClean="0"/>
              <a:t>Hasil</a:t>
            </a:r>
            <a:r>
              <a:rPr lang="en-US" dirty="0" smtClean="0"/>
              <a:t>: 30+ cluster, </a:t>
            </a:r>
            <a:r>
              <a:rPr lang="en-US" dirty="0" err="1" smtClean="0"/>
              <a:t>bagaimana</a:t>
            </a:r>
            <a:r>
              <a:rPr lang="en-US" dirty="0" smtClean="0"/>
              <a:t> </a:t>
            </a:r>
            <a:r>
              <a:rPr lang="en-US" dirty="0" err="1" smtClean="0"/>
              <a:t>menginterpretasikannya</a:t>
            </a:r>
            <a:r>
              <a:rPr lang="en-US" dirty="0" smtClean="0"/>
              <a:t>?</a:t>
            </a:r>
            <a:endParaRPr lang="en-US" dirty="0"/>
          </a:p>
        </p:txBody>
      </p:sp>
    </p:spTree>
    <p:extLst>
      <p:ext uri="{BB962C8B-B14F-4D97-AF65-F5344CB8AC3E}">
        <p14:creationId xmlns:p14="http://schemas.microsoft.com/office/powerpoint/2010/main" val="156594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5911" y="2766218"/>
            <a:ext cx="9470136" cy="1325563"/>
          </a:xfrm>
        </p:spPr>
        <p:txBody>
          <a:bodyPr>
            <a:noAutofit/>
          </a:bodyPr>
          <a:lstStyle/>
          <a:p>
            <a:r>
              <a:rPr lang="en-US" sz="7200" b="1" dirty="0" err="1" smtClean="0">
                <a:solidFill>
                  <a:schemeClr val="accent1">
                    <a:lumMod val="50000"/>
                  </a:schemeClr>
                </a:solidFill>
              </a:rPr>
              <a:t>semua</a:t>
            </a:r>
            <a:r>
              <a:rPr lang="en-US" sz="7200" b="1" dirty="0" smtClean="0">
                <a:solidFill>
                  <a:schemeClr val="accent1">
                    <a:lumMod val="50000"/>
                  </a:schemeClr>
                </a:solidFill>
              </a:rPr>
              <a:t> orang </a:t>
            </a:r>
            <a:r>
              <a:rPr lang="en-US" sz="7200" b="1" dirty="0" err="1" smtClean="0">
                <a:solidFill>
                  <a:schemeClr val="accent1">
                    <a:lumMod val="50000"/>
                  </a:schemeClr>
                </a:solidFill>
              </a:rPr>
              <a:t>sudah</a:t>
            </a:r>
            <a:r>
              <a:rPr lang="en-US" sz="7200" b="1" dirty="0" smtClean="0">
                <a:solidFill>
                  <a:schemeClr val="accent1">
                    <a:lumMod val="50000"/>
                  </a:schemeClr>
                </a:solidFill>
              </a:rPr>
              <a:t> aware </a:t>
            </a:r>
            <a:r>
              <a:rPr lang="en-US" sz="7200" b="1" dirty="0" err="1" smtClean="0">
                <a:solidFill>
                  <a:schemeClr val="accent1">
                    <a:lumMod val="50000"/>
                  </a:schemeClr>
                </a:solidFill>
              </a:rPr>
              <a:t>pentingnya</a:t>
            </a:r>
            <a:r>
              <a:rPr lang="en-US" sz="7200" b="1" dirty="0" smtClean="0">
                <a:solidFill>
                  <a:schemeClr val="accent1">
                    <a:lumMod val="50000"/>
                  </a:schemeClr>
                </a:solidFill>
              </a:rPr>
              <a:t> data</a:t>
            </a:r>
            <a:endParaRPr lang="en-US" sz="3200" b="1" dirty="0">
              <a:solidFill>
                <a:schemeClr val="accent1">
                  <a:lumMod val="50000"/>
                </a:schemeClr>
              </a:solidFill>
            </a:endParaRPr>
          </a:p>
        </p:txBody>
      </p:sp>
      <p:sp>
        <p:nvSpPr>
          <p:cNvPr id="5" name="Parallelogram 4"/>
          <p:cNvSpPr/>
          <p:nvPr/>
        </p:nvSpPr>
        <p:spPr>
          <a:xfrm flipV="1">
            <a:off x="-1283247" y="0"/>
            <a:ext cx="3619158" cy="6858000"/>
          </a:xfrm>
          <a:prstGeom prst="parallelogram">
            <a:avLst>
              <a:gd name="adj" fmla="val 25422"/>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513713" y="0"/>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03985" y="-1518539"/>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57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20" y="2356989"/>
            <a:ext cx="10515600" cy="1325563"/>
          </a:xfrm>
        </p:spPr>
        <p:txBody>
          <a:bodyPr>
            <a:noAutofit/>
          </a:bodyPr>
          <a:lstStyle/>
          <a:p>
            <a:r>
              <a:rPr lang="en-US" sz="6000" b="1" dirty="0" smtClean="0">
                <a:solidFill>
                  <a:schemeClr val="accent1">
                    <a:lumMod val="50000"/>
                  </a:schemeClr>
                </a:solidFill>
              </a:rPr>
              <a:t>Yang </a:t>
            </a:r>
            <a:r>
              <a:rPr lang="en-US" sz="6000" b="1" dirty="0" err="1" smtClean="0">
                <a:solidFill>
                  <a:schemeClr val="accent1">
                    <a:lumMod val="50000"/>
                  </a:schemeClr>
                </a:solidFill>
              </a:rPr>
              <a:t>diperlukan</a:t>
            </a:r>
            <a:r>
              <a:rPr lang="en-US" sz="6000" b="1" dirty="0" smtClean="0">
                <a:solidFill>
                  <a:schemeClr val="accent1">
                    <a:lumMod val="50000"/>
                  </a:schemeClr>
                </a:solidFill>
              </a:rPr>
              <a:t> </a:t>
            </a:r>
            <a:r>
              <a:rPr lang="en-US" sz="6000" b="1" dirty="0" err="1" smtClean="0">
                <a:solidFill>
                  <a:schemeClr val="accent1">
                    <a:lumMod val="50000"/>
                  </a:schemeClr>
                </a:solidFill>
              </a:rPr>
              <a:t>tidak</a:t>
            </a:r>
            <a:r>
              <a:rPr lang="en-US" sz="6000" b="1" dirty="0" smtClean="0">
                <a:solidFill>
                  <a:schemeClr val="accent1">
                    <a:lumMod val="50000"/>
                  </a:schemeClr>
                </a:solidFill>
              </a:rPr>
              <a:t> </a:t>
            </a:r>
            <a:r>
              <a:rPr lang="en-US" sz="6000" b="1" dirty="0" err="1" smtClean="0">
                <a:solidFill>
                  <a:schemeClr val="accent1">
                    <a:lumMod val="50000"/>
                  </a:schemeClr>
                </a:solidFill>
              </a:rPr>
              <a:t>hanya</a:t>
            </a:r>
            <a:r>
              <a:rPr lang="en-US" sz="6000" b="1" dirty="0" smtClean="0">
                <a:solidFill>
                  <a:schemeClr val="accent1">
                    <a:lumMod val="50000"/>
                  </a:schemeClr>
                </a:solidFill>
              </a:rPr>
              <a:t> </a:t>
            </a:r>
            <a:r>
              <a:rPr lang="en-US" sz="6000" b="1" dirty="0" err="1" smtClean="0">
                <a:solidFill>
                  <a:schemeClr val="accent1">
                    <a:lumMod val="50000"/>
                  </a:schemeClr>
                </a:solidFill>
              </a:rPr>
              <a:t>melek</a:t>
            </a:r>
            <a:r>
              <a:rPr lang="en-US" sz="6000" b="1" dirty="0" smtClean="0">
                <a:solidFill>
                  <a:schemeClr val="accent1">
                    <a:lumMod val="50000"/>
                  </a:schemeClr>
                </a:solidFill>
              </a:rPr>
              <a:t> data (</a:t>
            </a:r>
            <a:r>
              <a:rPr lang="en-US" sz="6000" b="1" i="1" dirty="0" smtClean="0">
                <a:solidFill>
                  <a:schemeClr val="accent1">
                    <a:lumMod val="50000"/>
                  </a:schemeClr>
                </a:solidFill>
              </a:rPr>
              <a:t>data literate</a:t>
            </a:r>
            <a:r>
              <a:rPr lang="en-US" sz="6000" b="1" dirty="0" smtClean="0">
                <a:solidFill>
                  <a:schemeClr val="accent1">
                    <a:lumMod val="50000"/>
                  </a:schemeClr>
                </a:solidFill>
              </a:rPr>
              <a:t>), </a:t>
            </a:r>
            <a:r>
              <a:rPr lang="en-US" sz="6000" b="1" dirty="0" err="1" smtClean="0">
                <a:solidFill>
                  <a:schemeClr val="accent1">
                    <a:lumMod val="50000"/>
                  </a:schemeClr>
                </a:solidFill>
              </a:rPr>
              <a:t>tapi</a:t>
            </a:r>
            <a:r>
              <a:rPr lang="en-US" sz="6000" b="1" dirty="0" smtClean="0">
                <a:solidFill>
                  <a:schemeClr val="accent1">
                    <a:lumMod val="50000"/>
                  </a:schemeClr>
                </a:solidFill>
              </a:rPr>
              <a:t> </a:t>
            </a:r>
            <a:r>
              <a:rPr lang="en-US" sz="6000" b="1" dirty="0" err="1" smtClean="0">
                <a:solidFill>
                  <a:schemeClr val="accent1">
                    <a:lumMod val="50000"/>
                  </a:schemeClr>
                </a:solidFill>
              </a:rPr>
              <a:t>belajar</a:t>
            </a:r>
            <a:r>
              <a:rPr lang="en-US" sz="6000" b="1" dirty="0" smtClean="0">
                <a:solidFill>
                  <a:schemeClr val="accent1">
                    <a:lumMod val="50000"/>
                  </a:schemeClr>
                </a:solidFill>
              </a:rPr>
              <a:t> </a:t>
            </a:r>
            <a:r>
              <a:rPr lang="en-US" sz="6000" b="1" dirty="0" err="1" smtClean="0">
                <a:solidFill>
                  <a:schemeClr val="accent1">
                    <a:lumMod val="50000"/>
                  </a:schemeClr>
                </a:solidFill>
              </a:rPr>
              <a:t>dari</a:t>
            </a:r>
            <a:r>
              <a:rPr lang="en-US" sz="6000" b="1" dirty="0" smtClean="0">
                <a:solidFill>
                  <a:schemeClr val="accent1">
                    <a:lumMod val="50000"/>
                  </a:schemeClr>
                </a:solidFill>
              </a:rPr>
              <a:t> data (</a:t>
            </a:r>
            <a:r>
              <a:rPr lang="en-US" sz="6000" b="1" i="1" dirty="0" smtClean="0">
                <a:solidFill>
                  <a:schemeClr val="accent1">
                    <a:lumMod val="50000"/>
                  </a:schemeClr>
                </a:solidFill>
              </a:rPr>
              <a:t>learning from data</a:t>
            </a:r>
            <a:r>
              <a:rPr lang="en-US" sz="6000" b="1" dirty="0" smtClean="0">
                <a:solidFill>
                  <a:schemeClr val="accent1">
                    <a:lumMod val="50000"/>
                  </a:schemeClr>
                </a:solidFill>
              </a:rPr>
              <a:t>)</a:t>
            </a:r>
            <a:endParaRPr lang="en-US" sz="6000" b="1" dirty="0">
              <a:solidFill>
                <a:schemeClr val="accent1">
                  <a:lumMod val="50000"/>
                </a:schemeClr>
              </a:solidFill>
            </a:endParaRPr>
          </a:p>
        </p:txBody>
      </p:sp>
      <p:sp>
        <p:nvSpPr>
          <p:cNvPr id="4" name="Parallelogram 3"/>
          <p:cNvSpPr/>
          <p:nvPr/>
        </p:nvSpPr>
        <p:spPr>
          <a:xfrm rot="5400000" flipV="1">
            <a:off x="5106924" y="333758"/>
            <a:ext cx="2459738" cy="12673585"/>
          </a:xfrm>
          <a:prstGeom prst="parallelogram">
            <a:avLst>
              <a:gd name="adj" fmla="val 4113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0" y="5696712"/>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373880" y="5196016"/>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6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rot="16200000">
            <a:off x="3024839" y="-5823507"/>
            <a:ext cx="6325204" cy="12673585"/>
          </a:xfrm>
          <a:prstGeom prst="parallelogram">
            <a:avLst>
              <a:gd name="adj" fmla="val 41130"/>
            </a:avLst>
          </a:prstGeom>
          <a:solidFill>
            <a:schemeClr val="accent1">
              <a:lumMod val="5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800">
              <a:solidFill>
                <a:schemeClr val="bg1"/>
              </a:solidFill>
            </a:endParaRPr>
          </a:p>
        </p:txBody>
      </p:sp>
      <p:sp>
        <p:nvSpPr>
          <p:cNvPr id="7" name="Title 1"/>
          <p:cNvSpPr txBox="1">
            <a:spLocks/>
          </p:cNvSpPr>
          <p:nvPr/>
        </p:nvSpPr>
        <p:spPr>
          <a:xfrm>
            <a:off x="4181475" y="765888"/>
            <a:ext cx="723061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5400" b="1" dirty="0">
                <a:solidFill>
                  <a:schemeClr val="bg1"/>
                </a:solidFill>
              </a:rPr>
              <a:t>d</a:t>
            </a:r>
            <a:r>
              <a:rPr lang="en-US" sz="5400" b="1" dirty="0" smtClean="0">
                <a:solidFill>
                  <a:schemeClr val="bg1"/>
                </a:solidFill>
              </a:rPr>
              <a:t>ata </a:t>
            </a:r>
            <a:r>
              <a:rPr lang="en-US" sz="5400" b="1" dirty="0" err="1" smtClean="0">
                <a:solidFill>
                  <a:schemeClr val="bg1"/>
                </a:solidFill>
              </a:rPr>
              <a:t>bertambah</a:t>
            </a:r>
            <a:r>
              <a:rPr lang="en-US" sz="5400" b="1" dirty="0" smtClean="0">
                <a:solidFill>
                  <a:schemeClr val="bg1"/>
                </a:solidFill>
              </a:rPr>
              <a:t> </a:t>
            </a:r>
            <a:r>
              <a:rPr lang="en-US" sz="5400" b="1" dirty="0" err="1" smtClean="0">
                <a:solidFill>
                  <a:schemeClr val="bg1"/>
                </a:solidFill>
              </a:rPr>
              <a:t>dengan</a:t>
            </a:r>
            <a:r>
              <a:rPr lang="en-US" sz="5400" b="1" dirty="0" smtClean="0">
                <a:solidFill>
                  <a:schemeClr val="bg1"/>
                </a:solidFill>
              </a:rPr>
              <a:t> </a:t>
            </a:r>
            <a:r>
              <a:rPr lang="en-US" sz="5400" b="1" dirty="0" err="1" smtClean="0">
                <a:solidFill>
                  <a:schemeClr val="bg1"/>
                </a:solidFill>
              </a:rPr>
              <a:t>sangat</a:t>
            </a:r>
            <a:r>
              <a:rPr lang="en-US" sz="5400" b="1" dirty="0" smtClean="0">
                <a:solidFill>
                  <a:schemeClr val="bg1"/>
                </a:solidFill>
              </a:rPr>
              <a:t> </a:t>
            </a:r>
            <a:r>
              <a:rPr lang="en-US" sz="5400" b="1" dirty="0" err="1" smtClean="0">
                <a:solidFill>
                  <a:schemeClr val="bg1"/>
                </a:solidFill>
              </a:rPr>
              <a:t>cepat</a:t>
            </a:r>
            <a:endParaRPr lang="en-US" sz="5400" b="1" dirty="0">
              <a:solidFill>
                <a:schemeClr val="bg1"/>
              </a:solidFill>
            </a:endParaRPr>
          </a:p>
        </p:txBody>
      </p:sp>
      <p:sp>
        <p:nvSpPr>
          <p:cNvPr id="9" name="Title 1"/>
          <p:cNvSpPr>
            <a:spLocks noGrp="1"/>
          </p:cNvSpPr>
          <p:nvPr>
            <p:ph type="title"/>
          </p:nvPr>
        </p:nvSpPr>
        <p:spPr>
          <a:xfrm>
            <a:off x="1360170" y="3538089"/>
            <a:ext cx="10515600" cy="1325563"/>
          </a:xfrm>
        </p:spPr>
        <p:txBody>
          <a:bodyPr>
            <a:noAutofit/>
          </a:bodyPr>
          <a:lstStyle/>
          <a:p>
            <a:r>
              <a:rPr lang="en-US" sz="3600" b="1" dirty="0" smtClean="0">
                <a:solidFill>
                  <a:schemeClr val="accent1">
                    <a:lumMod val="50000"/>
                  </a:schemeClr>
                </a:solidFill>
              </a:rPr>
              <a:t>… </a:t>
            </a:r>
            <a:r>
              <a:rPr lang="en-US" sz="3600" b="1" dirty="0" err="1" smtClean="0">
                <a:solidFill>
                  <a:schemeClr val="accent1">
                    <a:lumMod val="50000"/>
                  </a:schemeClr>
                </a:solidFill>
              </a:rPr>
              <a:t>bahkan</a:t>
            </a:r>
            <a:r>
              <a:rPr lang="en-US" sz="3600" b="1" dirty="0" smtClean="0">
                <a:solidFill>
                  <a:schemeClr val="accent1">
                    <a:lumMod val="50000"/>
                  </a:schemeClr>
                </a:solidFill>
              </a:rPr>
              <a:t> </a:t>
            </a:r>
            <a:r>
              <a:rPr lang="en-US" sz="3600" b="1" dirty="0" err="1" smtClean="0">
                <a:solidFill>
                  <a:schemeClr val="accent1">
                    <a:lumMod val="50000"/>
                  </a:schemeClr>
                </a:solidFill>
              </a:rPr>
              <a:t>dalam</a:t>
            </a:r>
            <a:r>
              <a:rPr lang="en-US" sz="3600" b="1" dirty="0" smtClean="0">
                <a:solidFill>
                  <a:schemeClr val="accent1">
                    <a:lumMod val="50000"/>
                  </a:schemeClr>
                </a:solidFill>
              </a:rPr>
              <a:t> </a:t>
            </a:r>
            <a:r>
              <a:rPr lang="en-US" sz="3600" b="1" dirty="0" err="1" smtClean="0">
                <a:solidFill>
                  <a:schemeClr val="accent1">
                    <a:lumMod val="50000"/>
                  </a:schemeClr>
                </a:solidFill>
              </a:rPr>
              <a:t>bentuk</a:t>
            </a:r>
            <a:r>
              <a:rPr lang="en-US" sz="3600" b="1" dirty="0" smtClean="0">
                <a:solidFill>
                  <a:schemeClr val="accent1">
                    <a:lumMod val="50000"/>
                  </a:schemeClr>
                </a:solidFill>
              </a:rPr>
              <a:t> </a:t>
            </a:r>
            <a:r>
              <a:rPr lang="en-US" sz="3600" b="1" dirty="0" err="1" smtClean="0">
                <a:solidFill>
                  <a:schemeClr val="accent1">
                    <a:lumMod val="50000"/>
                  </a:schemeClr>
                </a:solidFill>
              </a:rPr>
              <a:t>beraneka</a:t>
            </a:r>
            <a:r>
              <a:rPr lang="en-US" sz="3600" b="1" dirty="0" smtClean="0">
                <a:solidFill>
                  <a:schemeClr val="accent1">
                    <a:lumMod val="50000"/>
                  </a:schemeClr>
                </a:solidFill>
              </a:rPr>
              <a:t> </a:t>
            </a:r>
            <a:r>
              <a:rPr lang="en-US" sz="3600" b="1" dirty="0" err="1" smtClean="0">
                <a:solidFill>
                  <a:schemeClr val="accent1">
                    <a:lumMod val="50000"/>
                  </a:schemeClr>
                </a:solidFill>
              </a:rPr>
              <a:t>rupa</a:t>
            </a:r>
            <a:endParaRPr lang="en-US" sz="3600" b="1" dirty="0">
              <a:solidFill>
                <a:schemeClr val="accent1">
                  <a:lumMod val="50000"/>
                </a:schemeClr>
              </a:solidFill>
            </a:endParaRPr>
          </a:p>
        </p:txBody>
      </p:sp>
      <p:cxnSp>
        <p:nvCxnSpPr>
          <p:cNvPr id="10" name="Straight Connector 9"/>
          <p:cNvCxnSpPr/>
          <p:nvPr/>
        </p:nvCxnSpPr>
        <p:spPr>
          <a:xfrm>
            <a:off x="8190547" y="2916225"/>
            <a:ext cx="3743325" cy="805576"/>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776469" y="2767219"/>
            <a:ext cx="5482206" cy="1179789"/>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1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364011"/>
            <a:ext cx="9470136" cy="1325563"/>
          </a:xfrm>
        </p:spPr>
        <p:txBody>
          <a:bodyPr>
            <a:noAutofit/>
          </a:bodyPr>
          <a:lstStyle/>
          <a:p>
            <a:r>
              <a:rPr lang="en-US" sz="7200" b="1" dirty="0" err="1" smtClean="0">
                <a:solidFill>
                  <a:schemeClr val="accent1">
                    <a:lumMod val="50000"/>
                  </a:schemeClr>
                </a:solidFill>
              </a:rPr>
              <a:t>penekanan</a:t>
            </a:r>
            <a:r>
              <a:rPr lang="en-US" sz="7200" b="1" dirty="0" smtClean="0">
                <a:solidFill>
                  <a:schemeClr val="accent1">
                    <a:lumMod val="50000"/>
                  </a:schemeClr>
                </a:solidFill>
              </a:rPr>
              <a:t> </a:t>
            </a:r>
            <a:r>
              <a:rPr lang="en-US" sz="7200" b="1" dirty="0" err="1" smtClean="0">
                <a:solidFill>
                  <a:schemeClr val="accent1">
                    <a:lumMod val="50000"/>
                  </a:schemeClr>
                </a:solidFill>
              </a:rPr>
              <a:t>tidak</a:t>
            </a:r>
            <a:r>
              <a:rPr lang="en-US" sz="7200" b="1" dirty="0" smtClean="0">
                <a:solidFill>
                  <a:schemeClr val="accent1">
                    <a:lumMod val="50000"/>
                  </a:schemeClr>
                </a:solidFill>
              </a:rPr>
              <a:t> </a:t>
            </a:r>
            <a:r>
              <a:rPr lang="en-US" sz="7200" b="1" dirty="0" err="1" smtClean="0">
                <a:solidFill>
                  <a:schemeClr val="accent1">
                    <a:lumMod val="50000"/>
                  </a:schemeClr>
                </a:solidFill>
              </a:rPr>
              <a:t>lagi</a:t>
            </a:r>
            <a:r>
              <a:rPr lang="en-US" sz="7200" b="1" dirty="0" smtClean="0">
                <a:solidFill>
                  <a:schemeClr val="accent1">
                    <a:lumMod val="50000"/>
                  </a:schemeClr>
                </a:solidFill>
              </a:rPr>
              <a:t> </a:t>
            </a:r>
            <a:r>
              <a:rPr lang="en-US" sz="7200" b="1" dirty="0" err="1" smtClean="0">
                <a:solidFill>
                  <a:schemeClr val="accent1">
                    <a:lumMod val="50000"/>
                  </a:schemeClr>
                </a:solidFill>
              </a:rPr>
              <a:t>pada</a:t>
            </a:r>
            <a:r>
              <a:rPr lang="en-US" sz="7200" b="1" dirty="0" smtClean="0">
                <a:solidFill>
                  <a:schemeClr val="accent1">
                    <a:lumMod val="50000"/>
                  </a:schemeClr>
                </a:solidFill>
              </a:rPr>
              <a:t> research, </a:t>
            </a:r>
            <a:r>
              <a:rPr lang="en-US" sz="7200" b="1" dirty="0" err="1" smtClean="0">
                <a:solidFill>
                  <a:schemeClr val="accent1">
                    <a:lumMod val="50000"/>
                  </a:schemeClr>
                </a:solidFill>
              </a:rPr>
              <a:t>namun</a:t>
            </a:r>
            <a:r>
              <a:rPr lang="en-US" sz="7200" b="1" dirty="0" smtClean="0">
                <a:solidFill>
                  <a:schemeClr val="accent1">
                    <a:lumMod val="50000"/>
                  </a:schemeClr>
                </a:solidFill>
              </a:rPr>
              <a:t> </a:t>
            </a:r>
            <a:r>
              <a:rPr lang="en-US" sz="7200" b="1" dirty="0" err="1" smtClean="0">
                <a:solidFill>
                  <a:schemeClr val="accent1">
                    <a:lumMod val="50000"/>
                  </a:schemeClr>
                </a:solidFill>
              </a:rPr>
              <a:t>lebih</a:t>
            </a:r>
            <a:r>
              <a:rPr lang="en-US" sz="7200" b="1" dirty="0" smtClean="0">
                <a:solidFill>
                  <a:schemeClr val="accent1">
                    <a:lumMod val="50000"/>
                  </a:schemeClr>
                </a:solidFill>
              </a:rPr>
              <a:t> </a:t>
            </a:r>
            <a:r>
              <a:rPr lang="en-US" sz="7200" b="1" dirty="0" err="1" smtClean="0">
                <a:solidFill>
                  <a:schemeClr val="accent1">
                    <a:lumMod val="50000"/>
                  </a:schemeClr>
                </a:solidFill>
              </a:rPr>
              <a:t>ke</a:t>
            </a:r>
            <a:r>
              <a:rPr lang="en-US" sz="7200" b="1" dirty="0" smtClean="0">
                <a:solidFill>
                  <a:schemeClr val="accent1">
                    <a:lumMod val="50000"/>
                  </a:schemeClr>
                </a:solidFill>
              </a:rPr>
              <a:t> </a:t>
            </a:r>
            <a:r>
              <a:rPr lang="en-US" sz="7200" b="1" dirty="0" err="1" smtClean="0">
                <a:solidFill>
                  <a:schemeClr val="accent1">
                    <a:lumMod val="50000"/>
                  </a:schemeClr>
                </a:solidFill>
              </a:rPr>
              <a:t>arah</a:t>
            </a:r>
            <a:r>
              <a:rPr lang="en-US" sz="7200" b="1" dirty="0" smtClean="0">
                <a:solidFill>
                  <a:schemeClr val="accent1">
                    <a:lumMod val="50000"/>
                  </a:schemeClr>
                </a:solidFill>
              </a:rPr>
              <a:t> discovery</a:t>
            </a:r>
            <a:endParaRPr lang="en-US" sz="3200" b="1" dirty="0">
              <a:solidFill>
                <a:schemeClr val="accent1">
                  <a:lumMod val="50000"/>
                </a:schemeClr>
              </a:solidFill>
            </a:endParaRPr>
          </a:p>
        </p:txBody>
      </p:sp>
      <p:sp>
        <p:nvSpPr>
          <p:cNvPr id="5" name="Parallelogram 4"/>
          <p:cNvSpPr/>
          <p:nvPr/>
        </p:nvSpPr>
        <p:spPr>
          <a:xfrm flipV="1">
            <a:off x="-1388022" y="0"/>
            <a:ext cx="3619158" cy="6858000"/>
          </a:xfrm>
          <a:prstGeom prst="parallelogram">
            <a:avLst>
              <a:gd name="adj" fmla="val 25422"/>
            </a:avLst>
          </a:prstGeom>
          <a:solidFill>
            <a:schemeClr val="accent1">
              <a:lumMod val="5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2176272" y="4207795"/>
            <a:ext cx="947013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2800" b="1" dirty="0" smtClean="0">
                <a:solidFill>
                  <a:schemeClr val="accent1">
                    <a:lumMod val="50000"/>
                  </a:schemeClr>
                </a:solidFill>
              </a:rPr>
              <a:t>Data </a:t>
            </a:r>
            <a:r>
              <a:rPr lang="en-US" sz="2800" b="1" dirty="0" err="1" smtClean="0">
                <a:solidFill>
                  <a:schemeClr val="accent1">
                    <a:lumMod val="50000"/>
                  </a:schemeClr>
                </a:solidFill>
              </a:rPr>
              <a:t>tidak</a:t>
            </a:r>
            <a:r>
              <a:rPr lang="en-US" sz="2800" b="1" dirty="0" smtClean="0">
                <a:solidFill>
                  <a:schemeClr val="accent1">
                    <a:lumMod val="50000"/>
                  </a:schemeClr>
                </a:solidFill>
              </a:rPr>
              <a:t> </a:t>
            </a:r>
            <a:r>
              <a:rPr lang="en-US" sz="2800" b="1" dirty="0" err="1" smtClean="0">
                <a:solidFill>
                  <a:schemeClr val="accent1">
                    <a:lumMod val="50000"/>
                  </a:schemeClr>
                </a:solidFill>
              </a:rPr>
              <a:t>dirancang</a:t>
            </a:r>
            <a:r>
              <a:rPr lang="en-US" sz="2800" b="1" dirty="0" smtClean="0">
                <a:solidFill>
                  <a:schemeClr val="accent1">
                    <a:lumMod val="50000"/>
                  </a:schemeClr>
                </a:solidFill>
              </a:rPr>
              <a:t> </a:t>
            </a:r>
            <a:r>
              <a:rPr lang="en-US" sz="2800" b="1" dirty="0" err="1" smtClean="0">
                <a:solidFill>
                  <a:schemeClr val="accent1">
                    <a:lumMod val="50000"/>
                  </a:schemeClr>
                </a:solidFill>
              </a:rPr>
              <a:t>untuk</a:t>
            </a:r>
            <a:r>
              <a:rPr lang="en-US" sz="2800" b="1" dirty="0" smtClean="0">
                <a:solidFill>
                  <a:schemeClr val="accent1">
                    <a:lumMod val="50000"/>
                  </a:schemeClr>
                </a:solidFill>
              </a:rPr>
              <a:t> </a:t>
            </a:r>
            <a:r>
              <a:rPr lang="en-US" sz="2800" b="1" dirty="0" err="1" smtClean="0">
                <a:solidFill>
                  <a:schemeClr val="accent1">
                    <a:lumMod val="50000"/>
                  </a:schemeClr>
                </a:solidFill>
              </a:rPr>
              <a:t>analisis</a:t>
            </a:r>
            <a:r>
              <a:rPr lang="en-US" sz="2800" b="1" dirty="0" smtClean="0">
                <a:solidFill>
                  <a:schemeClr val="accent1">
                    <a:lumMod val="50000"/>
                  </a:schemeClr>
                </a:solidFill>
              </a:rPr>
              <a:t> </a:t>
            </a:r>
            <a:r>
              <a:rPr lang="en-US" sz="2800" b="1" dirty="0" err="1" smtClean="0">
                <a:solidFill>
                  <a:schemeClr val="accent1">
                    <a:lumMod val="50000"/>
                  </a:schemeClr>
                </a:solidFill>
              </a:rPr>
              <a:t>tertentu</a:t>
            </a:r>
            <a:endParaRPr lang="en-US" sz="2800" b="1" dirty="0">
              <a:solidFill>
                <a:schemeClr val="accent1">
                  <a:lumMod val="50000"/>
                </a:schemeClr>
              </a:solidFill>
            </a:endParaRPr>
          </a:p>
          <a:p>
            <a:pPr marL="571500" indent="-571500">
              <a:buFont typeface="Arial" panose="020B0604020202020204" pitchFamily="34" charset="0"/>
              <a:buChar char="•"/>
            </a:pPr>
            <a:r>
              <a:rPr lang="en-US" sz="2800" b="1" dirty="0" err="1" smtClean="0">
                <a:solidFill>
                  <a:schemeClr val="accent1">
                    <a:lumMod val="50000"/>
                  </a:schemeClr>
                </a:solidFill>
              </a:rPr>
              <a:t>Lebih</a:t>
            </a:r>
            <a:r>
              <a:rPr lang="en-US" sz="2800" b="1" dirty="0" smtClean="0">
                <a:solidFill>
                  <a:schemeClr val="accent1">
                    <a:lumMod val="50000"/>
                  </a:schemeClr>
                </a:solidFill>
              </a:rPr>
              <a:t> </a:t>
            </a:r>
            <a:r>
              <a:rPr lang="en-US" sz="2800" b="1" dirty="0" err="1" smtClean="0">
                <a:solidFill>
                  <a:schemeClr val="accent1">
                    <a:lumMod val="50000"/>
                  </a:schemeClr>
                </a:solidFill>
              </a:rPr>
              <a:t>banyak</a:t>
            </a:r>
            <a:r>
              <a:rPr lang="en-US" sz="2800" b="1" dirty="0" smtClean="0">
                <a:solidFill>
                  <a:schemeClr val="accent1">
                    <a:lumMod val="50000"/>
                  </a:schemeClr>
                </a:solidFill>
              </a:rPr>
              <a:t> </a:t>
            </a:r>
            <a:r>
              <a:rPr lang="en-US" sz="2800" b="1" dirty="0" err="1" smtClean="0">
                <a:solidFill>
                  <a:schemeClr val="accent1">
                    <a:lumMod val="50000"/>
                  </a:schemeClr>
                </a:solidFill>
              </a:rPr>
              <a:t>bersifat</a:t>
            </a:r>
            <a:r>
              <a:rPr lang="en-US" sz="2800" b="1" dirty="0" smtClean="0">
                <a:solidFill>
                  <a:schemeClr val="accent1">
                    <a:lumMod val="50000"/>
                  </a:schemeClr>
                </a:solidFill>
              </a:rPr>
              <a:t> </a:t>
            </a:r>
            <a:r>
              <a:rPr lang="en-US" sz="2800" b="1" dirty="0" err="1" smtClean="0">
                <a:solidFill>
                  <a:schemeClr val="accent1">
                    <a:lumMod val="50000"/>
                  </a:schemeClr>
                </a:solidFill>
              </a:rPr>
              <a:t>eksploratif</a:t>
            </a:r>
            <a:r>
              <a:rPr lang="en-US" sz="2800" b="1" dirty="0" smtClean="0">
                <a:solidFill>
                  <a:schemeClr val="accent1">
                    <a:lumMod val="50000"/>
                  </a:schemeClr>
                </a:solidFill>
              </a:rPr>
              <a:t>, </a:t>
            </a:r>
            <a:r>
              <a:rPr lang="en-US" sz="2800" b="1" dirty="0" err="1" smtClean="0">
                <a:solidFill>
                  <a:schemeClr val="accent1">
                    <a:lumMod val="50000"/>
                  </a:schemeClr>
                </a:solidFill>
              </a:rPr>
              <a:t>ketimbang</a:t>
            </a:r>
            <a:r>
              <a:rPr lang="en-US" sz="2800" b="1" dirty="0" smtClean="0">
                <a:solidFill>
                  <a:schemeClr val="accent1">
                    <a:lumMod val="50000"/>
                  </a:schemeClr>
                </a:solidFill>
              </a:rPr>
              <a:t> </a:t>
            </a:r>
            <a:r>
              <a:rPr lang="en-US" sz="2800" b="1" dirty="0" err="1" smtClean="0">
                <a:solidFill>
                  <a:schemeClr val="accent1">
                    <a:lumMod val="50000"/>
                  </a:schemeClr>
                </a:solidFill>
              </a:rPr>
              <a:t>konfirmatif</a:t>
            </a:r>
            <a:endParaRPr lang="en-US" sz="2800" b="1" dirty="0" smtClean="0">
              <a:solidFill>
                <a:schemeClr val="accent1">
                  <a:lumMod val="50000"/>
                </a:schemeClr>
              </a:solidFill>
            </a:endParaRPr>
          </a:p>
          <a:p>
            <a:pPr marL="571500" indent="-571500">
              <a:buFont typeface="Arial" panose="020B0604020202020204" pitchFamily="34" charset="0"/>
              <a:buChar char="•"/>
            </a:pPr>
            <a:r>
              <a:rPr lang="en-US" sz="2800" b="1" dirty="0" smtClean="0">
                <a:solidFill>
                  <a:schemeClr val="accent1">
                    <a:lumMod val="50000"/>
                  </a:schemeClr>
                </a:solidFill>
              </a:rPr>
              <a:t>Model driven </a:t>
            </a:r>
            <a:r>
              <a:rPr lang="en-US" sz="2800" b="1" dirty="0" smtClean="0">
                <a:solidFill>
                  <a:schemeClr val="accent1">
                    <a:lumMod val="50000"/>
                  </a:schemeClr>
                </a:solidFill>
                <a:sym typeface="Wingdings" panose="05000000000000000000" pitchFamily="2" charset="2"/>
              </a:rPr>
              <a:t> data driven  purpose driven</a:t>
            </a:r>
            <a:endParaRPr lang="en-US" sz="1050" b="1" dirty="0">
              <a:solidFill>
                <a:schemeClr val="accent1">
                  <a:lumMod val="50000"/>
                </a:schemeClr>
              </a:solidFill>
            </a:endParaRPr>
          </a:p>
        </p:txBody>
      </p:sp>
      <p:cxnSp>
        <p:nvCxnSpPr>
          <p:cNvPr id="7" name="Straight Connector 6"/>
          <p:cNvCxnSpPr/>
          <p:nvPr/>
        </p:nvCxnSpPr>
        <p:spPr>
          <a:xfrm>
            <a:off x="1389888" y="-47625"/>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280160" y="-1566164"/>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937" y="1883664"/>
            <a:ext cx="9470136" cy="1325563"/>
          </a:xfrm>
        </p:spPr>
        <p:txBody>
          <a:bodyPr>
            <a:noAutofit/>
          </a:bodyPr>
          <a:lstStyle/>
          <a:p>
            <a:r>
              <a:rPr lang="en-US" sz="7200" b="1" dirty="0" smtClean="0">
                <a:solidFill>
                  <a:schemeClr val="accent1">
                    <a:lumMod val="50000"/>
                  </a:schemeClr>
                </a:solidFill>
              </a:rPr>
              <a:t>target </a:t>
            </a:r>
            <a:r>
              <a:rPr lang="en-US" sz="7200" b="1" dirty="0" err="1" smtClean="0">
                <a:solidFill>
                  <a:schemeClr val="accent1">
                    <a:lumMod val="50000"/>
                  </a:schemeClr>
                </a:solidFill>
              </a:rPr>
              <a:t>kurikulum</a:t>
            </a:r>
            <a:r>
              <a:rPr lang="en-US" sz="7200" b="1" dirty="0" smtClean="0">
                <a:solidFill>
                  <a:schemeClr val="accent1">
                    <a:lumMod val="50000"/>
                  </a:schemeClr>
                </a:solidFill>
              </a:rPr>
              <a:t> </a:t>
            </a:r>
            <a:r>
              <a:rPr lang="en-US" sz="7200" b="1" dirty="0" err="1" smtClean="0">
                <a:solidFill>
                  <a:schemeClr val="accent1">
                    <a:lumMod val="50000"/>
                  </a:schemeClr>
                </a:solidFill>
              </a:rPr>
              <a:t>adalah</a:t>
            </a:r>
            <a:r>
              <a:rPr lang="en-US" sz="7200" b="1" dirty="0" smtClean="0">
                <a:solidFill>
                  <a:schemeClr val="accent1">
                    <a:lumMod val="50000"/>
                  </a:schemeClr>
                </a:solidFill>
              </a:rPr>
              <a:t> orang yang </a:t>
            </a:r>
            <a:r>
              <a:rPr lang="en-US" sz="7200" b="1" dirty="0" err="1" smtClean="0">
                <a:solidFill>
                  <a:schemeClr val="accent1">
                    <a:lumMod val="50000"/>
                  </a:schemeClr>
                </a:solidFill>
              </a:rPr>
              <a:t>kenal</a:t>
            </a:r>
            <a:r>
              <a:rPr lang="en-US" sz="7200" b="1" dirty="0" smtClean="0">
                <a:solidFill>
                  <a:schemeClr val="accent1">
                    <a:lumMod val="50000"/>
                  </a:schemeClr>
                </a:solidFill>
              </a:rPr>
              <a:t> gadget </a:t>
            </a:r>
            <a:r>
              <a:rPr lang="en-US" sz="7200" b="1" dirty="0" err="1" smtClean="0">
                <a:solidFill>
                  <a:schemeClr val="accent1">
                    <a:lumMod val="50000"/>
                  </a:schemeClr>
                </a:solidFill>
              </a:rPr>
              <a:t>sejak</a:t>
            </a:r>
            <a:r>
              <a:rPr lang="en-US" sz="7200" b="1" dirty="0" smtClean="0">
                <a:solidFill>
                  <a:schemeClr val="accent1">
                    <a:lumMod val="50000"/>
                  </a:schemeClr>
                </a:solidFill>
              </a:rPr>
              <a:t> </a:t>
            </a:r>
            <a:r>
              <a:rPr lang="en-US" sz="7200" b="1" dirty="0" err="1" smtClean="0">
                <a:solidFill>
                  <a:schemeClr val="accent1">
                    <a:lumMod val="50000"/>
                  </a:schemeClr>
                </a:solidFill>
              </a:rPr>
              <a:t>kecil</a:t>
            </a:r>
            <a:endParaRPr lang="en-US" sz="3200" b="1" dirty="0">
              <a:solidFill>
                <a:schemeClr val="accent1">
                  <a:lumMod val="50000"/>
                </a:schemeClr>
              </a:solidFill>
            </a:endParaRPr>
          </a:p>
        </p:txBody>
      </p:sp>
      <p:sp>
        <p:nvSpPr>
          <p:cNvPr id="5" name="Parallelogram 4"/>
          <p:cNvSpPr/>
          <p:nvPr/>
        </p:nvSpPr>
        <p:spPr>
          <a:xfrm flipV="1">
            <a:off x="-1283247" y="0"/>
            <a:ext cx="3619158" cy="6858000"/>
          </a:xfrm>
          <a:prstGeom prst="parallelogram">
            <a:avLst>
              <a:gd name="adj" fmla="val 25422"/>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513713" y="0"/>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403985" y="-1518539"/>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2162936" y="3961734"/>
            <a:ext cx="856856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solidFill>
                  <a:schemeClr val="accent1">
                    <a:lumMod val="50000"/>
                  </a:schemeClr>
                </a:solidFill>
              </a:rPr>
              <a:t>… </a:t>
            </a:r>
            <a:r>
              <a:rPr lang="en-US" sz="2400" b="1" dirty="0" err="1" smtClean="0">
                <a:solidFill>
                  <a:schemeClr val="accent1">
                    <a:lumMod val="50000"/>
                  </a:schemeClr>
                </a:solidFill>
              </a:rPr>
              <a:t>malah</a:t>
            </a:r>
            <a:r>
              <a:rPr lang="en-US" sz="2400" b="1" dirty="0" smtClean="0">
                <a:solidFill>
                  <a:schemeClr val="accent1">
                    <a:lumMod val="50000"/>
                  </a:schemeClr>
                </a:solidFill>
              </a:rPr>
              <a:t> </a:t>
            </a:r>
            <a:r>
              <a:rPr lang="en-US" sz="2400" b="1" dirty="0" err="1" smtClean="0">
                <a:solidFill>
                  <a:schemeClr val="accent1">
                    <a:lumMod val="50000"/>
                  </a:schemeClr>
                </a:solidFill>
              </a:rPr>
              <a:t>ada</a:t>
            </a:r>
            <a:r>
              <a:rPr lang="en-US" sz="2400" b="1" dirty="0" smtClean="0">
                <a:solidFill>
                  <a:schemeClr val="accent1">
                    <a:lumMod val="50000"/>
                  </a:schemeClr>
                </a:solidFill>
              </a:rPr>
              <a:t> yang </a:t>
            </a:r>
            <a:r>
              <a:rPr lang="en-US" sz="2400" b="1" dirty="0" err="1" smtClean="0">
                <a:solidFill>
                  <a:schemeClr val="accent1">
                    <a:lumMod val="50000"/>
                  </a:schemeClr>
                </a:solidFill>
              </a:rPr>
              <a:t>nyebut</a:t>
            </a:r>
            <a:r>
              <a:rPr lang="en-US" sz="2400" b="1" dirty="0" smtClean="0">
                <a:solidFill>
                  <a:schemeClr val="accent1">
                    <a:lumMod val="50000"/>
                  </a:schemeClr>
                </a:solidFill>
              </a:rPr>
              <a:t> </a:t>
            </a:r>
            <a:r>
              <a:rPr lang="en-US" sz="2400" b="1" dirty="0" err="1" smtClean="0">
                <a:solidFill>
                  <a:schemeClr val="accent1">
                    <a:lumMod val="50000"/>
                  </a:schemeClr>
                </a:solidFill>
              </a:rPr>
              <a:t>dengan</a:t>
            </a:r>
            <a:r>
              <a:rPr lang="en-US" sz="2400" b="1" dirty="0" smtClean="0">
                <a:solidFill>
                  <a:schemeClr val="accent1">
                    <a:lumMod val="50000"/>
                  </a:schemeClr>
                </a:solidFill>
              </a:rPr>
              <a:t> </a:t>
            </a:r>
            <a:r>
              <a:rPr lang="en-US" sz="2400" b="1" dirty="0" err="1" smtClean="0">
                <a:solidFill>
                  <a:schemeClr val="accent1">
                    <a:lumMod val="50000"/>
                  </a:schemeClr>
                </a:solidFill>
              </a:rPr>
              <a:t>istilah</a:t>
            </a:r>
            <a:r>
              <a:rPr lang="en-US" sz="2400" b="1" dirty="0" smtClean="0">
                <a:solidFill>
                  <a:schemeClr val="accent1">
                    <a:lumMod val="50000"/>
                  </a:schemeClr>
                </a:solidFill>
              </a:rPr>
              <a:t> multi-screen society</a:t>
            </a:r>
            <a:endParaRPr lang="en-US" sz="2400" b="1" dirty="0">
              <a:solidFill>
                <a:schemeClr val="accent1">
                  <a:lumMod val="50000"/>
                </a:schemeClr>
              </a:solidFill>
            </a:endParaRPr>
          </a:p>
        </p:txBody>
      </p:sp>
    </p:spTree>
    <p:extLst>
      <p:ext uri="{BB962C8B-B14F-4D97-AF65-F5344CB8AC3E}">
        <p14:creationId xmlns:p14="http://schemas.microsoft.com/office/powerpoint/2010/main" val="428756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20" y="2356989"/>
            <a:ext cx="10515600" cy="1325563"/>
          </a:xfrm>
        </p:spPr>
        <p:txBody>
          <a:bodyPr>
            <a:noAutofit/>
          </a:bodyPr>
          <a:lstStyle/>
          <a:p>
            <a:r>
              <a:rPr lang="en-US" sz="6000" b="1" dirty="0" err="1" smtClean="0">
                <a:solidFill>
                  <a:schemeClr val="accent1">
                    <a:lumMod val="50000"/>
                  </a:schemeClr>
                </a:solidFill>
              </a:rPr>
              <a:t>mahasiswa</a:t>
            </a:r>
            <a:r>
              <a:rPr lang="en-US" sz="6000" b="1" dirty="0" smtClean="0">
                <a:solidFill>
                  <a:schemeClr val="accent1">
                    <a:lumMod val="50000"/>
                  </a:schemeClr>
                </a:solidFill>
              </a:rPr>
              <a:t> </a:t>
            </a:r>
            <a:r>
              <a:rPr lang="en-US" sz="6000" b="1" dirty="0" err="1" smtClean="0">
                <a:solidFill>
                  <a:schemeClr val="accent1">
                    <a:lumMod val="50000"/>
                  </a:schemeClr>
                </a:solidFill>
              </a:rPr>
              <a:t>memiliki</a:t>
            </a:r>
            <a:r>
              <a:rPr lang="en-US" sz="6000" b="1" dirty="0" smtClean="0">
                <a:solidFill>
                  <a:schemeClr val="accent1">
                    <a:lumMod val="50000"/>
                  </a:schemeClr>
                </a:solidFill>
              </a:rPr>
              <a:t> </a:t>
            </a:r>
            <a:r>
              <a:rPr lang="en-US" sz="6000" b="1" dirty="0" err="1" smtClean="0">
                <a:solidFill>
                  <a:schemeClr val="accent1">
                    <a:lumMod val="50000"/>
                  </a:schemeClr>
                </a:solidFill>
              </a:rPr>
              <a:t>banyak</a:t>
            </a:r>
            <a:r>
              <a:rPr lang="en-US" sz="6000" b="1" dirty="0" smtClean="0">
                <a:solidFill>
                  <a:schemeClr val="accent1">
                    <a:lumMod val="50000"/>
                  </a:schemeClr>
                </a:solidFill>
              </a:rPr>
              <a:t> </a:t>
            </a:r>
            <a:r>
              <a:rPr lang="en-US" sz="6000" b="1" dirty="0" err="1" smtClean="0">
                <a:solidFill>
                  <a:schemeClr val="accent1">
                    <a:lumMod val="50000"/>
                  </a:schemeClr>
                </a:solidFill>
              </a:rPr>
              <a:t>pilihan</a:t>
            </a:r>
            <a:r>
              <a:rPr lang="en-US" sz="6000" b="1" dirty="0" smtClean="0">
                <a:solidFill>
                  <a:schemeClr val="accent1">
                    <a:lumMod val="50000"/>
                  </a:schemeClr>
                </a:solidFill>
              </a:rPr>
              <a:t> </a:t>
            </a:r>
            <a:r>
              <a:rPr lang="en-US" sz="6000" b="1" dirty="0" err="1" smtClean="0">
                <a:solidFill>
                  <a:schemeClr val="accent1">
                    <a:lumMod val="50000"/>
                  </a:schemeClr>
                </a:solidFill>
              </a:rPr>
              <a:t>sumber</a:t>
            </a:r>
            <a:r>
              <a:rPr lang="en-US" sz="6000" b="1" dirty="0" smtClean="0">
                <a:solidFill>
                  <a:schemeClr val="accent1">
                    <a:lumMod val="50000"/>
                  </a:schemeClr>
                </a:solidFill>
              </a:rPr>
              <a:t> </a:t>
            </a:r>
            <a:r>
              <a:rPr lang="en-US" sz="6000" b="1" dirty="0" err="1" smtClean="0">
                <a:solidFill>
                  <a:schemeClr val="accent1">
                    <a:lumMod val="50000"/>
                  </a:schemeClr>
                </a:solidFill>
              </a:rPr>
              <a:t>pengetahuan</a:t>
            </a:r>
            <a:r>
              <a:rPr lang="en-US" sz="6000" b="1" dirty="0" smtClean="0">
                <a:solidFill>
                  <a:schemeClr val="accent1">
                    <a:lumMod val="50000"/>
                  </a:schemeClr>
                </a:solidFill>
              </a:rPr>
              <a:t>…</a:t>
            </a:r>
            <a:endParaRPr lang="en-US" sz="6000" b="1" dirty="0">
              <a:solidFill>
                <a:schemeClr val="accent1">
                  <a:lumMod val="50000"/>
                </a:schemeClr>
              </a:solidFill>
            </a:endParaRPr>
          </a:p>
        </p:txBody>
      </p:sp>
      <p:sp>
        <p:nvSpPr>
          <p:cNvPr id="4" name="Parallelogram 3"/>
          <p:cNvSpPr/>
          <p:nvPr/>
        </p:nvSpPr>
        <p:spPr>
          <a:xfrm rot="5400000" flipV="1">
            <a:off x="5106924" y="333758"/>
            <a:ext cx="2459738" cy="12673585"/>
          </a:xfrm>
          <a:prstGeom prst="parallelogram">
            <a:avLst>
              <a:gd name="adj" fmla="val 4113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0" y="5696712"/>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373880" y="5196016"/>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883920" y="4533234"/>
            <a:ext cx="696163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err="1" smtClean="0">
                <a:solidFill>
                  <a:schemeClr val="accent1">
                    <a:lumMod val="50000"/>
                  </a:schemeClr>
                </a:solidFill>
              </a:rPr>
              <a:t>penjelasan</a:t>
            </a:r>
            <a:r>
              <a:rPr lang="en-US" sz="2400" b="1" dirty="0" smtClean="0">
                <a:solidFill>
                  <a:schemeClr val="accent1">
                    <a:lumMod val="50000"/>
                  </a:schemeClr>
                </a:solidFill>
              </a:rPr>
              <a:t> </a:t>
            </a:r>
            <a:r>
              <a:rPr lang="en-US" sz="2400" b="1" dirty="0" err="1" smtClean="0">
                <a:solidFill>
                  <a:schemeClr val="accent1">
                    <a:lumMod val="50000"/>
                  </a:schemeClr>
                </a:solidFill>
              </a:rPr>
              <a:t>dosen</a:t>
            </a:r>
            <a:r>
              <a:rPr lang="en-US" sz="2400" b="1" dirty="0" smtClean="0">
                <a:solidFill>
                  <a:schemeClr val="accent1">
                    <a:lumMod val="50000"/>
                  </a:schemeClr>
                </a:solidFill>
              </a:rPr>
              <a:t> di </a:t>
            </a:r>
            <a:r>
              <a:rPr lang="en-US" sz="2400" b="1" dirty="0" err="1" smtClean="0">
                <a:solidFill>
                  <a:schemeClr val="accent1">
                    <a:lumMod val="50000"/>
                  </a:schemeClr>
                </a:solidFill>
              </a:rPr>
              <a:t>kelas</a:t>
            </a:r>
            <a:r>
              <a:rPr lang="en-US" sz="2400" b="1" dirty="0" smtClean="0">
                <a:solidFill>
                  <a:schemeClr val="accent1">
                    <a:lumMod val="50000"/>
                  </a:schemeClr>
                </a:solidFill>
              </a:rPr>
              <a:t> </a:t>
            </a:r>
            <a:r>
              <a:rPr lang="en-US" sz="2400" b="1" dirty="0" err="1" smtClean="0">
                <a:solidFill>
                  <a:schemeClr val="accent1">
                    <a:lumMod val="50000"/>
                  </a:schemeClr>
                </a:solidFill>
              </a:rPr>
              <a:t>bisa</a:t>
            </a:r>
            <a:r>
              <a:rPr lang="en-US" sz="2400" b="1" dirty="0" smtClean="0">
                <a:solidFill>
                  <a:schemeClr val="accent1">
                    <a:lumMod val="50000"/>
                  </a:schemeClr>
                </a:solidFill>
              </a:rPr>
              <a:t> </a:t>
            </a:r>
            <a:r>
              <a:rPr lang="en-US" sz="2400" b="1" dirty="0" err="1" smtClean="0">
                <a:solidFill>
                  <a:schemeClr val="accent1">
                    <a:lumMod val="50000"/>
                  </a:schemeClr>
                </a:solidFill>
              </a:rPr>
              <a:t>jadi</a:t>
            </a:r>
            <a:r>
              <a:rPr lang="en-US" sz="2400" b="1" dirty="0" smtClean="0">
                <a:solidFill>
                  <a:schemeClr val="accent1">
                    <a:lumMod val="50000"/>
                  </a:schemeClr>
                </a:solidFill>
              </a:rPr>
              <a:t> </a:t>
            </a:r>
            <a:r>
              <a:rPr lang="en-US" sz="2400" b="1" dirty="0" err="1" smtClean="0">
                <a:solidFill>
                  <a:schemeClr val="accent1">
                    <a:lumMod val="50000"/>
                  </a:schemeClr>
                </a:solidFill>
              </a:rPr>
              <a:t>kurang</a:t>
            </a:r>
            <a:r>
              <a:rPr lang="en-US" sz="2400" b="1" dirty="0" smtClean="0">
                <a:solidFill>
                  <a:schemeClr val="accent1">
                    <a:lumMod val="50000"/>
                  </a:schemeClr>
                </a:solidFill>
              </a:rPr>
              <a:t> </a:t>
            </a:r>
            <a:r>
              <a:rPr lang="en-US" sz="2400" b="1" dirty="0" err="1" smtClean="0">
                <a:solidFill>
                  <a:schemeClr val="accent1">
                    <a:lumMod val="50000"/>
                  </a:schemeClr>
                </a:solidFill>
              </a:rPr>
              <a:t>menarik</a:t>
            </a:r>
            <a:r>
              <a:rPr lang="en-US" sz="2400" b="1" dirty="0" smtClean="0">
                <a:solidFill>
                  <a:schemeClr val="accent1">
                    <a:lumMod val="50000"/>
                  </a:schemeClr>
                </a:solidFill>
              </a:rPr>
              <a:t> </a:t>
            </a:r>
            <a:r>
              <a:rPr lang="en-US" sz="2400" b="1" dirty="0" err="1" smtClean="0">
                <a:solidFill>
                  <a:schemeClr val="accent1">
                    <a:lumMod val="50000"/>
                  </a:schemeClr>
                </a:solidFill>
              </a:rPr>
              <a:t>bagi</a:t>
            </a:r>
            <a:r>
              <a:rPr lang="en-US" sz="2400" b="1" dirty="0" smtClean="0">
                <a:solidFill>
                  <a:schemeClr val="accent1">
                    <a:lumMod val="50000"/>
                  </a:schemeClr>
                </a:solidFill>
              </a:rPr>
              <a:t> </a:t>
            </a:r>
            <a:r>
              <a:rPr lang="en-US" sz="2400" b="1" dirty="0" err="1" smtClean="0">
                <a:solidFill>
                  <a:schemeClr val="accent1">
                    <a:lumMod val="50000"/>
                  </a:schemeClr>
                </a:solidFill>
              </a:rPr>
              <a:t>mahasiswa</a:t>
            </a:r>
            <a:r>
              <a:rPr lang="en-US" sz="2400" b="1" dirty="0" smtClean="0">
                <a:solidFill>
                  <a:schemeClr val="accent1">
                    <a:lumMod val="50000"/>
                  </a:schemeClr>
                </a:solidFill>
              </a:rPr>
              <a:t> </a:t>
            </a:r>
            <a:r>
              <a:rPr lang="en-US" sz="2400" b="1" dirty="0" err="1" smtClean="0">
                <a:solidFill>
                  <a:schemeClr val="accent1">
                    <a:lumMod val="50000"/>
                  </a:schemeClr>
                </a:solidFill>
              </a:rPr>
              <a:t>dibandingkan</a:t>
            </a:r>
            <a:r>
              <a:rPr lang="en-US" sz="2400" b="1" dirty="0" smtClean="0">
                <a:solidFill>
                  <a:schemeClr val="accent1">
                    <a:lumMod val="50000"/>
                  </a:schemeClr>
                </a:solidFill>
              </a:rPr>
              <a:t> tutorial di </a:t>
            </a:r>
            <a:r>
              <a:rPr lang="en-US" sz="2400" b="1" dirty="0" err="1" smtClean="0">
                <a:solidFill>
                  <a:schemeClr val="accent1">
                    <a:lumMod val="50000"/>
                  </a:schemeClr>
                </a:solidFill>
              </a:rPr>
              <a:t>youtube</a:t>
            </a:r>
            <a:endParaRPr lang="en-US" sz="2400" b="1" dirty="0">
              <a:solidFill>
                <a:schemeClr val="accent1">
                  <a:lumMod val="50000"/>
                </a:schemeClr>
              </a:solidFill>
            </a:endParaRPr>
          </a:p>
        </p:txBody>
      </p:sp>
    </p:spTree>
    <p:extLst>
      <p:ext uri="{BB962C8B-B14F-4D97-AF65-F5344CB8AC3E}">
        <p14:creationId xmlns:p14="http://schemas.microsoft.com/office/powerpoint/2010/main" val="341930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rot="16200000">
            <a:off x="3024839" y="-5823507"/>
            <a:ext cx="6325204" cy="12673585"/>
          </a:xfrm>
          <a:prstGeom prst="parallelogram">
            <a:avLst>
              <a:gd name="adj" fmla="val 41130"/>
            </a:avLst>
          </a:prstGeom>
          <a:solidFill>
            <a:schemeClr val="accent1">
              <a:lumMod val="5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800">
              <a:solidFill>
                <a:schemeClr val="bg1"/>
              </a:solidFill>
            </a:endParaRPr>
          </a:p>
        </p:txBody>
      </p:sp>
      <p:sp>
        <p:nvSpPr>
          <p:cNvPr id="7" name="Title 1"/>
          <p:cNvSpPr txBox="1">
            <a:spLocks/>
          </p:cNvSpPr>
          <p:nvPr/>
        </p:nvSpPr>
        <p:spPr>
          <a:xfrm>
            <a:off x="4181475" y="765888"/>
            <a:ext cx="723061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5400" b="1" dirty="0" err="1" smtClean="0">
                <a:solidFill>
                  <a:schemeClr val="bg1"/>
                </a:solidFill>
              </a:rPr>
              <a:t>kolaboratif</a:t>
            </a:r>
            <a:r>
              <a:rPr lang="en-US" sz="5400" b="1" dirty="0" smtClean="0">
                <a:solidFill>
                  <a:schemeClr val="bg1"/>
                </a:solidFill>
              </a:rPr>
              <a:t> </a:t>
            </a:r>
            <a:r>
              <a:rPr lang="en-US" sz="5400" b="1" dirty="0" err="1" smtClean="0">
                <a:solidFill>
                  <a:schemeClr val="bg1"/>
                </a:solidFill>
              </a:rPr>
              <a:t>menjadi</a:t>
            </a:r>
            <a:r>
              <a:rPr lang="en-US" sz="5400" b="1" dirty="0" smtClean="0">
                <a:solidFill>
                  <a:schemeClr val="bg1"/>
                </a:solidFill>
              </a:rPr>
              <a:t> </a:t>
            </a:r>
            <a:r>
              <a:rPr lang="en-US" sz="5400" b="1" dirty="0" err="1" smtClean="0">
                <a:solidFill>
                  <a:schemeClr val="bg1"/>
                </a:solidFill>
              </a:rPr>
              <a:t>sangat</a:t>
            </a:r>
            <a:r>
              <a:rPr lang="en-US" sz="5400" b="1" dirty="0" smtClean="0">
                <a:solidFill>
                  <a:schemeClr val="bg1"/>
                </a:solidFill>
              </a:rPr>
              <a:t> </a:t>
            </a:r>
            <a:r>
              <a:rPr lang="en-US" sz="5400" b="1" dirty="0" err="1" smtClean="0">
                <a:solidFill>
                  <a:schemeClr val="bg1"/>
                </a:solidFill>
              </a:rPr>
              <a:t>penting</a:t>
            </a:r>
            <a:endParaRPr lang="en-US" sz="5400" b="1" dirty="0">
              <a:solidFill>
                <a:schemeClr val="bg1"/>
              </a:solidFill>
            </a:endParaRPr>
          </a:p>
        </p:txBody>
      </p:sp>
      <p:sp>
        <p:nvSpPr>
          <p:cNvPr id="9" name="Title 1"/>
          <p:cNvSpPr>
            <a:spLocks noGrp="1"/>
          </p:cNvSpPr>
          <p:nvPr>
            <p:ph type="title"/>
          </p:nvPr>
        </p:nvSpPr>
        <p:spPr>
          <a:xfrm>
            <a:off x="1360170" y="3538089"/>
            <a:ext cx="10515600" cy="1325563"/>
          </a:xfrm>
        </p:spPr>
        <p:txBody>
          <a:bodyPr>
            <a:noAutofit/>
          </a:bodyPr>
          <a:lstStyle/>
          <a:p>
            <a:r>
              <a:rPr lang="en-US" sz="3600" b="1" dirty="0" smtClean="0">
                <a:solidFill>
                  <a:schemeClr val="accent1">
                    <a:lumMod val="50000"/>
                  </a:schemeClr>
                </a:solidFill>
              </a:rPr>
              <a:t>… </a:t>
            </a:r>
            <a:r>
              <a:rPr lang="en-US" sz="3600" b="1" dirty="0" err="1" smtClean="0">
                <a:solidFill>
                  <a:schemeClr val="accent1">
                    <a:lumMod val="50000"/>
                  </a:schemeClr>
                </a:solidFill>
              </a:rPr>
              <a:t>ketika</a:t>
            </a:r>
            <a:r>
              <a:rPr lang="en-US" sz="3600" b="1" dirty="0" smtClean="0">
                <a:solidFill>
                  <a:schemeClr val="accent1">
                    <a:lumMod val="50000"/>
                  </a:schemeClr>
                </a:solidFill>
              </a:rPr>
              <a:t> </a:t>
            </a:r>
            <a:r>
              <a:rPr lang="en-US" sz="3600" b="1" dirty="0" err="1" smtClean="0">
                <a:solidFill>
                  <a:schemeClr val="accent1">
                    <a:lumMod val="50000"/>
                  </a:schemeClr>
                </a:solidFill>
              </a:rPr>
              <a:t>permasalahan</a:t>
            </a:r>
            <a:r>
              <a:rPr lang="en-US" sz="3600" b="1" dirty="0" smtClean="0">
                <a:solidFill>
                  <a:schemeClr val="accent1">
                    <a:lumMod val="50000"/>
                  </a:schemeClr>
                </a:solidFill>
              </a:rPr>
              <a:t> </a:t>
            </a:r>
            <a:r>
              <a:rPr lang="en-US" sz="3600" b="1" dirty="0" err="1" smtClean="0">
                <a:solidFill>
                  <a:schemeClr val="accent1">
                    <a:lumMod val="50000"/>
                  </a:schemeClr>
                </a:solidFill>
              </a:rPr>
              <a:t>menjadi</a:t>
            </a:r>
            <a:r>
              <a:rPr lang="en-US" sz="3600" b="1" dirty="0" smtClean="0">
                <a:solidFill>
                  <a:schemeClr val="accent1">
                    <a:lumMod val="50000"/>
                  </a:schemeClr>
                </a:solidFill>
              </a:rPr>
              <a:t> </a:t>
            </a:r>
            <a:r>
              <a:rPr lang="en-US" sz="3600" b="1" dirty="0" err="1" smtClean="0">
                <a:solidFill>
                  <a:schemeClr val="accent1">
                    <a:lumMod val="50000"/>
                  </a:schemeClr>
                </a:solidFill>
              </a:rPr>
              <a:t>lebih</a:t>
            </a:r>
            <a:r>
              <a:rPr lang="en-US" sz="3600" b="1" dirty="0" smtClean="0">
                <a:solidFill>
                  <a:schemeClr val="accent1">
                    <a:lumMod val="50000"/>
                  </a:schemeClr>
                </a:solidFill>
              </a:rPr>
              <a:t> </a:t>
            </a:r>
            <a:r>
              <a:rPr lang="en-US" sz="3600" b="1" dirty="0" err="1" smtClean="0">
                <a:solidFill>
                  <a:schemeClr val="accent1">
                    <a:lumMod val="50000"/>
                  </a:schemeClr>
                </a:solidFill>
              </a:rPr>
              <a:t>kompleks</a:t>
            </a:r>
            <a:r>
              <a:rPr lang="en-US" sz="3600" b="1" dirty="0" smtClean="0">
                <a:solidFill>
                  <a:schemeClr val="accent1">
                    <a:lumMod val="50000"/>
                  </a:schemeClr>
                </a:solidFill>
              </a:rPr>
              <a:t> </a:t>
            </a:r>
            <a:r>
              <a:rPr lang="en-US" sz="3600" b="1" dirty="0" err="1" smtClean="0">
                <a:solidFill>
                  <a:schemeClr val="accent1">
                    <a:lumMod val="50000"/>
                  </a:schemeClr>
                </a:solidFill>
              </a:rPr>
              <a:t>dan</a:t>
            </a:r>
            <a:r>
              <a:rPr lang="en-US" sz="3600" b="1" dirty="0" smtClean="0">
                <a:solidFill>
                  <a:schemeClr val="accent1">
                    <a:lumMod val="50000"/>
                  </a:schemeClr>
                </a:solidFill>
              </a:rPr>
              <a:t> </a:t>
            </a:r>
            <a:r>
              <a:rPr lang="en-US" sz="3600" b="1" dirty="0" err="1" smtClean="0">
                <a:solidFill>
                  <a:schemeClr val="accent1">
                    <a:lumMod val="50000"/>
                  </a:schemeClr>
                </a:solidFill>
              </a:rPr>
              <a:t>butuh</a:t>
            </a:r>
            <a:r>
              <a:rPr lang="en-US" sz="3600" b="1" dirty="0" smtClean="0">
                <a:solidFill>
                  <a:schemeClr val="accent1">
                    <a:lumMod val="50000"/>
                  </a:schemeClr>
                </a:solidFill>
              </a:rPr>
              <a:t> </a:t>
            </a:r>
            <a:r>
              <a:rPr lang="en-US" sz="3600" b="1" dirty="0" err="1" smtClean="0">
                <a:solidFill>
                  <a:schemeClr val="accent1">
                    <a:lumMod val="50000"/>
                  </a:schemeClr>
                </a:solidFill>
              </a:rPr>
              <a:t>lintas</a:t>
            </a:r>
            <a:r>
              <a:rPr lang="en-US" sz="3600" b="1" dirty="0" smtClean="0">
                <a:solidFill>
                  <a:schemeClr val="accent1">
                    <a:lumMod val="50000"/>
                  </a:schemeClr>
                </a:solidFill>
              </a:rPr>
              <a:t> </a:t>
            </a:r>
            <a:r>
              <a:rPr lang="en-US" sz="3600" b="1" dirty="0" err="1" smtClean="0">
                <a:solidFill>
                  <a:schemeClr val="accent1">
                    <a:lumMod val="50000"/>
                  </a:schemeClr>
                </a:solidFill>
              </a:rPr>
              <a:t>keilmuan</a:t>
            </a:r>
            <a:r>
              <a:rPr lang="en-US" sz="3600" b="1" dirty="0" smtClean="0">
                <a:solidFill>
                  <a:schemeClr val="accent1">
                    <a:lumMod val="50000"/>
                  </a:schemeClr>
                </a:solidFill>
              </a:rPr>
              <a:t> </a:t>
            </a:r>
            <a:r>
              <a:rPr lang="en-US" sz="3600" b="1" dirty="0" err="1" smtClean="0">
                <a:solidFill>
                  <a:schemeClr val="accent1">
                    <a:lumMod val="50000"/>
                  </a:schemeClr>
                </a:solidFill>
              </a:rPr>
              <a:t>untuk</a:t>
            </a:r>
            <a:r>
              <a:rPr lang="en-US" sz="3600" b="1" dirty="0" smtClean="0">
                <a:solidFill>
                  <a:schemeClr val="accent1">
                    <a:lumMod val="50000"/>
                  </a:schemeClr>
                </a:solidFill>
              </a:rPr>
              <a:t> </a:t>
            </a:r>
            <a:r>
              <a:rPr lang="en-US" sz="3600" b="1" dirty="0" err="1" smtClean="0">
                <a:solidFill>
                  <a:schemeClr val="accent1">
                    <a:lumMod val="50000"/>
                  </a:schemeClr>
                </a:solidFill>
              </a:rPr>
              <a:t>menyelesaikannya</a:t>
            </a:r>
            <a:endParaRPr lang="en-US" sz="3600" b="1" dirty="0">
              <a:solidFill>
                <a:schemeClr val="accent1">
                  <a:lumMod val="50000"/>
                </a:schemeClr>
              </a:solidFill>
            </a:endParaRPr>
          </a:p>
        </p:txBody>
      </p:sp>
    </p:spTree>
    <p:extLst>
      <p:ext uri="{BB962C8B-B14F-4D97-AF65-F5344CB8AC3E}">
        <p14:creationId xmlns:p14="http://schemas.microsoft.com/office/powerpoint/2010/main" val="361234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Parallelogram 5"/>
          <p:cNvSpPr/>
          <p:nvPr/>
        </p:nvSpPr>
        <p:spPr>
          <a:xfrm flipV="1">
            <a:off x="3405673" y="0"/>
            <a:ext cx="12281542" cy="6858000"/>
          </a:xfrm>
          <a:prstGeom prst="parallelogram">
            <a:avLst>
              <a:gd name="adj" fmla="val 50467"/>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プレースホルダー 16"/>
          <p:cNvSpPr txBox="1">
            <a:spLocks/>
          </p:cNvSpPr>
          <p:nvPr/>
        </p:nvSpPr>
        <p:spPr>
          <a:xfrm>
            <a:off x="5717102" y="3537512"/>
            <a:ext cx="3445557" cy="812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4800" b="1" dirty="0" err="1" smtClean="0">
                <a:solidFill>
                  <a:schemeClr val="bg1"/>
                </a:solidFill>
              </a:rPr>
              <a:t>Bagian</a:t>
            </a:r>
            <a:r>
              <a:rPr kumimoji="1" lang="en-US" altLang="ja-JP" sz="4800" b="1" dirty="0" smtClean="0">
                <a:solidFill>
                  <a:schemeClr val="bg1"/>
                </a:solidFill>
              </a:rPr>
              <a:t> #02</a:t>
            </a:r>
            <a:endParaRPr kumimoji="1" lang="ja-JP" altLang="en-US" sz="4800" b="1" dirty="0">
              <a:solidFill>
                <a:schemeClr val="bg1"/>
              </a:solidFill>
            </a:endParaRPr>
          </a:p>
        </p:txBody>
      </p:sp>
      <p:sp>
        <p:nvSpPr>
          <p:cNvPr id="9" name="TextBox 8"/>
          <p:cNvSpPr txBox="1"/>
          <p:nvPr/>
        </p:nvSpPr>
        <p:spPr>
          <a:xfrm>
            <a:off x="5726433" y="4088827"/>
            <a:ext cx="6576527" cy="523220"/>
          </a:xfrm>
          <a:prstGeom prst="rect">
            <a:avLst/>
          </a:prstGeom>
          <a:noFill/>
        </p:spPr>
        <p:txBody>
          <a:bodyPr wrap="square" rtlCol="0">
            <a:spAutoFit/>
          </a:bodyPr>
          <a:lstStyle/>
          <a:p>
            <a:r>
              <a:rPr lang="en-US" sz="2800" b="1" dirty="0" err="1" smtClean="0">
                <a:solidFill>
                  <a:schemeClr val="bg1"/>
                </a:solidFill>
              </a:rPr>
              <a:t>Kompetensi</a:t>
            </a:r>
            <a:r>
              <a:rPr lang="en-US" sz="2800" b="1" dirty="0" smtClean="0">
                <a:solidFill>
                  <a:schemeClr val="bg1"/>
                </a:solidFill>
              </a:rPr>
              <a:t> yang </a:t>
            </a:r>
            <a:r>
              <a:rPr lang="en-US" sz="2800" b="1" dirty="0" err="1" smtClean="0">
                <a:solidFill>
                  <a:schemeClr val="bg1"/>
                </a:solidFill>
              </a:rPr>
              <a:t>Diperlukan</a:t>
            </a:r>
            <a:r>
              <a:rPr lang="en-US" sz="2800" b="1" dirty="0" smtClean="0">
                <a:solidFill>
                  <a:schemeClr val="bg1"/>
                </a:solidFill>
              </a:rPr>
              <a:t> </a:t>
            </a:r>
            <a:r>
              <a:rPr lang="en-US" sz="2800" b="1" dirty="0" err="1" smtClean="0">
                <a:solidFill>
                  <a:schemeClr val="bg1"/>
                </a:solidFill>
              </a:rPr>
              <a:t>Statistikawan</a:t>
            </a:r>
            <a:endParaRPr lang="en-US" sz="2800" b="1" dirty="0">
              <a:solidFill>
                <a:schemeClr val="bg1"/>
              </a:solidFill>
            </a:endParaRPr>
          </a:p>
        </p:txBody>
      </p:sp>
      <p:cxnSp>
        <p:nvCxnSpPr>
          <p:cNvPr id="10" name="Straight Connector 9"/>
          <p:cNvCxnSpPr/>
          <p:nvPr/>
        </p:nvCxnSpPr>
        <p:spPr>
          <a:xfrm>
            <a:off x="3163078" y="-93306"/>
            <a:ext cx="2006082" cy="3928188"/>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12433" y="3092780"/>
            <a:ext cx="2006082" cy="3928188"/>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9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asil gambar untuk data scientist cartoon"/>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58221" t="6114" r="9633" b="19223"/>
          <a:stretch/>
        </p:blipFill>
        <p:spPr bwMode="auto">
          <a:xfrm>
            <a:off x="4753204" y="2210756"/>
            <a:ext cx="2236934" cy="3339943"/>
          </a:xfrm>
          <a:prstGeom prst="rect">
            <a:avLst/>
          </a:prstGeom>
          <a:noFill/>
          <a:extLst>
            <a:ext uri="{909E8E84-426E-40DD-AFC4-6F175D3DCCD1}">
              <a14:hiddenFill xmlns:a14="http://schemas.microsoft.com/office/drawing/2010/main">
                <a:solidFill>
                  <a:srgbClr val="FFFFFF"/>
                </a:solidFill>
              </a14:hiddenFill>
            </a:ext>
          </a:extLst>
        </p:spPr>
      </p:pic>
      <p:sp>
        <p:nvSpPr>
          <p:cNvPr id="25" name="Parallelogram 24"/>
          <p:cNvSpPr/>
          <p:nvPr/>
        </p:nvSpPr>
        <p:spPr>
          <a:xfrm rot="5400000" flipV="1">
            <a:off x="5106930" y="333764"/>
            <a:ext cx="2459738" cy="12673585"/>
          </a:xfrm>
          <a:prstGeom prst="parallelogram">
            <a:avLst>
              <a:gd name="adj" fmla="val 4113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flipV="1">
            <a:off x="0" y="5696712"/>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373881" y="5196017"/>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Cloud 3"/>
          <p:cNvSpPr/>
          <p:nvPr/>
        </p:nvSpPr>
        <p:spPr>
          <a:xfrm rot="8935708">
            <a:off x="3841235" y="1435407"/>
            <a:ext cx="3891543" cy="4252123"/>
          </a:xfrm>
          <a:prstGeom prst="cloud">
            <a:avLst/>
          </a:prstGeom>
          <a:noFill/>
          <a:ln w="76200">
            <a:solidFill>
              <a:schemeClr val="bg2"/>
            </a:solidFill>
          </a:ln>
          <a:effectLst>
            <a:glow rad="1663700">
              <a:schemeClr val="bg2"/>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688340" y="1525697"/>
            <a:ext cx="2338570" cy="685059"/>
          </a:xfrm>
          <a:prstGeom prst="rect">
            <a:avLst/>
          </a:prstGeom>
        </p:spPr>
        <p:txBody>
          <a:bodyPr wrap="square">
            <a:spAutoFit/>
          </a:bodyPr>
          <a:lstStyle/>
          <a:p>
            <a:pPr marL="0" lvl="1">
              <a:lnSpc>
                <a:spcPct val="107000"/>
              </a:lnSpc>
            </a:pPr>
            <a:r>
              <a:rPr lang="en-US" b="1" dirty="0" err="1">
                <a:latin typeface="Calibri" panose="020F0502020204030204" pitchFamily="34" charset="0"/>
                <a:ea typeface="Calibri" panose="020F0502020204030204" pitchFamily="34" charset="0"/>
                <a:cs typeface="Times New Roman" panose="02020603050405020304" pitchFamily="18" charset="0"/>
              </a:rPr>
              <a:t>Akuisisi</a:t>
            </a:r>
            <a:r>
              <a:rPr lang="en-US" b="1" dirty="0">
                <a:latin typeface="Calibri" panose="020F0502020204030204" pitchFamily="34" charset="0"/>
                <a:ea typeface="Calibri" panose="020F0502020204030204" pitchFamily="34" charset="0"/>
                <a:cs typeface="Times New Roman" panose="02020603050405020304" pitchFamily="18" charset="0"/>
              </a:rPr>
              <a:t> Data (Data Acquisition)</a:t>
            </a:r>
          </a:p>
        </p:txBody>
      </p:sp>
      <p:sp>
        <p:nvSpPr>
          <p:cNvPr id="7" name="Rectangle 6"/>
          <p:cNvSpPr/>
          <p:nvPr/>
        </p:nvSpPr>
        <p:spPr>
          <a:xfrm>
            <a:off x="6970089" y="3218940"/>
            <a:ext cx="2321872" cy="685059"/>
          </a:xfrm>
          <a:prstGeom prst="rect">
            <a:avLst/>
          </a:prstGeom>
        </p:spPr>
        <p:txBody>
          <a:bodyPr wrap="square">
            <a:spAutoFit/>
          </a:bodyPr>
          <a:lstStyle/>
          <a:p>
            <a:pPr marL="0" lvl="1">
              <a:lnSpc>
                <a:spcPct val="107000"/>
              </a:lnSpc>
            </a:pPr>
            <a:r>
              <a:rPr lang="en-US" b="1" dirty="0" err="1">
                <a:latin typeface="Calibri" panose="020F0502020204030204" pitchFamily="34" charset="0"/>
                <a:ea typeface="Calibri" panose="020F0502020204030204" pitchFamily="34" charset="0"/>
                <a:cs typeface="Times New Roman" panose="02020603050405020304" pitchFamily="18" charset="0"/>
              </a:rPr>
              <a:t>Pengelolaan</a:t>
            </a:r>
            <a:r>
              <a:rPr lang="en-US" b="1" dirty="0">
                <a:latin typeface="Calibri" panose="020F0502020204030204" pitchFamily="34" charset="0"/>
                <a:ea typeface="Calibri" panose="020F0502020204030204" pitchFamily="34" charset="0"/>
                <a:cs typeface="Times New Roman" panose="02020603050405020304" pitchFamily="18" charset="0"/>
              </a:rPr>
              <a:t> Data (Data Management)</a:t>
            </a:r>
          </a:p>
        </p:txBody>
      </p:sp>
      <p:sp>
        <p:nvSpPr>
          <p:cNvPr id="8" name="Rectangle 7"/>
          <p:cNvSpPr/>
          <p:nvPr/>
        </p:nvSpPr>
        <p:spPr>
          <a:xfrm>
            <a:off x="6650779" y="4812885"/>
            <a:ext cx="2293707" cy="685059"/>
          </a:xfrm>
          <a:prstGeom prst="rect">
            <a:avLst/>
          </a:prstGeom>
        </p:spPr>
        <p:txBody>
          <a:bodyPr wrap="square">
            <a:spAutoFit/>
          </a:bodyPr>
          <a:lstStyle/>
          <a:p>
            <a:pPr marL="0" lvl="1">
              <a:lnSpc>
                <a:spcPct val="107000"/>
              </a:lnSpc>
            </a:pPr>
            <a:r>
              <a:rPr lang="en-US" b="1" dirty="0" err="1">
                <a:latin typeface="Calibri" panose="020F0502020204030204" pitchFamily="34" charset="0"/>
                <a:ea typeface="Calibri" panose="020F0502020204030204" pitchFamily="34" charset="0"/>
                <a:cs typeface="Times New Roman" panose="02020603050405020304" pitchFamily="18" charset="0"/>
              </a:rPr>
              <a:t>Eksplorasi</a:t>
            </a:r>
            <a:r>
              <a:rPr lang="en-US" b="1" dirty="0">
                <a:latin typeface="Calibri" panose="020F0502020204030204" pitchFamily="34" charset="0"/>
                <a:ea typeface="Calibri" panose="020F0502020204030204" pitchFamily="34" charset="0"/>
                <a:cs typeface="Times New Roman" panose="02020603050405020304" pitchFamily="18" charset="0"/>
              </a:rPr>
              <a:t> Data </a:t>
            </a:r>
            <a:endParaRPr lang="en-US" b="1" dirty="0" smtClean="0">
              <a:latin typeface="Calibri" panose="020F0502020204030204" pitchFamily="34" charset="0"/>
              <a:ea typeface="Calibri" panose="020F0502020204030204" pitchFamily="34" charset="0"/>
              <a:cs typeface="Times New Roman" panose="02020603050405020304" pitchFamily="18" charset="0"/>
            </a:endParaRPr>
          </a:p>
          <a:p>
            <a:pPr marL="0" lvl="1">
              <a:lnSpc>
                <a:spcPct val="107000"/>
              </a:lnSpc>
            </a:pPr>
            <a:r>
              <a:rPr lang="en-US" b="1" dirty="0" smtClean="0">
                <a:latin typeface="Calibri" panose="020F0502020204030204" pitchFamily="34" charset="0"/>
                <a:ea typeface="Calibri" panose="020F0502020204030204" pitchFamily="34" charset="0"/>
                <a:cs typeface="Times New Roman" panose="02020603050405020304" pitchFamily="18" charset="0"/>
              </a:rPr>
              <a:t>(Data</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smtClean="0">
                <a:latin typeface="Calibri" panose="020F0502020204030204" pitchFamily="34" charset="0"/>
                <a:ea typeface="Calibri" panose="020F0502020204030204" pitchFamily="34" charset="0"/>
                <a:cs typeface="Times New Roman" panose="02020603050405020304" pitchFamily="18" charset="0"/>
              </a:rPr>
              <a:t>Exploratory)</a:t>
            </a:r>
            <a:endParaRPr lang="en-US"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p:cNvSpPr/>
          <p:nvPr/>
        </p:nvSpPr>
        <p:spPr>
          <a:xfrm>
            <a:off x="273539" y="4358941"/>
            <a:ext cx="4572000" cy="685059"/>
          </a:xfrm>
          <a:prstGeom prst="rect">
            <a:avLst/>
          </a:prstGeom>
        </p:spPr>
        <p:txBody>
          <a:bodyPr>
            <a:spAutoFit/>
          </a:bodyPr>
          <a:lstStyle/>
          <a:p>
            <a:pPr marL="0" lvl="1" algn="r">
              <a:lnSpc>
                <a:spcPct val="107000"/>
              </a:lnSpc>
            </a:pPr>
            <a:r>
              <a:rPr lang="en-US" b="1" dirty="0" err="1">
                <a:latin typeface="Calibri" panose="020F0502020204030204" pitchFamily="34" charset="0"/>
                <a:ea typeface="Calibri" panose="020F0502020204030204" pitchFamily="34" charset="0"/>
                <a:cs typeface="Times New Roman" panose="02020603050405020304" pitchFamily="18" charset="0"/>
              </a:rPr>
              <a:t>Komunikasi</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dan</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Visualisasi</a:t>
            </a:r>
            <a:r>
              <a:rPr lang="en-US" b="1" dirty="0">
                <a:latin typeface="Calibri" panose="020F0502020204030204" pitchFamily="34" charset="0"/>
                <a:ea typeface="Calibri" panose="020F0502020204030204" pitchFamily="34" charset="0"/>
                <a:cs typeface="Times New Roman" panose="02020603050405020304" pitchFamily="18" charset="0"/>
              </a:rPr>
              <a:t> Data (Communication and Visualization)</a:t>
            </a:r>
          </a:p>
        </p:txBody>
      </p:sp>
      <p:sp>
        <p:nvSpPr>
          <p:cNvPr id="11" name="Rectangle 10"/>
          <p:cNvSpPr/>
          <p:nvPr/>
        </p:nvSpPr>
        <p:spPr>
          <a:xfrm>
            <a:off x="1616145" y="2876410"/>
            <a:ext cx="3234739" cy="685059"/>
          </a:xfrm>
          <a:prstGeom prst="rect">
            <a:avLst/>
          </a:prstGeom>
        </p:spPr>
        <p:txBody>
          <a:bodyPr wrap="square">
            <a:spAutoFit/>
          </a:bodyPr>
          <a:lstStyle/>
          <a:p>
            <a:pPr marL="0" lvl="1" algn="r">
              <a:lnSpc>
                <a:spcPct val="107000"/>
              </a:lnSpc>
              <a:spcAft>
                <a:spcPts val="800"/>
              </a:spcAft>
            </a:pPr>
            <a:r>
              <a:rPr lang="en-US" b="1" dirty="0" err="1">
                <a:latin typeface="Calibri" panose="020F0502020204030204" pitchFamily="34" charset="0"/>
                <a:ea typeface="Calibri" panose="020F0502020204030204" pitchFamily="34" charset="0"/>
                <a:cs typeface="Times New Roman" panose="02020603050405020304" pitchFamily="18" charset="0"/>
              </a:rPr>
              <a:t>Kontekstualisasi</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Hasil</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b="1" dirty="0" err="1">
                <a:latin typeface="Calibri" panose="020F0502020204030204" pitchFamily="34" charset="0"/>
                <a:ea typeface="Calibri" panose="020F0502020204030204" pitchFamily="34" charset="0"/>
                <a:cs typeface="Times New Roman" panose="02020603050405020304" pitchFamily="18" charset="0"/>
              </a:rPr>
              <a:t>Analitik</a:t>
            </a:r>
            <a:r>
              <a:rPr lang="en-US" b="1" dirty="0">
                <a:latin typeface="Calibri" panose="020F0502020204030204" pitchFamily="34" charset="0"/>
                <a:ea typeface="Calibri" panose="020F0502020204030204" pitchFamily="34" charset="0"/>
                <a:cs typeface="Times New Roman" panose="02020603050405020304" pitchFamily="18" charset="0"/>
              </a:rPr>
              <a:t> (Analytic Contextualizing)</a:t>
            </a:r>
          </a:p>
        </p:txBody>
      </p:sp>
      <p:sp>
        <p:nvSpPr>
          <p:cNvPr id="13" name="Rectangle 12"/>
          <p:cNvSpPr/>
          <p:nvPr/>
        </p:nvSpPr>
        <p:spPr>
          <a:xfrm>
            <a:off x="6120470" y="1457648"/>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#1</a:t>
            </a:r>
            <a:endParaRPr lang="en-US" sz="4400" dirty="0"/>
          </a:p>
        </p:txBody>
      </p:sp>
      <p:sp>
        <p:nvSpPr>
          <p:cNvPr id="15" name="Rectangle 14"/>
          <p:cNvSpPr/>
          <p:nvPr/>
        </p:nvSpPr>
        <p:spPr>
          <a:xfrm>
            <a:off x="6970088" y="2618149"/>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#2</a:t>
            </a:r>
            <a:endParaRPr lang="en-US" sz="4400" dirty="0"/>
          </a:p>
        </p:txBody>
      </p:sp>
      <p:sp>
        <p:nvSpPr>
          <p:cNvPr id="18" name="Rectangle 17"/>
          <p:cNvSpPr/>
          <p:nvPr/>
        </p:nvSpPr>
        <p:spPr>
          <a:xfrm>
            <a:off x="4264057" y="4923496"/>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#4</a:t>
            </a:r>
            <a:endParaRPr lang="en-US" sz="4400" dirty="0"/>
          </a:p>
        </p:txBody>
      </p:sp>
      <p:sp>
        <p:nvSpPr>
          <p:cNvPr id="24" name="Rectangle 23"/>
          <p:cNvSpPr/>
          <p:nvPr/>
        </p:nvSpPr>
        <p:spPr>
          <a:xfrm>
            <a:off x="4100358" y="2279492"/>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#6</a:t>
            </a:r>
            <a:endParaRPr lang="en-US" sz="4400" dirty="0"/>
          </a:p>
        </p:txBody>
      </p:sp>
      <p:sp>
        <p:nvSpPr>
          <p:cNvPr id="17" name="Arc 16"/>
          <p:cNvSpPr/>
          <p:nvPr/>
        </p:nvSpPr>
        <p:spPr>
          <a:xfrm>
            <a:off x="6734049" y="2230988"/>
            <a:ext cx="450123" cy="821844"/>
          </a:xfrm>
          <a:prstGeom prst="arc">
            <a:avLst>
              <a:gd name="adj1" fmla="val 1666292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2640927">
            <a:off x="6426272" y="3671885"/>
            <a:ext cx="1007226" cy="1504307"/>
          </a:xfrm>
          <a:prstGeom prst="arc">
            <a:avLst>
              <a:gd name="adj1" fmla="val 1666292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5400000">
            <a:off x="4891544" y="4012280"/>
            <a:ext cx="1007226" cy="2689253"/>
          </a:xfrm>
          <a:prstGeom prst="arc">
            <a:avLst>
              <a:gd name="adj1" fmla="val 1666292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p:cNvSpPr/>
          <p:nvPr/>
        </p:nvSpPr>
        <p:spPr>
          <a:xfrm rot="11359126">
            <a:off x="4220925" y="4569431"/>
            <a:ext cx="450123" cy="821844"/>
          </a:xfrm>
          <a:prstGeom prst="arc">
            <a:avLst>
              <a:gd name="adj1" fmla="val 1666292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p:cNvSpPr/>
          <p:nvPr/>
        </p:nvSpPr>
        <p:spPr>
          <a:xfrm rot="11792648">
            <a:off x="4164117" y="2905965"/>
            <a:ext cx="1007226" cy="1504307"/>
          </a:xfrm>
          <a:prstGeom prst="arc">
            <a:avLst>
              <a:gd name="adj1" fmla="val 1666292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15600994">
            <a:off x="5535375" y="388202"/>
            <a:ext cx="1007226" cy="3590625"/>
          </a:xfrm>
          <a:prstGeom prst="arc">
            <a:avLst>
              <a:gd name="adj1" fmla="val 16331672"/>
              <a:gd name="adj2" fmla="val 0"/>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p:cNvSpPr/>
          <p:nvPr/>
        </p:nvSpPr>
        <p:spPr>
          <a:xfrm>
            <a:off x="2267809" y="5387181"/>
            <a:ext cx="2913493" cy="685059"/>
          </a:xfrm>
          <a:prstGeom prst="rect">
            <a:avLst/>
          </a:prstGeom>
        </p:spPr>
        <p:txBody>
          <a:bodyPr wrap="square">
            <a:spAutoFit/>
          </a:bodyPr>
          <a:lstStyle/>
          <a:p>
            <a:pPr marL="0" lvl="1" algn="r">
              <a:lnSpc>
                <a:spcPct val="107000"/>
              </a:lnSpc>
            </a:pPr>
            <a:r>
              <a:rPr lang="en-US" b="1" dirty="0">
                <a:latin typeface="Calibri" panose="020F0502020204030204" pitchFamily="34" charset="0"/>
                <a:ea typeface="Calibri" panose="020F0502020204030204" pitchFamily="34" charset="0"/>
                <a:cs typeface="Times New Roman" panose="02020603050405020304" pitchFamily="18" charset="0"/>
              </a:rPr>
              <a:t>Pemodelan </a:t>
            </a:r>
            <a:r>
              <a:rPr lang="en-US" b="1" dirty="0" err="1">
                <a:latin typeface="Calibri" panose="020F0502020204030204" pitchFamily="34" charset="0"/>
                <a:ea typeface="Calibri" panose="020F0502020204030204" pitchFamily="34" charset="0"/>
                <a:cs typeface="Times New Roman" panose="02020603050405020304" pitchFamily="18" charset="0"/>
              </a:rPr>
              <a:t>Prediktif</a:t>
            </a:r>
            <a:r>
              <a:rPr lang="en-US" b="1" dirty="0">
                <a:latin typeface="Calibri" panose="020F0502020204030204" pitchFamily="34" charset="0"/>
                <a:ea typeface="Calibri" panose="020F0502020204030204" pitchFamily="34" charset="0"/>
                <a:cs typeface="Times New Roman" panose="02020603050405020304" pitchFamily="18" charset="0"/>
              </a:rPr>
              <a:t> (Predictive Modeling)</a:t>
            </a:r>
          </a:p>
        </p:txBody>
      </p:sp>
      <p:sp>
        <p:nvSpPr>
          <p:cNvPr id="21" name="Rectangle 20"/>
          <p:cNvSpPr/>
          <p:nvPr/>
        </p:nvSpPr>
        <p:spPr>
          <a:xfrm>
            <a:off x="4052966" y="3839185"/>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#5</a:t>
            </a:r>
            <a:endParaRPr lang="en-US" sz="4400" dirty="0"/>
          </a:p>
        </p:txBody>
      </p:sp>
      <p:sp>
        <p:nvSpPr>
          <p:cNvPr id="16" name="Rectangle 15"/>
          <p:cNvSpPr/>
          <p:nvPr/>
        </p:nvSpPr>
        <p:spPr>
          <a:xfrm>
            <a:off x="6678185" y="4321458"/>
            <a:ext cx="750526" cy="769441"/>
          </a:xfrm>
          <a:prstGeom prst="rect">
            <a:avLst/>
          </a:prstGeom>
        </p:spPr>
        <p:txBody>
          <a:bodyPr wrap="none">
            <a:spAutoFit/>
          </a:bodyPr>
          <a:lstStyle/>
          <a:p>
            <a:r>
              <a:rPr lang="en-US" sz="4400" b="1" dirty="0">
                <a:latin typeface="Calibri" panose="020F0502020204030204" pitchFamily="34" charset="0"/>
                <a:ea typeface="Calibri" panose="020F0502020204030204" pitchFamily="34" charset="0"/>
                <a:cs typeface="Times New Roman" panose="02020603050405020304" pitchFamily="18" charset="0"/>
              </a:rPr>
              <a:t>#3</a:t>
            </a:r>
            <a:endParaRPr lang="en-US" sz="4400" dirty="0"/>
          </a:p>
        </p:txBody>
      </p:sp>
      <p:sp>
        <p:nvSpPr>
          <p:cNvPr id="2" name="Title 1"/>
          <p:cNvSpPr>
            <a:spLocks noGrp="1"/>
          </p:cNvSpPr>
          <p:nvPr>
            <p:ph type="title"/>
          </p:nvPr>
        </p:nvSpPr>
        <p:spPr/>
        <p:txBody>
          <a:bodyPr>
            <a:normAutofit/>
          </a:bodyPr>
          <a:lstStyle/>
          <a:p>
            <a:r>
              <a:rPr lang="en-US" sz="4800" b="1" dirty="0" err="1"/>
              <a:t>Kompetensi</a:t>
            </a:r>
            <a:r>
              <a:rPr lang="en-US" sz="4800" b="1" dirty="0"/>
              <a:t> </a:t>
            </a:r>
            <a:r>
              <a:rPr lang="en-US" sz="4800" b="1" dirty="0" err="1" smtClean="0"/>
              <a:t>Terkait</a:t>
            </a:r>
            <a:r>
              <a:rPr lang="en-US" sz="4800" b="1" dirty="0" smtClean="0"/>
              <a:t> Data</a:t>
            </a:r>
            <a:endParaRPr lang="en-US" sz="4800" b="1" dirty="0"/>
          </a:p>
        </p:txBody>
      </p:sp>
    </p:spTree>
    <p:extLst>
      <p:ext uri="{BB962C8B-B14F-4D97-AF65-F5344CB8AC3E}">
        <p14:creationId xmlns:p14="http://schemas.microsoft.com/office/powerpoint/2010/main" val="73844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364011"/>
            <a:ext cx="9470136" cy="1325563"/>
          </a:xfrm>
        </p:spPr>
        <p:txBody>
          <a:bodyPr>
            <a:noAutofit/>
          </a:bodyPr>
          <a:lstStyle/>
          <a:p>
            <a:r>
              <a:rPr lang="en-US" sz="7200" b="1" dirty="0" smtClean="0">
                <a:solidFill>
                  <a:schemeClr val="accent1">
                    <a:lumMod val="50000"/>
                  </a:schemeClr>
                </a:solidFill>
              </a:rPr>
              <a:t>skill lain yang </a:t>
            </a:r>
            <a:r>
              <a:rPr lang="en-US" sz="7200" b="1" dirty="0" err="1" smtClean="0">
                <a:solidFill>
                  <a:schemeClr val="accent1">
                    <a:lumMod val="50000"/>
                  </a:schemeClr>
                </a:solidFill>
              </a:rPr>
              <a:t>diperlukan</a:t>
            </a:r>
            <a:r>
              <a:rPr lang="en-US" sz="7200" b="1" dirty="0" smtClean="0">
                <a:solidFill>
                  <a:schemeClr val="accent1">
                    <a:lumMod val="50000"/>
                  </a:schemeClr>
                </a:solidFill>
              </a:rPr>
              <a:t/>
            </a:r>
            <a:br>
              <a:rPr lang="en-US" sz="7200" b="1" dirty="0" smtClean="0">
                <a:solidFill>
                  <a:schemeClr val="accent1">
                    <a:lumMod val="50000"/>
                  </a:schemeClr>
                </a:solidFill>
              </a:rPr>
            </a:br>
            <a:r>
              <a:rPr lang="en-US" sz="2000" b="1" dirty="0" err="1" smtClean="0">
                <a:solidFill>
                  <a:schemeClr val="accent1">
                    <a:lumMod val="50000"/>
                  </a:schemeClr>
                </a:solidFill>
              </a:rPr>
              <a:t>menurut</a:t>
            </a:r>
            <a:r>
              <a:rPr lang="en-US" sz="2000" b="1" dirty="0" smtClean="0">
                <a:solidFill>
                  <a:schemeClr val="accent1">
                    <a:lumMod val="50000"/>
                  </a:schemeClr>
                </a:solidFill>
              </a:rPr>
              <a:t> World Economic Forum </a:t>
            </a:r>
            <a:r>
              <a:rPr lang="en-US" sz="2000" b="1" dirty="0" err="1" smtClean="0">
                <a:solidFill>
                  <a:schemeClr val="accent1">
                    <a:lumMod val="50000"/>
                  </a:schemeClr>
                </a:solidFill>
              </a:rPr>
              <a:t>menyongsong</a:t>
            </a:r>
            <a:r>
              <a:rPr lang="en-US" sz="2000" b="1" dirty="0" smtClean="0">
                <a:solidFill>
                  <a:schemeClr val="accent1">
                    <a:lumMod val="50000"/>
                  </a:schemeClr>
                </a:solidFill>
              </a:rPr>
              <a:t> </a:t>
            </a:r>
            <a:r>
              <a:rPr lang="en-US" sz="2000" b="1" dirty="0" err="1" smtClean="0">
                <a:solidFill>
                  <a:schemeClr val="accent1">
                    <a:lumMod val="50000"/>
                  </a:schemeClr>
                </a:solidFill>
              </a:rPr>
              <a:t>jaman</a:t>
            </a:r>
            <a:r>
              <a:rPr lang="en-US" sz="2000" b="1" dirty="0" smtClean="0">
                <a:solidFill>
                  <a:schemeClr val="accent1">
                    <a:lumMod val="50000"/>
                  </a:schemeClr>
                </a:solidFill>
              </a:rPr>
              <a:t> AI </a:t>
            </a:r>
            <a:r>
              <a:rPr lang="en-US" sz="2000" b="1" dirty="0" err="1" smtClean="0">
                <a:solidFill>
                  <a:schemeClr val="accent1">
                    <a:lumMod val="50000"/>
                  </a:schemeClr>
                </a:solidFill>
              </a:rPr>
              <a:t>dan</a:t>
            </a:r>
            <a:r>
              <a:rPr lang="en-US" sz="2000" b="1" dirty="0" smtClean="0">
                <a:solidFill>
                  <a:schemeClr val="accent1">
                    <a:lumMod val="50000"/>
                  </a:schemeClr>
                </a:solidFill>
              </a:rPr>
              <a:t> </a:t>
            </a:r>
            <a:r>
              <a:rPr lang="en-US" sz="2000" b="1" dirty="0" err="1" smtClean="0">
                <a:solidFill>
                  <a:schemeClr val="accent1">
                    <a:lumMod val="50000"/>
                  </a:schemeClr>
                </a:solidFill>
              </a:rPr>
              <a:t>Robotik</a:t>
            </a:r>
            <a:endParaRPr lang="en-US" sz="3200" b="1" dirty="0">
              <a:solidFill>
                <a:schemeClr val="accent1">
                  <a:lumMod val="50000"/>
                </a:schemeClr>
              </a:solidFill>
            </a:endParaRPr>
          </a:p>
        </p:txBody>
      </p:sp>
      <p:sp>
        <p:nvSpPr>
          <p:cNvPr id="5" name="Parallelogram 4"/>
          <p:cNvSpPr/>
          <p:nvPr/>
        </p:nvSpPr>
        <p:spPr>
          <a:xfrm flipV="1">
            <a:off x="-1388022" y="0"/>
            <a:ext cx="3619158" cy="6858000"/>
          </a:xfrm>
          <a:prstGeom prst="parallelogram">
            <a:avLst>
              <a:gd name="adj" fmla="val 25422"/>
            </a:avLst>
          </a:prstGeom>
          <a:solidFill>
            <a:schemeClr val="accent1">
              <a:lumMod val="5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2176272" y="4207795"/>
            <a:ext cx="448170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2800" b="1" dirty="0" smtClean="0">
                <a:solidFill>
                  <a:schemeClr val="accent1">
                    <a:lumMod val="50000"/>
                  </a:schemeClr>
                </a:solidFill>
              </a:rPr>
              <a:t>Complex problem solving</a:t>
            </a:r>
          </a:p>
          <a:p>
            <a:pPr marL="571500" indent="-571500">
              <a:buFont typeface="Arial" panose="020B0604020202020204" pitchFamily="34" charset="0"/>
              <a:buChar char="•"/>
            </a:pPr>
            <a:r>
              <a:rPr lang="en-US" sz="2800" b="1" dirty="0" smtClean="0">
                <a:solidFill>
                  <a:schemeClr val="accent1">
                    <a:lumMod val="50000"/>
                  </a:schemeClr>
                </a:solidFill>
              </a:rPr>
              <a:t>Critical thinking</a:t>
            </a:r>
          </a:p>
          <a:p>
            <a:pPr marL="571500" indent="-571500">
              <a:buFont typeface="Arial" panose="020B0604020202020204" pitchFamily="34" charset="0"/>
              <a:buChar char="•"/>
            </a:pPr>
            <a:r>
              <a:rPr lang="en-US" sz="2800" b="1" dirty="0" smtClean="0">
                <a:solidFill>
                  <a:schemeClr val="accent1">
                    <a:lumMod val="50000"/>
                  </a:schemeClr>
                </a:solidFill>
              </a:rPr>
              <a:t>Creativity</a:t>
            </a:r>
          </a:p>
          <a:p>
            <a:pPr marL="571500" indent="-571500">
              <a:buFont typeface="Arial" panose="020B0604020202020204" pitchFamily="34" charset="0"/>
              <a:buChar char="•"/>
            </a:pPr>
            <a:r>
              <a:rPr lang="en-US" sz="2800" b="1" dirty="0" smtClean="0">
                <a:solidFill>
                  <a:schemeClr val="accent1">
                    <a:lumMod val="50000"/>
                  </a:schemeClr>
                </a:solidFill>
              </a:rPr>
              <a:t>People management</a:t>
            </a:r>
          </a:p>
          <a:p>
            <a:pPr marL="571500" indent="-571500">
              <a:buFont typeface="Arial" panose="020B0604020202020204" pitchFamily="34" charset="0"/>
              <a:buChar char="•"/>
            </a:pPr>
            <a:r>
              <a:rPr lang="en-US" sz="2800" b="1" dirty="0" smtClean="0">
                <a:solidFill>
                  <a:schemeClr val="accent1">
                    <a:lumMod val="50000"/>
                  </a:schemeClr>
                </a:solidFill>
              </a:rPr>
              <a:t>Coordinating with others</a:t>
            </a:r>
          </a:p>
        </p:txBody>
      </p:sp>
      <p:cxnSp>
        <p:nvCxnSpPr>
          <p:cNvPr id="7" name="Straight Connector 6"/>
          <p:cNvCxnSpPr/>
          <p:nvPr/>
        </p:nvCxnSpPr>
        <p:spPr>
          <a:xfrm>
            <a:off x="1389888" y="-47625"/>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280160" y="-1566164"/>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6724651" y="4207795"/>
            <a:ext cx="51244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2800" b="1" dirty="0" smtClean="0">
                <a:solidFill>
                  <a:schemeClr val="accent1">
                    <a:lumMod val="50000"/>
                  </a:schemeClr>
                </a:solidFill>
              </a:rPr>
              <a:t>Emotional intelligence</a:t>
            </a:r>
          </a:p>
          <a:p>
            <a:pPr marL="571500" indent="-571500">
              <a:buFont typeface="Arial" panose="020B0604020202020204" pitchFamily="34" charset="0"/>
              <a:buChar char="•"/>
            </a:pPr>
            <a:r>
              <a:rPr lang="en-US" sz="2800" b="1" dirty="0" smtClean="0">
                <a:solidFill>
                  <a:schemeClr val="accent1">
                    <a:lumMod val="50000"/>
                  </a:schemeClr>
                </a:solidFill>
              </a:rPr>
              <a:t>Judgment and decision making</a:t>
            </a:r>
          </a:p>
          <a:p>
            <a:pPr marL="571500" indent="-571500">
              <a:buFont typeface="Arial" panose="020B0604020202020204" pitchFamily="34" charset="0"/>
              <a:buChar char="•"/>
            </a:pPr>
            <a:r>
              <a:rPr lang="en-US" sz="2800" b="1" dirty="0" smtClean="0">
                <a:solidFill>
                  <a:schemeClr val="accent1">
                    <a:lumMod val="50000"/>
                  </a:schemeClr>
                </a:solidFill>
              </a:rPr>
              <a:t>Service orientation</a:t>
            </a:r>
          </a:p>
          <a:p>
            <a:pPr marL="571500" indent="-571500">
              <a:buFont typeface="Arial" panose="020B0604020202020204" pitchFamily="34" charset="0"/>
              <a:buChar char="•"/>
            </a:pPr>
            <a:r>
              <a:rPr lang="en-US" sz="2800" b="1" dirty="0" smtClean="0">
                <a:solidFill>
                  <a:schemeClr val="accent1">
                    <a:lumMod val="50000"/>
                  </a:schemeClr>
                </a:solidFill>
              </a:rPr>
              <a:t>Negotiation</a:t>
            </a:r>
          </a:p>
          <a:p>
            <a:pPr marL="571500" indent="-571500">
              <a:buFont typeface="Arial" panose="020B0604020202020204" pitchFamily="34" charset="0"/>
              <a:buChar char="•"/>
            </a:pPr>
            <a:r>
              <a:rPr lang="en-US" sz="2800" b="1" dirty="0" smtClean="0">
                <a:solidFill>
                  <a:schemeClr val="accent1">
                    <a:lumMod val="50000"/>
                  </a:schemeClr>
                </a:solidFill>
              </a:rPr>
              <a:t>Cognitive Flexibility</a:t>
            </a:r>
          </a:p>
        </p:txBody>
      </p:sp>
    </p:spTree>
    <p:extLst>
      <p:ext uri="{BB962C8B-B14F-4D97-AF65-F5344CB8AC3E}">
        <p14:creationId xmlns:p14="http://schemas.microsoft.com/office/powerpoint/2010/main" val="400179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Catatan</a:t>
            </a:r>
            <a:r>
              <a:rPr lang="en-US" dirty="0" smtClean="0"/>
              <a:t> </a:t>
            </a:r>
            <a:r>
              <a:rPr lang="en-US" dirty="0" err="1" smtClean="0"/>
              <a:t>dari</a:t>
            </a:r>
            <a:r>
              <a:rPr lang="en-US" dirty="0" smtClean="0"/>
              <a:t> </a:t>
            </a:r>
            <a:r>
              <a:rPr lang="en-US" dirty="0" err="1" smtClean="0"/>
              <a:t>Pengalaman</a:t>
            </a:r>
            <a:r>
              <a:rPr lang="en-US" dirty="0" smtClean="0"/>
              <a:t> #2</a:t>
            </a:r>
            <a:endParaRPr lang="en-US" dirty="0"/>
          </a:p>
        </p:txBody>
      </p:sp>
      <p:sp>
        <p:nvSpPr>
          <p:cNvPr id="3" name="Content Placeholder 2"/>
          <p:cNvSpPr>
            <a:spLocks noGrp="1"/>
          </p:cNvSpPr>
          <p:nvPr>
            <p:ph idx="4294967295"/>
          </p:nvPr>
        </p:nvSpPr>
        <p:spPr>
          <a:xfrm>
            <a:off x="1234440" y="1880489"/>
            <a:ext cx="10515600" cy="4351338"/>
          </a:xfrm>
        </p:spPr>
        <p:txBody>
          <a:bodyPr/>
          <a:lstStyle/>
          <a:p>
            <a:r>
              <a:rPr lang="en-US" dirty="0" err="1" smtClean="0"/>
              <a:t>Banyak</a:t>
            </a:r>
            <a:r>
              <a:rPr lang="en-US" dirty="0" smtClean="0"/>
              <a:t> </a:t>
            </a:r>
            <a:r>
              <a:rPr lang="en-US" dirty="0" err="1" smtClean="0"/>
              <a:t>praktisi</a:t>
            </a:r>
            <a:r>
              <a:rPr lang="en-US" dirty="0" smtClean="0"/>
              <a:t> yang </a:t>
            </a:r>
            <a:r>
              <a:rPr lang="en-US" dirty="0" err="1" smtClean="0"/>
              <a:t>melewatkan</a:t>
            </a:r>
            <a:r>
              <a:rPr lang="en-US" dirty="0" smtClean="0"/>
              <a:t> proses </a:t>
            </a:r>
            <a:r>
              <a:rPr lang="en-US" dirty="0" err="1" smtClean="0"/>
              <a:t>eksplorasi</a:t>
            </a:r>
            <a:r>
              <a:rPr lang="en-US" dirty="0" smtClean="0"/>
              <a:t>, </a:t>
            </a:r>
            <a:r>
              <a:rPr lang="en-US" dirty="0" err="1" smtClean="0"/>
              <a:t>dan</a:t>
            </a:r>
            <a:r>
              <a:rPr lang="en-US" dirty="0" smtClean="0"/>
              <a:t> </a:t>
            </a:r>
            <a:r>
              <a:rPr lang="en-US" dirty="0" err="1" smtClean="0"/>
              <a:t>cenderung</a:t>
            </a:r>
            <a:r>
              <a:rPr lang="en-US" dirty="0" smtClean="0"/>
              <a:t> </a:t>
            </a:r>
            <a:r>
              <a:rPr lang="en-US" dirty="0" err="1" smtClean="0"/>
              <a:t>loncat</a:t>
            </a:r>
            <a:r>
              <a:rPr lang="en-US" dirty="0" smtClean="0"/>
              <a:t> </a:t>
            </a:r>
            <a:r>
              <a:rPr lang="en-US" dirty="0" err="1" smtClean="0"/>
              <a:t>ke</a:t>
            </a:r>
            <a:r>
              <a:rPr lang="en-US" dirty="0" smtClean="0"/>
              <a:t> </a:t>
            </a:r>
            <a:r>
              <a:rPr lang="en-US" dirty="0" err="1" smtClean="0"/>
              <a:t>tahapan</a:t>
            </a:r>
            <a:r>
              <a:rPr lang="en-US" dirty="0" smtClean="0"/>
              <a:t> </a:t>
            </a:r>
            <a:r>
              <a:rPr lang="en-US" dirty="0" err="1" smtClean="0"/>
              <a:t>pemodelan</a:t>
            </a:r>
            <a:r>
              <a:rPr lang="en-US" dirty="0" smtClean="0"/>
              <a:t> </a:t>
            </a:r>
            <a:r>
              <a:rPr lang="en-US" dirty="0" err="1" smtClean="0"/>
              <a:t>atau</a:t>
            </a:r>
            <a:r>
              <a:rPr lang="en-US" dirty="0" smtClean="0"/>
              <a:t> </a:t>
            </a:r>
            <a:r>
              <a:rPr lang="en-US" dirty="0" err="1" smtClean="0"/>
              <a:t>analisis</a:t>
            </a:r>
            <a:r>
              <a:rPr lang="en-US" dirty="0" smtClean="0"/>
              <a:t> </a:t>
            </a:r>
            <a:r>
              <a:rPr lang="en-US" dirty="0" err="1" smtClean="0"/>
              <a:t>akhir</a:t>
            </a:r>
            <a:r>
              <a:rPr lang="en-US" dirty="0" smtClean="0"/>
              <a:t> </a:t>
            </a:r>
            <a:r>
              <a:rPr lang="en-US" dirty="0" err="1" smtClean="0"/>
              <a:t>lainnya</a:t>
            </a:r>
            <a:endParaRPr lang="en-US" dirty="0"/>
          </a:p>
        </p:txBody>
      </p:sp>
    </p:spTree>
    <p:extLst>
      <p:ext uri="{BB962C8B-B14F-4D97-AF65-F5344CB8AC3E}">
        <p14:creationId xmlns:p14="http://schemas.microsoft.com/office/powerpoint/2010/main" val="350214061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Parallelogram 5"/>
          <p:cNvSpPr/>
          <p:nvPr/>
        </p:nvSpPr>
        <p:spPr>
          <a:xfrm flipV="1">
            <a:off x="3405673" y="0"/>
            <a:ext cx="12281542" cy="6858000"/>
          </a:xfrm>
          <a:prstGeom prst="parallelogram">
            <a:avLst>
              <a:gd name="adj" fmla="val 50467"/>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テキスト プレースホルダー 16"/>
          <p:cNvSpPr txBox="1">
            <a:spLocks/>
          </p:cNvSpPr>
          <p:nvPr/>
        </p:nvSpPr>
        <p:spPr>
          <a:xfrm>
            <a:off x="6192966" y="4134672"/>
            <a:ext cx="3445557" cy="812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4800" b="1" dirty="0" err="1" smtClean="0">
                <a:solidFill>
                  <a:schemeClr val="bg1"/>
                </a:solidFill>
              </a:rPr>
              <a:t>Bagian</a:t>
            </a:r>
            <a:r>
              <a:rPr kumimoji="1" lang="en-US" altLang="ja-JP" sz="4800" b="1" dirty="0" smtClean="0">
                <a:solidFill>
                  <a:schemeClr val="bg1"/>
                </a:solidFill>
              </a:rPr>
              <a:t> #03</a:t>
            </a:r>
            <a:endParaRPr kumimoji="1" lang="ja-JP" altLang="en-US" sz="4800" b="1" dirty="0">
              <a:solidFill>
                <a:schemeClr val="bg1"/>
              </a:solidFill>
            </a:endParaRPr>
          </a:p>
        </p:txBody>
      </p:sp>
      <p:sp>
        <p:nvSpPr>
          <p:cNvPr id="9" name="TextBox 8"/>
          <p:cNvSpPr txBox="1"/>
          <p:nvPr/>
        </p:nvSpPr>
        <p:spPr>
          <a:xfrm>
            <a:off x="6192966" y="4685987"/>
            <a:ext cx="6576527" cy="523220"/>
          </a:xfrm>
          <a:prstGeom prst="rect">
            <a:avLst/>
          </a:prstGeom>
          <a:noFill/>
        </p:spPr>
        <p:txBody>
          <a:bodyPr wrap="square" rtlCol="0">
            <a:spAutoFit/>
          </a:bodyPr>
          <a:lstStyle/>
          <a:p>
            <a:r>
              <a:rPr lang="en-US" sz="2800" b="1" dirty="0" smtClean="0">
                <a:solidFill>
                  <a:schemeClr val="bg1"/>
                </a:solidFill>
              </a:rPr>
              <a:t>Saran </a:t>
            </a:r>
            <a:r>
              <a:rPr lang="en-US" sz="2800" b="1" dirty="0" err="1" smtClean="0">
                <a:solidFill>
                  <a:schemeClr val="bg1"/>
                </a:solidFill>
              </a:rPr>
              <a:t>terhadap</a:t>
            </a:r>
            <a:r>
              <a:rPr lang="en-US" sz="2800" b="1" dirty="0" smtClean="0">
                <a:solidFill>
                  <a:schemeClr val="bg1"/>
                </a:solidFill>
              </a:rPr>
              <a:t> </a:t>
            </a:r>
            <a:r>
              <a:rPr lang="en-US" sz="2800" b="1" dirty="0" err="1" smtClean="0">
                <a:solidFill>
                  <a:schemeClr val="bg1"/>
                </a:solidFill>
              </a:rPr>
              <a:t>Kurikulum</a:t>
            </a:r>
            <a:endParaRPr lang="en-US" sz="2800" b="1" dirty="0">
              <a:solidFill>
                <a:schemeClr val="bg1"/>
              </a:solidFill>
            </a:endParaRPr>
          </a:p>
        </p:txBody>
      </p:sp>
      <p:cxnSp>
        <p:nvCxnSpPr>
          <p:cNvPr id="10" name="Straight Connector 9"/>
          <p:cNvCxnSpPr/>
          <p:nvPr/>
        </p:nvCxnSpPr>
        <p:spPr>
          <a:xfrm>
            <a:off x="3163078" y="-93306"/>
            <a:ext cx="2006082" cy="3928188"/>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12433" y="3092780"/>
            <a:ext cx="2006082" cy="3928188"/>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rot="16200000">
            <a:off x="3024839" y="-5823507"/>
            <a:ext cx="6325204" cy="12673585"/>
          </a:xfrm>
          <a:prstGeom prst="parallelogram">
            <a:avLst>
              <a:gd name="adj" fmla="val 41130"/>
            </a:avLst>
          </a:prstGeom>
          <a:solidFill>
            <a:schemeClr val="accent1">
              <a:lumMod val="5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800">
              <a:solidFill>
                <a:schemeClr val="bg1"/>
              </a:solidFill>
            </a:endParaRPr>
          </a:p>
        </p:txBody>
      </p:sp>
      <p:sp>
        <p:nvSpPr>
          <p:cNvPr id="7" name="Title 1"/>
          <p:cNvSpPr txBox="1">
            <a:spLocks/>
          </p:cNvSpPr>
          <p:nvPr/>
        </p:nvSpPr>
        <p:spPr>
          <a:xfrm>
            <a:off x="4181475" y="765888"/>
            <a:ext cx="723061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5400" b="1" dirty="0" err="1" smtClean="0">
                <a:solidFill>
                  <a:schemeClr val="bg1"/>
                </a:solidFill>
              </a:rPr>
              <a:t>Beberapa</a:t>
            </a:r>
            <a:r>
              <a:rPr lang="en-US" sz="5400" b="1" dirty="0" smtClean="0">
                <a:solidFill>
                  <a:schemeClr val="bg1"/>
                </a:solidFill>
              </a:rPr>
              <a:t> saran</a:t>
            </a:r>
            <a:endParaRPr lang="en-US" sz="5400" b="1" dirty="0">
              <a:solidFill>
                <a:schemeClr val="bg1"/>
              </a:solidFill>
            </a:endParaRPr>
          </a:p>
        </p:txBody>
      </p:sp>
      <p:sp>
        <p:nvSpPr>
          <p:cNvPr id="9" name="Title 1"/>
          <p:cNvSpPr>
            <a:spLocks noGrp="1"/>
          </p:cNvSpPr>
          <p:nvPr>
            <p:ph type="title"/>
          </p:nvPr>
        </p:nvSpPr>
        <p:spPr>
          <a:xfrm>
            <a:off x="1086993" y="3805325"/>
            <a:ext cx="10515600" cy="1325563"/>
          </a:xfrm>
        </p:spPr>
        <p:txBody>
          <a:bodyPr>
            <a:noAutofit/>
          </a:bodyPr>
          <a:lstStyle/>
          <a:p>
            <a:r>
              <a:rPr lang="en-US" sz="3600" b="1" dirty="0" err="1" smtClean="0">
                <a:solidFill>
                  <a:schemeClr val="accent1">
                    <a:lumMod val="50000"/>
                  </a:schemeClr>
                </a:solidFill>
              </a:rPr>
              <a:t>Secara</a:t>
            </a:r>
            <a:r>
              <a:rPr lang="en-US" sz="3600" b="1" dirty="0" smtClean="0">
                <a:solidFill>
                  <a:schemeClr val="accent1">
                    <a:lumMod val="50000"/>
                  </a:schemeClr>
                </a:solidFill>
              </a:rPr>
              <a:t> </a:t>
            </a:r>
            <a:r>
              <a:rPr lang="en-US" sz="3600" b="1" dirty="0" err="1" smtClean="0">
                <a:solidFill>
                  <a:schemeClr val="accent1">
                    <a:lumMod val="50000"/>
                  </a:schemeClr>
                </a:solidFill>
              </a:rPr>
              <a:t>umum</a:t>
            </a:r>
            <a:r>
              <a:rPr lang="en-US" sz="3600" b="1" dirty="0" smtClean="0">
                <a:solidFill>
                  <a:schemeClr val="accent1">
                    <a:lumMod val="50000"/>
                  </a:schemeClr>
                </a:solidFill>
              </a:rPr>
              <a:t>, </a:t>
            </a:r>
            <a:r>
              <a:rPr lang="en-US" sz="3600" b="1" dirty="0" err="1" smtClean="0">
                <a:solidFill>
                  <a:schemeClr val="accent1">
                    <a:lumMod val="50000"/>
                  </a:schemeClr>
                </a:solidFill>
              </a:rPr>
              <a:t>kurikulum</a:t>
            </a:r>
            <a:r>
              <a:rPr lang="en-US" sz="3600" b="1" dirty="0" smtClean="0">
                <a:solidFill>
                  <a:schemeClr val="accent1">
                    <a:lumMod val="50000"/>
                  </a:schemeClr>
                </a:solidFill>
              </a:rPr>
              <a:t> </a:t>
            </a:r>
            <a:r>
              <a:rPr lang="en-US" sz="3600" b="1" dirty="0" err="1" smtClean="0">
                <a:solidFill>
                  <a:schemeClr val="accent1">
                    <a:lumMod val="50000"/>
                  </a:schemeClr>
                </a:solidFill>
              </a:rPr>
              <a:t>statistika</a:t>
            </a:r>
            <a:r>
              <a:rPr lang="en-US" sz="3600" b="1" dirty="0" smtClean="0">
                <a:solidFill>
                  <a:schemeClr val="accent1">
                    <a:lumMod val="50000"/>
                  </a:schemeClr>
                </a:solidFill>
              </a:rPr>
              <a:t> </a:t>
            </a:r>
            <a:r>
              <a:rPr lang="en-US" sz="3600" b="1" dirty="0" err="1" smtClean="0">
                <a:solidFill>
                  <a:schemeClr val="accent1">
                    <a:lumMod val="50000"/>
                  </a:schemeClr>
                </a:solidFill>
              </a:rPr>
              <a:t>saat</a:t>
            </a:r>
            <a:r>
              <a:rPr lang="en-US" sz="3600" b="1" dirty="0" smtClean="0">
                <a:solidFill>
                  <a:schemeClr val="accent1">
                    <a:lumMod val="50000"/>
                  </a:schemeClr>
                </a:solidFill>
              </a:rPr>
              <a:t> </a:t>
            </a:r>
            <a:r>
              <a:rPr lang="en-US" sz="3600" b="1" dirty="0" err="1" smtClean="0">
                <a:solidFill>
                  <a:schemeClr val="accent1">
                    <a:lumMod val="50000"/>
                  </a:schemeClr>
                </a:solidFill>
              </a:rPr>
              <a:t>ini</a:t>
            </a:r>
            <a:r>
              <a:rPr lang="en-US" sz="3600" b="1" dirty="0" smtClean="0">
                <a:solidFill>
                  <a:schemeClr val="accent1">
                    <a:lumMod val="50000"/>
                  </a:schemeClr>
                </a:solidFill>
              </a:rPr>
              <a:t> </a:t>
            </a:r>
            <a:r>
              <a:rPr lang="en-US" sz="3600" b="1" dirty="0" err="1" smtClean="0">
                <a:solidFill>
                  <a:schemeClr val="accent1">
                    <a:lumMod val="50000"/>
                  </a:schemeClr>
                </a:solidFill>
              </a:rPr>
              <a:t>masih</a:t>
            </a:r>
            <a:r>
              <a:rPr lang="en-US" sz="3600" b="1" dirty="0" smtClean="0">
                <a:solidFill>
                  <a:schemeClr val="accent1">
                    <a:lumMod val="50000"/>
                  </a:schemeClr>
                </a:solidFill>
              </a:rPr>
              <a:t> </a:t>
            </a:r>
            <a:r>
              <a:rPr lang="en-US" sz="3600" b="1" dirty="0" err="1" smtClean="0">
                <a:solidFill>
                  <a:schemeClr val="accent1">
                    <a:lumMod val="50000"/>
                  </a:schemeClr>
                </a:solidFill>
              </a:rPr>
              <a:t>relevan</a:t>
            </a:r>
            <a:r>
              <a:rPr lang="en-US" sz="3600" b="1" dirty="0" smtClean="0">
                <a:solidFill>
                  <a:schemeClr val="accent1">
                    <a:lumMod val="50000"/>
                  </a:schemeClr>
                </a:solidFill>
              </a:rPr>
              <a:t>, </a:t>
            </a:r>
            <a:r>
              <a:rPr lang="en-US" sz="3600" b="1" dirty="0" err="1" smtClean="0">
                <a:solidFill>
                  <a:schemeClr val="accent1">
                    <a:lumMod val="50000"/>
                  </a:schemeClr>
                </a:solidFill>
              </a:rPr>
              <a:t>namun</a:t>
            </a:r>
            <a:r>
              <a:rPr lang="en-US" sz="3600" b="1" dirty="0" smtClean="0">
                <a:solidFill>
                  <a:schemeClr val="accent1">
                    <a:lumMod val="50000"/>
                  </a:schemeClr>
                </a:solidFill>
              </a:rPr>
              <a:t> </a:t>
            </a:r>
            <a:r>
              <a:rPr lang="en-US" sz="3600" b="1" dirty="0" err="1" smtClean="0">
                <a:solidFill>
                  <a:schemeClr val="accent1">
                    <a:lumMod val="50000"/>
                  </a:schemeClr>
                </a:solidFill>
              </a:rPr>
              <a:t>memerlukan</a:t>
            </a:r>
            <a:r>
              <a:rPr lang="en-US" sz="3600" b="1" dirty="0" smtClean="0">
                <a:solidFill>
                  <a:schemeClr val="accent1">
                    <a:lumMod val="50000"/>
                  </a:schemeClr>
                </a:solidFill>
              </a:rPr>
              <a:t> </a:t>
            </a:r>
            <a:r>
              <a:rPr lang="en-US" sz="3600" b="1" dirty="0" err="1" smtClean="0">
                <a:solidFill>
                  <a:schemeClr val="accent1">
                    <a:lumMod val="50000"/>
                  </a:schemeClr>
                </a:solidFill>
              </a:rPr>
              <a:t>beberapa</a:t>
            </a:r>
            <a:r>
              <a:rPr lang="en-US" sz="3600" b="1" dirty="0" smtClean="0">
                <a:solidFill>
                  <a:schemeClr val="accent1">
                    <a:lumMod val="50000"/>
                  </a:schemeClr>
                </a:solidFill>
              </a:rPr>
              <a:t> </a:t>
            </a:r>
            <a:r>
              <a:rPr lang="en-US" sz="3600" b="1" dirty="0" err="1" smtClean="0">
                <a:solidFill>
                  <a:schemeClr val="accent1">
                    <a:lumMod val="50000"/>
                  </a:schemeClr>
                </a:solidFill>
              </a:rPr>
              <a:t>adaptasi</a:t>
            </a:r>
            <a:r>
              <a:rPr lang="en-US" sz="3600" b="1" dirty="0" smtClean="0">
                <a:solidFill>
                  <a:schemeClr val="accent1">
                    <a:lumMod val="50000"/>
                  </a:schemeClr>
                </a:solidFill>
              </a:rPr>
              <a:t> </a:t>
            </a:r>
            <a:r>
              <a:rPr lang="en-US" sz="3600" b="1" dirty="0" err="1" smtClean="0">
                <a:solidFill>
                  <a:schemeClr val="accent1">
                    <a:lumMod val="50000"/>
                  </a:schemeClr>
                </a:solidFill>
              </a:rPr>
              <a:t>konten</a:t>
            </a:r>
            <a:r>
              <a:rPr lang="en-US" sz="3600" b="1" dirty="0" smtClean="0">
                <a:solidFill>
                  <a:schemeClr val="accent1">
                    <a:lumMod val="50000"/>
                  </a:schemeClr>
                </a:solidFill>
              </a:rPr>
              <a:t> </a:t>
            </a:r>
            <a:r>
              <a:rPr lang="en-US" sz="3600" b="1" dirty="0" err="1" smtClean="0">
                <a:solidFill>
                  <a:schemeClr val="accent1">
                    <a:lumMod val="50000"/>
                  </a:schemeClr>
                </a:solidFill>
              </a:rPr>
              <a:t>dan</a:t>
            </a:r>
            <a:r>
              <a:rPr lang="en-US" sz="3600" b="1" dirty="0" smtClean="0">
                <a:solidFill>
                  <a:schemeClr val="accent1">
                    <a:lumMod val="50000"/>
                  </a:schemeClr>
                </a:solidFill>
              </a:rPr>
              <a:t> the way of delivery</a:t>
            </a:r>
            <a:endParaRPr lang="en-US" sz="3600" b="1" dirty="0">
              <a:solidFill>
                <a:schemeClr val="accent1">
                  <a:lumMod val="50000"/>
                </a:schemeClr>
              </a:solidFill>
            </a:endParaRPr>
          </a:p>
        </p:txBody>
      </p:sp>
      <p:cxnSp>
        <p:nvCxnSpPr>
          <p:cNvPr id="3" name="Straight Connector 2"/>
          <p:cNvCxnSpPr/>
          <p:nvPr/>
        </p:nvCxnSpPr>
        <p:spPr>
          <a:xfrm>
            <a:off x="-76200" y="1181100"/>
            <a:ext cx="3743325" cy="805576"/>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481" y="1314450"/>
            <a:ext cx="5482206" cy="1179789"/>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02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Saran #01</a:t>
            </a:r>
            <a:endParaRPr lang="en-US" b="1" dirty="0">
              <a:solidFill>
                <a:schemeClr val="accent1">
                  <a:lumMod val="50000"/>
                </a:schemeClr>
              </a:solidFill>
            </a:endParaRPr>
          </a:p>
        </p:txBody>
      </p:sp>
      <p:sp>
        <p:nvSpPr>
          <p:cNvPr id="3" name="Content Placeholder 2"/>
          <p:cNvSpPr>
            <a:spLocks noGrp="1"/>
          </p:cNvSpPr>
          <p:nvPr>
            <p:ph idx="1"/>
          </p:nvPr>
        </p:nvSpPr>
        <p:spPr/>
        <p:txBody>
          <a:bodyPr>
            <a:normAutofit/>
          </a:bodyPr>
          <a:lstStyle/>
          <a:p>
            <a:r>
              <a:rPr lang="en-US" sz="3600" dirty="0" err="1" smtClean="0">
                <a:solidFill>
                  <a:schemeClr val="accent1">
                    <a:lumMod val="50000"/>
                  </a:schemeClr>
                </a:solidFill>
              </a:rPr>
              <a:t>Tingkatkan</a:t>
            </a:r>
            <a:r>
              <a:rPr lang="en-US" sz="3600" dirty="0" smtClean="0">
                <a:solidFill>
                  <a:schemeClr val="accent1">
                    <a:lumMod val="50000"/>
                  </a:schemeClr>
                </a:solidFill>
              </a:rPr>
              <a:t> </a:t>
            </a:r>
            <a:r>
              <a:rPr lang="en-US" sz="3600" b="1" dirty="0" err="1" smtClean="0">
                <a:solidFill>
                  <a:schemeClr val="accent1">
                    <a:lumMod val="50000"/>
                  </a:schemeClr>
                </a:solidFill>
              </a:rPr>
              <a:t>keterpaparan</a:t>
            </a:r>
            <a:r>
              <a:rPr lang="en-US" sz="3600" b="1" dirty="0" smtClean="0">
                <a:solidFill>
                  <a:schemeClr val="accent1">
                    <a:lumMod val="50000"/>
                  </a:schemeClr>
                </a:solidFill>
              </a:rPr>
              <a:t> </a:t>
            </a:r>
            <a:r>
              <a:rPr lang="en-US" sz="3600" b="1" dirty="0" err="1" smtClean="0">
                <a:solidFill>
                  <a:schemeClr val="accent1">
                    <a:lumMod val="50000"/>
                  </a:schemeClr>
                </a:solidFill>
              </a:rPr>
              <a:t>mahasiswa</a:t>
            </a:r>
            <a:r>
              <a:rPr lang="en-US" sz="3600" b="1" dirty="0" smtClean="0">
                <a:solidFill>
                  <a:schemeClr val="accent1">
                    <a:lumMod val="50000"/>
                  </a:schemeClr>
                </a:solidFill>
              </a:rPr>
              <a:t> </a:t>
            </a:r>
            <a:r>
              <a:rPr lang="en-US" sz="3600" b="1" dirty="0" err="1" smtClean="0">
                <a:solidFill>
                  <a:schemeClr val="accent1">
                    <a:lumMod val="50000"/>
                  </a:schemeClr>
                </a:solidFill>
              </a:rPr>
              <a:t>dengan</a:t>
            </a:r>
            <a:r>
              <a:rPr lang="en-US" sz="3600" b="1" dirty="0" smtClean="0">
                <a:solidFill>
                  <a:schemeClr val="accent1">
                    <a:lumMod val="50000"/>
                  </a:schemeClr>
                </a:solidFill>
              </a:rPr>
              <a:t> </a:t>
            </a:r>
            <a:r>
              <a:rPr lang="en-US" sz="3600" b="1" dirty="0" err="1" smtClean="0">
                <a:solidFill>
                  <a:schemeClr val="accent1">
                    <a:lumMod val="50000"/>
                  </a:schemeClr>
                </a:solidFill>
              </a:rPr>
              <a:t>kasus</a:t>
            </a:r>
            <a:r>
              <a:rPr lang="en-US" sz="3600" b="1" dirty="0" smtClean="0">
                <a:solidFill>
                  <a:schemeClr val="accent1">
                    <a:lumMod val="50000"/>
                  </a:schemeClr>
                </a:solidFill>
              </a:rPr>
              <a:t> </a:t>
            </a:r>
            <a:r>
              <a:rPr lang="en-US" sz="3600" b="1" dirty="0" err="1" smtClean="0">
                <a:solidFill>
                  <a:schemeClr val="accent1">
                    <a:lumMod val="50000"/>
                  </a:schemeClr>
                </a:solidFill>
              </a:rPr>
              <a:t>nyata</a:t>
            </a:r>
            <a:r>
              <a:rPr lang="en-US" sz="3600" dirty="0" smtClean="0">
                <a:solidFill>
                  <a:schemeClr val="accent1">
                    <a:lumMod val="50000"/>
                  </a:schemeClr>
                </a:solidFill>
              </a:rPr>
              <a:t>… </a:t>
            </a:r>
            <a:r>
              <a:rPr lang="en-US" sz="3600" dirty="0" err="1" smtClean="0">
                <a:solidFill>
                  <a:schemeClr val="accent1">
                    <a:lumMod val="50000"/>
                  </a:schemeClr>
                </a:solidFill>
              </a:rPr>
              <a:t>termasuk</a:t>
            </a:r>
            <a:r>
              <a:rPr lang="en-US" sz="3600" dirty="0" smtClean="0">
                <a:solidFill>
                  <a:schemeClr val="accent1">
                    <a:lumMod val="50000"/>
                  </a:schemeClr>
                </a:solidFill>
              </a:rPr>
              <a:t> di </a:t>
            </a:r>
            <a:r>
              <a:rPr lang="en-US" sz="3600" dirty="0" err="1" smtClean="0">
                <a:solidFill>
                  <a:schemeClr val="accent1">
                    <a:lumMod val="50000"/>
                  </a:schemeClr>
                </a:solidFill>
              </a:rPr>
              <a:t>kelas</a:t>
            </a:r>
            <a:r>
              <a:rPr lang="en-US" sz="3600" dirty="0" smtClean="0">
                <a:solidFill>
                  <a:schemeClr val="accent1">
                    <a:lumMod val="50000"/>
                  </a:schemeClr>
                </a:solidFill>
              </a:rPr>
              <a:t>.  </a:t>
            </a:r>
            <a:r>
              <a:rPr lang="en-US" sz="3600" dirty="0" err="1">
                <a:solidFill>
                  <a:schemeClr val="accent1">
                    <a:lumMod val="50000"/>
                  </a:schemeClr>
                </a:solidFill>
              </a:rPr>
              <a:t>J</a:t>
            </a:r>
            <a:r>
              <a:rPr lang="en-US" sz="3600" dirty="0" err="1" smtClean="0">
                <a:solidFill>
                  <a:schemeClr val="accent1">
                    <a:lumMod val="50000"/>
                  </a:schemeClr>
                </a:solidFill>
              </a:rPr>
              <a:t>angan</a:t>
            </a:r>
            <a:r>
              <a:rPr lang="en-US" sz="3600" dirty="0" smtClean="0">
                <a:solidFill>
                  <a:schemeClr val="accent1">
                    <a:lumMod val="50000"/>
                  </a:schemeClr>
                </a:solidFill>
              </a:rPr>
              <a:t> </a:t>
            </a:r>
            <a:r>
              <a:rPr lang="en-US" sz="3600" dirty="0" err="1" smtClean="0">
                <a:solidFill>
                  <a:schemeClr val="accent1">
                    <a:lumMod val="50000"/>
                  </a:schemeClr>
                </a:solidFill>
              </a:rPr>
              <a:t>hanya</a:t>
            </a:r>
            <a:r>
              <a:rPr lang="en-US" sz="3600" dirty="0" smtClean="0">
                <a:solidFill>
                  <a:schemeClr val="accent1">
                    <a:lumMod val="50000"/>
                  </a:schemeClr>
                </a:solidFill>
              </a:rPr>
              <a:t> </a:t>
            </a:r>
            <a:r>
              <a:rPr lang="en-US" sz="3600" dirty="0" err="1" smtClean="0">
                <a:solidFill>
                  <a:schemeClr val="accent1">
                    <a:lumMod val="50000"/>
                  </a:schemeClr>
                </a:solidFill>
              </a:rPr>
              <a:t>menggunakan</a:t>
            </a:r>
            <a:r>
              <a:rPr lang="en-US" sz="3600" dirty="0" smtClean="0">
                <a:solidFill>
                  <a:schemeClr val="accent1">
                    <a:lumMod val="50000"/>
                  </a:schemeClr>
                </a:solidFill>
              </a:rPr>
              <a:t> </a:t>
            </a:r>
            <a:r>
              <a:rPr lang="en-US" sz="3600" dirty="0" err="1" smtClean="0">
                <a:solidFill>
                  <a:schemeClr val="accent1">
                    <a:lumMod val="50000"/>
                  </a:schemeClr>
                </a:solidFill>
              </a:rPr>
              <a:t>ilustrasi</a:t>
            </a:r>
            <a:r>
              <a:rPr lang="en-US" sz="3600" dirty="0" smtClean="0">
                <a:solidFill>
                  <a:schemeClr val="accent1">
                    <a:lumMod val="50000"/>
                  </a:schemeClr>
                </a:solidFill>
              </a:rPr>
              <a:t> </a:t>
            </a:r>
            <a:r>
              <a:rPr lang="en-US" sz="3600" dirty="0" err="1" smtClean="0">
                <a:solidFill>
                  <a:schemeClr val="accent1">
                    <a:lumMod val="50000"/>
                  </a:schemeClr>
                </a:solidFill>
              </a:rPr>
              <a:t>rekaan</a:t>
            </a:r>
            <a:r>
              <a:rPr lang="en-US" sz="3600" dirty="0" smtClean="0">
                <a:solidFill>
                  <a:schemeClr val="accent1">
                    <a:lumMod val="50000"/>
                  </a:schemeClr>
                </a:solidFill>
              </a:rPr>
              <a:t>, </a:t>
            </a:r>
            <a:r>
              <a:rPr lang="en-US" sz="3600" dirty="0" err="1" smtClean="0">
                <a:solidFill>
                  <a:schemeClr val="accent1">
                    <a:lumMod val="50000"/>
                  </a:schemeClr>
                </a:solidFill>
              </a:rPr>
              <a:t>apalagi</a:t>
            </a:r>
            <a:r>
              <a:rPr lang="en-US" sz="3600" dirty="0" smtClean="0">
                <a:solidFill>
                  <a:schemeClr val="accent1">
                    <a:lumMod val="50000"/>
                  </a:schemeClr>
                </a:solidFill>
              </a:rPr>
              <a:t> yang </a:t>
            </a:r>
            <a:r>
              <a:rPr lang="en-US" sz="3600" dirty="0" err="1" smtClean="0">
                <a:solidFill>
                  <a:schemeClr val="accent1">
                    <a:lumMod val="50000"/>
                  </a:schemeClr>
                </a:solidFill>
              </a:rPr>
              <a:t>kurang</a:t>
            </a:r>
            <a:r>
              <a:rPr lang="en-US" sz="3600" dirty="0" smtClean="0">
                <a:solidFill>
                  <a:schemeClr val="accent1">
                    <a:lumMod val="50000"/>
                  </a:schemeClr>
                </a:solidFill>
              </a:rPr>
              <a:t> </a:t>
            </a:r>
            <a:r>
              <a:rPr lang="en-US" sz="3600" dirty="0" err="1" smtClean="0">
                <a:solidFill>
                  <a:schemeClr val="accent1">
                    <a:lumMod val="50000"/>
                  </a:schemeClr>
                </a:solidFill>
              </a:rPr>
              <a:t>masuk</a:t>
            </a:r>
            <a:r>
              <a:rPr lang="en-US" sz="3600" dirty="0" smtClean="0">
                <a:solidFill>
                  <a:schemeClr val="accent1">
                    <a:lumMod val="50000"/>
                  </a:schemeClr>
                </a:solidFill>
              </a:rPr>
              <a:t> </a:t>
            </a:r>
            <a:r>
              <a:rPr lang="en-US" sz="3600" dirty="0" err="1" smtClean="0">
                <a:solidFill>
                  <a:schemeClr val="accent1">
                    <a:lumMod val="50000"/>
                  </a:schemeClr>
                </a:solidFill>
              </a:rPr>
              <a:t>akal</a:t>
            </a:r>
            <a:r>
              <a:rPr lang="en-US" sz="3600" dirty="0" smtClean="0">
                <a:solidFill>
                  <a:schemeClr val="accent1">
                    <a:lumMod val="50000"/>
                  </a:schemeClr>
                </a:solidFill>
              </a:rPr>
              <a:t>.</a:t>
            </a:r>
          </a:p>
          <a:p>
            <a:endParaRPr lang="en-US" sz="3600" dirty="0">
              <a:solidFill>
                <a:schemeClr val="accent1">
                  <a:lumMod val="50000"/>
                </a:schemeClr>
              </a:solidFill>
            </a:endParaRPr>
          </a:p>
          <a:p>
            <a:endParaRPr lang="en-US" sz="3600" dirty="0" smtClean="0">
              <a:solidFill>
                <a:schemeClr val="accent1">
                  <a:lumMod val="50000"/>
                </a:schemeClr>
              </a:solidFill>
            </a:endParaRPr>
          </a:p>
          <a:p>
            <a:endParaRPr lang="en-US" sz="3600" dirty="0">
              <a:solidFill>
                <a:schemeClr val="accent1">
                  <a:lumMod val="50000"/>
                </a:schemeClr>
              </a:solidFill>
            </a:endParaRPr>
          </a:p>
        </p:txBody>
      </p:sp>
      <p:sp>
        <p:nvSpPr>
          <p:cNvPr id="4" name="Parallelogram 3"/>
          <p:cNvSpPr/>
          <p:nvPr/>
        </p:nvSpPr>
        <p:spPr>
          <a:xfrm rot="5400000" flipV="1">
            <a:off x="5106926" y="333760"/>
            <a:ext cx="2459738" cy="12673585"/>
          </a:xfrm>
          <a:prstGeom prst="parallelogram">
            <a:avLst>
              <a:gd name="adj" fmla="val 4113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1" y="5696713"/>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373881" y="5196017"/>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2200656" y="4133084"/>
            <a:ext cx="9356344" cy="1384995"/>
          </a:xfrm>
          <a:prstGeom prst="rect">
            <a:avLst/>
          </a:prstGeom>
        </p:spPr>
        <p:txBody>
          <a:bodyPr wrap="square">
            <a:spAutoFit/>
          </a:bodyPr>
          <a:lstStyle/>
          <a:p>
            <a:pPr marL="285750" indent="-285750">
              <a:buFont typeface="Arial" panose="020B0604020202020204" pitchFamily="34" charset="0"/>
              <a:buChar char="•"/>
            </a:pPr>
            <a:r>
              <a:rPr lang="en-US" sz="2800" dirty="0" err="1">
                <a:solidFill>
                  <a:schemeClr val="accent1">
                    <a:lumMod val="50000"/>
                  </a:schemeClr>
                </a:solidFill>
              </a:rPr>
              <a:t>Tentu</a:t>
            </a:r>
            <a:r>
              <a:rPr lang="en-US" sz="2800" dirty="0">
                <a:solidFill>
                  <a:schemeClr val="accent1">
                    <a:lumMod val="50000"/>
                  </a:schemeClr>
                </a:solidFill>
              </a:rPr>
              <a:t> </a:t>
            </a:r>
            <a:r>
              <a:rPr lang="en-US" sz="2800" dirty="0" err="1">
                <a:solidFill>
                  <a:schemeClr val="accent1">
                    <a:lumMod val="50000"/>
                  </a:schemeClr>
                </a:solidFill>
              </a:rPr>
              <a:t>saja</a:t>
            </a:r>
            <a:r>
              <a:rPr lang="en-US" sz="2800" dirty="0">
                <a:solidFill>
                  <a:schemeClr val="accent1">
                    <a:lumMod val="50000"/>
                  </a:schemeClr>
                </a:solidFill>
              </a:rPr>
              <a:t> </a:t>
            </a:r>
            <a:r>
              <a:rPr lang="en-US" sz="2800" dirty="0" err="1">
                <a:solidFill>
                  <a:schemeClr val="accent1">
                    <a:lumMod val="50000"/>
                  </a:schemeClr>
                </a:solidFill>
              </a:rPr>
              <a:t>mulai</a:t>
            </a:r>
            <a:r>
              <a:rPr lang="en-US" sz="2800" dirty="0">
                <a:solidFill>
                  <a:schemeClr val="accent1">
                    <a:lumMod val="50000"/>
                  </a:schemeClr>
                </a:solidFill>
              </a:rPr>
              <a:t> </a:t>
            </a:r>
            <a:r>
              <a:rPr lang="en-US" sz="2800" dirty="0" err="1">
                <a:solidFill>
                  <a:schemeClr val="accent1">
                    <a:lumMod val="50000"/>
                  </a:schemeClr>
                </a:solidFill>
              </a:rPr>
              <a:t>dengan</a:t>
            </a:r>
            <a:r>
              <a:rPr lang="en-US" sz="2800" dirty="0">
                <a:solidFill>
                  <a:schemeClr val="accent1">
                    <a:lumMod val="50000"/>
                  </a:schemeClr>
                </a:solidFill>
              </a:rPr>
              <a:t> </a:t>
            </a:r>
            <a:r>
              <a:rPr lang="en-US" sz="2800" dirty="0" err="1">
                <a:solidFill>
                  <a:schemeClr val="accent1">
                    <a:lumMod val="50000"/>
                  </a:schemeClr>
                </a:solidFill>
              </a:rPr>
              <a:t>ilustrasi</a:t>
            </a:r>
            <a:r>
              <a:rPr lang="en-US" sz="2800" dirty="0">
                <a:solidFill>
                  <a:schemeClr val="accent1">
                    <a:lumMod val="50000"/>
                  </a:schemeClr>
                </a:solidFill>
              </a:rPr>
              <a:t> yang “</a:t>
            </a:r>
            <a:r>
              <a:rPr lang="en-US" sz="2800" dirty="0" err="1">
                <a:solidFill>
                  <a:schemeClr val="accent1">
                    <a:lumMod val="50000"/>
                  </a:schemeClr>
                </a:solidFill>
              </a:rPr>
              <a:t>dekat</a:t>
            </a:r>
            <a:r>
              <a:rPr lang="en-US" sz="2800" dirty="0">
                <a:solidFill>
                  <a:schemeClr val="accent1">
                    <a:lumMod val="50000"/>
                  </a:schemeClr>
                </a:solidFill>
              </a:rPr>
              <a:t>” </a:t>
            </a:r>
            <a:r>
              <a:rPr lang="en-US" sz="2800" dirty="0" err="1">
                <a:solidFill>
                  <a:schemeClr val="accent1">
                    <a:lumMod val="50000"/>
                  </a:schemeClr>
                </a:solidFill>
              </a:rPr>
              <a:t>dengan</a:t>
            </a:r>
            <a:r>
              <a:rPr lang="en-US" sz="2800" dirty="0">
                <a:solidFill>
                  <a:schemeClr val="accent1">
                    <a:lumMod val="50000"/>
                  </a:schemeClr>
                </a:solidFill>
              </a:rPr>
              <a:t> </a:t>
            </a:r>
            <a:r>
              <a:rPr lang="en-US" sz="2800" dirty="0" err="1">
                <a:solidFill>
                  <a:schemeClr val="accent1">
                    <a:lumMod val="50000"/>
                  </a:schemeClr>
                </a:solidFill>
              </a:rPr>
              <a:t>kehidupan</a:t>
            </a:r>
            <a:r>
              <a:rPr lang="en-US" sz="2800" dirty="0">
                <a:solidFill>
                  <a:schemeClr val="accent1">
                    <a:lumMod val="50000"/>
                  </a:schemeClr>
                </a:solidFill>
              </a:rPr>
              <a:t> </a:t>
            </a:r>
            <a:r>
              <a:rPr lang="en-US" sz="2800" dirty="0" err="1" smtClean="0">
                <a:solidFill>
                  <a:schemeClr val="accent1">
                    <a:lumMod val="50000"/>
                  </a:schemeClr>
                </a:solidFill>
              </a:rPr>
              <a:t>mereka</a:t>
            </a:r>
            <a:endParaRPr lang="en-US" sz="2800" dirty="0" smtClean="0">
              <a:solidFill>
                <a:schemeClr val="accent1">
                  <a:lumMod val="50000"/>
                </a:schemeClr>
              </a:solidFill>
            </a:endParaRPr>
          </a:p>
          <a:p>
            <a:pPr marL="285750" indent="-285750">
              <a:buFont typeface="Arial" panose="020B0604020202020204" pitchFamily="34" charset="0"/>
              <a:buChar char="•"/>
            </a:pPr>
            <a:r>
              <a:rPr lang="en-US" sz="2800" dirty="0" err="1" smtClean="0">
                <a:solidFill>
                  <a:schemeClr val="accent1">
                    <a:lumMod val="50000"/>
                  </a:schemeClr>
                </a:solidFill>
              </a:rPr>
              <a:t>Datangkan</a:t>
            </a:r>
            <a:r>
              <a:rPr lang="en-US" sz="2800" dirty="0" smtClean="0">
                <a:solidFill>
                  <a:schemeClr val="accent1">
                    <a:lumMod val="50000"/>
                  </a:schemeClr>
                </a:solidFill>
              </a:rPr>
              <a:t> </a:t>
            </a:r>
            <a:r>
              <a:rPr lang="en-US" sz="2800" dirty="0" err="1" smtClean="0">
                <a:solidFill>
                  <a:schemeClr val="accent1">
                    <a:lumMod val="50000"/>
                  </a:schemeClr>
                </a:solidFill>
              </a:rPr>
              <a:t>praktisi</a:t>
            </a:r>
            <a:r>
              <a:rPr lang="en-US" sz="2800" dirty="0" smtClean="0">
                <a:solidFill>
                  <a:schemeClr val="accent1">
                    <a:lumMod val="50000"/>
                  </a:schemeClr>
                </a:solidFill>
              </a:rPr>
              <a:t> </a:t>
            </a:r>
            <a:r>
              <a:rPr lang="en-US" sz="2800" dirty="0" err="1" smtClean="0">
                <a:solidFill>
                  <a:schemeClr val="accent1">
                    <a:lumMod val="50000"/>
                  </a:schemeClr>
                </a:solidFill>
              </a:rPr>
              <a:t>ke</a:t>
            </a:r>
            <a:r>
              <a:rPr lang="en-US" sz="2800" dirty="0" smtClean="0">
                <a:solidFill>
                  <a:schemeClr val="accent1">
                    <a:lumMod val="50000"/>
                  </a:schemeClr>
                </a:solidFill>
              </a:rPr>
              <a:t> </a:t>
            </a:r>
            <a:r>
              <a:rPr lang="en-US" sz="2800" dirty="0" err="1" smtClean="0">
                <a:solidFill>
                  <a:schemeClr val="accent1">
                    <a:lumMod val="50000"/>
                  </a:schemeClr>
                </a:solidFill>
              </a:rPr>
              <a:t>kampus</a:t>
            </a:r>
            <a:endParaRPr lang="en-US" sz="2800" dirty="0">
              <a:solidFill>
                <a:schemeClr val="accent1">
                  <a:lumMod val="50000"/>
                </a:schemeClr>
              </a:solidFill>
            </a:endParaRPr>
          </a:p>
        </p:txBody>
      </p:sp>
    </p:spTree>
    <p:extLst>
      <p:ext uri="{BB962C8B-B14F-4D97-AF65-F5344CB8AC3E}">
        <p14:creationId xmlns:p14="http://schemas.microsoft.com/office/powerpoint/2010/main" val="240892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9384" y="365125"/>
            <a:ext cx="9424416" cy="1325563"/>
          </a:xfrm>
        </p:spPr>
        <p:txBody>
          <a:bodyPr/>
          <a:lstStyle/>
          <a:p>
            <a:r>
              <a:rPr lang="en-US" b="1" dirty="0" smtClean="0">
                <a:solidFill>
                  <a:schemeClr val="accent1">
                    <a:lumMod val="50000"/>
                  </a:schemeClr>
                </a:solidFill>
              </a:rPr>
              <a:t>Saran #02</a:t>
            </a:r>
            <a:endParaRPr lang="en-US" b="1" dirty="0">
              <a:solidFill>
                <a:schemeClr val="accent1">
                  <a:lumMod val="50000"/>
                </a:schemeClr>
              </a:solidFill>
            </a:endParaRPr>
          </a:p>
        </p:txBody>
      </p:sp>
      <p:sp>
        <p:nvSpPr>
          <p:cNvPr id="3" name="Content Placeholder 2"/>
          <p:cNvSpPr>
            <a:spLocks noGrp="1"/>
          </p:cNvSpPr>
          <p:nvPr>
            <p:ph idx="1"/>
          </p:nvPr>
        </p:nvSpPr>
        <p:spPr>
          <a:xfrm>
            <a:off x="2066544" y="2377440"/>
            <a:ext cx="9287256" cy="3799522"/>
          </a:xfrm>
        </p:spPr>
        <p:txBody>
          <a:bodyPr>
            <a:normAutofit/>
          </a:bodyPr>
          <a:lstStyle/>
          <a:p>
            <a:r>
              <a:rPr lang="en-US" sz="3600" dirty="0" err="1" smtClean="0">
                <a:solidFill>
                  <a:schemeClr val="accent1">
                    <a:lumMod val="50000"/>
                  </a:schemeClr>
                </a:solidFill>
              </a:rPr>
              <a:t>Berikan</a:t>
            </a:r>
            <a:r>
              <a:rPr lang="en-US" sz="3600" dirty="0" smtClean="0">
                <a:solidFill>
                  <a:schemeClr val="accent1">
                    <a:lumMod val="50000"/>
                  </a:schemeClr>
                </a:solidFill>
              </a:rPr>
              <a:t> </a:t>
            </a:r>
            <a:r>
              <a:rPr lang="en-US" sz="3600" dirty="0" err="1" smtClean="0">
                <a:solidFill>
                  <a:schemeClr val="accent1">
                    <a:lumMod val="50000"/>
                  </a:schemeClr>
                </a:solidFill>
              </a:rPr>
              <a:t>pengalaman</a:t>
            </a:r>
            <a:r>
              <a:rPr lang="en-US" sz="3600" dirty="0" smtClean="0">
                <a:solidFill>
                  <a:schemeClr val="accent1">
                    <a:lumMod val="50000"/>
                  </a:schemeClr>
                </a:solidFill>
              </a:rPr>
              <a:t> </a:t>
            </a:r>
            <a:r>
              <a:rPr lang="en-US" sz="3600" dirty="0" err="1" smtClean="0">
                <a:solidFill>
                  <a:schemeClr val="accent1">
                    <a:lumMod val="50000"/>
                  </a:schemeClr>
                </a:solidFill>
              </a:rPr>
              <a:t>kepada</a:t>
            </a:r>
            <a:r>
              <a:rPr lang="en-US" sz="3600" dirty="0" smtClean="0">
                <a:solidFill>
                  <a:schemeClr val="accent1">
                    <a:lumMod val="50000"/>
                  </a:schemeClr>
                </a:solidFill>
              </a:rPr>
              <a:t> </a:t>
            </a:r>
            <a:r>
              <a:rPr lang="en-US" sz="3600" dirty="0" err="1" smtClean="0">
                <a:solidFill>
                  <a:schemeClr val="accent1">
                    <a:lumMod val="50000"/>
                  </a:schemeClr>
                </a:solidFill>
              </a:rPr>
              <a:t>mahasiswa</a:t>
            </a:r>
            <a:r>
              <a:rPr lang="en-US" sz="3600" dirty="0" smtClean="0">
                <a:solidFill>
                  <a:schemeClr val="accent1">
                    <a:lumMod val="50000"/>
                  </a:schemeClr>
                </a:solidFill>
              </a:rPr>
              <a:t> </a:t>
            </a:r>
            <a:r>
              <a:rPr lang="en-US" sz="3600" b="1" dirty="0" err="1" smtClean="0">
                <a:solidFill>
                  <a:schemeClr val="accent1">
                    <a:lumMod val="50000"/>
                  </a:schemeClr>
                </a:solidFill>
              </a:rPr>
              <a:t>berhadapan</a:t>
            </a:r>
            <a:r>
              <a:rPr lang="en-US" sz="3600" b="1" dirty="0" smtClean="0">
                <a:solidFill>
                  <a:schemeClr val="accent1">
                    <a:lumMod val="50000"/>
                  </a:schemeClr>
                </a:solidFill>
              </a:rPr>
              <a:t> </a:t>
            </a:r>
            <a:r>
              <a:rPr lang="en-US" sz="3600" b="1" dirty="0" err="1" smtClean="0">
                <a:solidFill>
                  <a:schemeClr val="accent1">
                    <a:lumMod val="50000"/>
                  </a:schemeClr>
                </a:solidFill>
              </a:rPr>
              <a:t>dengan</a:t>
            </a:r>
            <a:r>
              <a:rPr lang="en-US" sz="3600" b="1" dirty="0" smtClean="0">
                <a:solidFill>
                  <a:schemeClr val="accent1">
                    <a:lumMod val="50000"/>
                  </a:schemeClr>
                </a:solidFill>
              </a:rPr>
              <a:t> data </a:t>
            </a:r>
            <a:r>
              <a:rPr lang="en-US" sz="3600" b="1" dirty="0" err="1" smtClean="0">
                <a:solidFill>
                  <a:schemeClr val="accent1">
                    <a:lumMod val="50000"/>
                  </a:schemeClr>
                </a:solidFill>
              </a:rPr>
              <a:t>mentah</a:t>
            </a:r>
            <a:r>
              <a:rPr lang="en-US" sz="3600" dirty="0" smtClean="0">
                <a:solidFill>
                  <a:schemeClr val="accent1">
                    <a:lumMod val="50000"/>
                  </a:schemeClr>
                </a:solidFill>
              </a:rPr>
              <a:t> </a:t>
            </a:r>
            <a:r>
              <a:rPr lang="en-US" sz="3600" dirty="0" err="1" smtClean="0">
                <a:solidFill>
                  <a:schemeClr val="accent1">
                    <a:lumMod val="50000"/>
                  </a:schemeClr>
                </a:solidFill>
              </a:rPr>
              <a:t>beraneka</a:t>
            </a:r>
            <a:r>
              <a:rPr lang="en-US" sz="3600" dirty="0" smtClean="0">
                <a:solidFill>
                  <a:schemeClr val="accent1">
                    <a:lumMod val="50000"/>
                  </a:schemeClr>
                </a:solidFill>
              </a:rPr>
              <a:t> </a:t>
            </a:r>
            <a:r>
              <a:rPr lang="en-US" sz="3600" dirty="0" err="1" smtClean="0">
                <a:solidFill>
                  <a:schemeClr val="accent1">
                    <a:lumMod val="50000"/>
                  </a:schemeClr>
                </a:solidFill>
              </a:rPr>
              <a:t>rupa</a:t>
            </a:r>
            <a:r>
              <a:rPr lang="en-US" sz="3600" dirty="0" smtClean="0">
                <a:solidFill>
                  <a:schemeClr val="accent1">
                    <a:lumMod val="50000"/>
                  </a:schemeClr>
                </a:solidFill>
              </a:rPr>
              <a:t> </a:t>
            </a:r>
            <a:r>
              <a:rPr lang="en-US" sz="3600" dirty="0" err="1" smtClean="0">
                <a:solidFill>
                  <a:schemeClr val="accent1">
                    <a:lumMod val="50000"/>
                  </a:schemeClr>
                </a:solidFill>
              </a:rPr>
              <a:t>dan</a:t>
            </a:r>
            <a:r>
              <a:rPr lang="en-US" sz="3600" dirty="0" smtClean="0">
                <a:solidFill>
                  <a:schemeClr val="accent1">
                    <a:lumMod val="50000"/>
                  </a:schemeClr>
                </a:solidFill>
              </a:rPr>
              <a:t> </a:t>
            </a:r>
            <a:r>
              <a:rPr lang="en-US" sz="3600" dirty="0" err="1" smtClean="0">
                <a:solidFill>
                  <a:schemeClr val="accent1">
                    <a:lumMod val="50000"/>
                  </a:schemeClr>
                </a:solidFill>
              </a:rPr>
              <a:t>ukuran</a:t>
            </a:r>
            <a:r>
              <a:rPr lang="en-US" sz="3600" dirty="0" smtClean="0">
                <a:solidFill>
                  <a:schemeClr val="accent1">
                    <a:lumMod val="50000"/>
                  </a:schemeClr>
                </a:solidFill>
              </a:rPr>
              <a:t> yang </a:t>
            </a:r>
            <a:r>
              <a:rPr lang="en-US" sz="3600" dirty="0" err="1" smtClean="0">
                <a:solidFill>
                  <a:schemeClr val="accent1">
                    <a:lumMod val="50000"/>
                  </a:schemeClr>
                </a:solidFill>
              </a:rPr>
              <a:t>besar</a:t>
            </a:r>
            <a:r>
              <a:rPr lang="en-US" sz="3600" dirty="0" smtClean="0">
                <a:solidFill>
                  <a:schemeClr val="accent1">
                    <a:lumMod val="50000"/>
                  </a:schemeClr>
                </a:solidFill>
              </a:rPr>
              <a:t>.  </a:t>
            </a:r>
          </a:p>
          <a:p>
            <a:r>
              <a:rPr lang="en-US" sz="3600" dirty="0" err="1" smtClean="0">
                <a:solidFill>
                  <a:schemeClr val="accent1">
                    <a:lumMod val="50000"/>
                  </a:schemeClr>
                </a:solidFill>
              </a:rPr>
              <a:t>Jangan</a:t>
            </a:r>
            <a:r>
              <a:rPr lang="en-US" sz="3600" dirty="0" smtClean="0">
                <a:solidFill>
                  <a:schemeClr val="accent1">
                    <a:lumMod val="50000"/>
                  </a:schemeClr>
                </a:solidFill>
              </a:rPr>
              <a:t> </a:t>
            </a:r>
            <a:r>
              <a:rPr lang="en-US" sz="3600" dirty="0" err="1" smtClean="0">
                <a:solidFill>
                  <a:schemeClr val="accent1">
                    <a:lumMod val="50000"/>
                  </a:schemeClr>
                </a:solidFill>
              </a:rPr>
              <a:t>manjakan</a:t>
            </a:r>
            <a:r>
              <a:rPr lang="en-US" sz="3600" dirty="0" smtClean="0">
                <a:solidFill>
                  <a:schemeClr val="accent1">
                    <a:lumMod val="50000"/>
                  </a:schemeClr>
                </a:solidFill>
              </a:rPr>
              <a:t> </a:t>
            </a:r>
            <a:r>
              <a:rPr lang="en-US" sz="3600" dirty="0" err="1" smtClean="0">
                <a:solidFill>
                  <a:schemeClr val="accent1">
                    <a:lumMod val="50000"/>
                  </a:schemeClr>
                </a:solidFill>
              </a:rPr>
              <a:t>mahasiswa</a:t>
            </a:r>
            <a:r>
              <a:rPr lang="en-US" sz="3600" dirty="0" smtClean="0">
                <a:solidFill>
                  <a:schemeClr val="accent1">
                    <a:lumMod val="50000"/>
                  </a:schemeClr>
                </a:solidFill>
              </a:rPr>
              <a:t> </a:t>
            </a:r>
            <a:r>
              <a:rPr lang="en-US" sz="3600" dirty="0" err="1" smtClean="0">
                <a:solidFill>
                  <a:schemeClr val="accent1">
                    <a:lumMod val="50000"/>
                  </a:schemeClr>
                </a:solidFill>
              </a:rPr>
              <a:t>dengan</a:t>
            </a:r>
            <a:r>
              <a:rPr lang="en-US" sz="3600" dirty="0" smtClean="0">
                <a:solidFill>
                  <a:schemeClr val="accent1">
                    <a:lumMod val="50000"/>
                  </a:schemeClr>
                </a:solidFill>
              </a:rPr>
              <a:t> data yang </a:t>
            </a:r>
            <a:r>
              <a:rPr lang="en-US" sz="3600" dirty="0" err="1" smtClean="0">
                <a:solidFill>
                  <a:schemeClr val="accent1">
                    <a:lumMod val="50000"/>
                  </a:schemeClr>
                </a:solidFill>
              </a:rPr>
              <a:t>sudah</a:t>
            </a:r>
            <a:r>
              <a:rPr lang="en-US" sz="3600" dirty="0" smtClean="0">
                <a:solidFill>
                  <a:schemeClr val="accent1">
                    <a:lumMod val="50000"/>
                  </a:schemeClr>
                </a:solidFill>
              </a:rPr>
              <a:t> </a:t>
            </a:r>
            <a:r>
              <a:rPr lang="en-US" sz="3600" dirty="0" err="1" smtClean="0">
                <a:solidFill>
                  <a:schemeClr val="accent1">
                    <a:lumMod val="50000"/>
                  </a:schemeClr>
                </a:solidFill>
              </a:rPr>
              <a:t>siap</a:t>
            </a:r>
            <a:r>
              <a:rPr lang="en-US" sz="3600" dirty="0" smtClean="0">
                <a:solidFill>
                  <a:schemeClr val="accent1">
                    <a:lumMod val="50000"/>
                  </a:schemeClr>
                </a:solidFill>
              </a:rPr>
              <a:t> </a:t>
            </a:r>
            <a:r>
              <a:rPr lang="en-US" sz="3600" dirty="0" err="1" smtClean="0">
                <a:solidFill>
                  <a:schemeClr val="accent1">
                    <a:lumMod val="50000"/>
                  </a:schemeClr>
                </a:solidFill>
              </a:rPr>
              <a:t>olah</a:t>
            </a:r>
            <a:r>
              <a:rPr lang="en-US" sz="3600" dirty="0" smtClean="0">
                <a:solidFill>
                  <a:schemeClr val="accent1">
                    <a:lumMod val="50000"/>
                  </a:schemeClr>
                </a:solidFill>
              </a:rPr>
              <a:t>.</a:t>
            </a:r>
            <a:endParaRPr lang="en-US" sz="3600" dirty="0">
              <a:solidFill>
                <a:schemeClr val="accent1">
                  <a:lumMod val="50000"/>
                </a:schemeClr>
              </a:solidFill>
            </a:endParaRPr>
          </a:p>
        </p:txBody>
      </p:sp>
      <p:sp>
        <p:nvSpPr>
          <p:cNvPr id="4" name="Parallelogram 3"/>
          <p:cNvSpPr/>
          <p:nvPr/>
        </p:nvSpPr>
        <p:spPr>
          <a:xfrm flipV="1">
            <a:off x="-1388022" y="0"/>
            <a:ext cx="3619158" cy="6858000"/>
          </a:xfrm>
          <a:prstGeom prst="parallelogram">
            <a:avLst>
              <a:gd name="adj" fmla="val 25422"/>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389888" y="0"/>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280160" y="-1518539"/>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08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Saran #03</a:t>
            </a:r>
            <a:endParaRPr lang="en-US" b="1" dirty="0">
              <a:solidFill>
                <a:schemeClr val="accent1">
                  <a:lumMod val="50000"/>
                </a:schemeClr>
              </a:solidFill>
            </a:endParaRPr>
          </a:p>
        </p:txBody>
      </p:sp>
      <p:sp>
        <p:nvSpPr>
          <p:cNvPr id="3" name="Content Placeholder 2"/>
          <p:cNvSpPr>
            <a:spLocks noGrp="1"/>
          </p:cNvSpPr>
          <p:nvPr>
            <p:ph idx="1"/>
          </p:nvPr>
        </p:nvSpPr>
        <p:spPr/>
        <p:txBody>
          <a:bodyPr>
            <a:normAutofit/>
          </a:bodyPr>
          <a:lstStyle/>
          <a:p>
            <a:r>
              <a:rPr lang="en-US" sz="3600" dirty="0" err="1" smtClean="0">
                <a:solidFill>
                  <a:schemeClr val="accent1">
                    <a:lumMod val="50000"/>
                  </a:schemeClr>
                </a:solidFill>
              </a:rPr>
              <a:t>Perkaya</a:t>
            </a:r>
            <a:r>
              <a:rPr lang="en-US" sz="3600" dirty="0" smtClean="0">
                <a:solidFill>
                  <a:schemeClr val="accent1">
                    <a:lumMod val="50000"/>
                  </a:schemeClr>
                </a:solidFill>
              </a:rPr>
              <a:t> </a:t>
            </a:r>
            <a:r>
              <a:rPr lang="en-US" sz="3600" dirty="0" err="1" smtClean="0">
                <a:solidFill>
                  <a:schemeClr val="accent1">
                    <a:lumMod val="50000"/>
                  </a:schemeClr>
                </a:solidFill>
              </a:rPr>
              <a:t>dan</a:t>
            </a:r>
            <a:r>
              <a:rPr lang="en-US" sz="3600" dirty="0" smtClean="0">
                <a:solidFill>
                  <a:schemeClr val="accent1">
                    <a:lumMod val="50000"/>
                  </a:schemeClr>
                </a:solidFill>
              </a:rPr>
              <a:t> </a:t>
            </a:r>
            <a:r>
              <a:rPr lang="en-US" sz="3600" dirty="0" err="1" smtClean="0">
                <a:solidFill>
                  <a:schemeClr val="accent1">
                    <a:lumMod val="50000"/>
                  </a:schemeClr>
                </a:solidFill>
              </a:rPr>
              <a:t>perkuat</a:t>
            </a:r>
            <a:r>
              <a:rPr lang="en-US" sz="3600" dirty="0" smtClean="0">
                <a:solidFill>
                  <a:schemeClr val="accent1">
                    <a:lumMod val="50000"/>
                  </a:schemeClr>
                </a:solidFill>
              </a:rPr>
              <a:t> </a:t>
            </a:r>
            <a:r>
              <a:rPr lang="en-US" sz="3600" dirty="0" err="1" smtClean="0">
                <a:solidFill>
                  <a:schemeClr val="accent1">
                    <a:lumMod val="50000"/>
                  </a:schemeClr>
                </a:solidFill>
              </a:rPr>
              <a:t>keterampilan</a:t>
            </a:r>
            <a:r>
              <a:rPr lang="en-US" sz="3600" dirty="0" smtClean="0">
                <a:solidFill>
                  <a:schemeClr val="accent1">
                    <a:lumMod val="50000"/>
                  </a:schemeClr>
                </a:solidFill>
              </a:rPr>
              <a:t> </a:t>
            </a:r>
            <a:r>
              <a:rPr lang="en-US" sz="3600" b="1" dirty="0" err="1" smtClean="0">
                <a:solidFill>
                  <a:schemeClr val="accent1">
                    <a:lumMod val="50000"/>
                  </a:schemeClr>
                </a:solidFill>
              </a:rPr>
              <a:t>komputasi</a:t>
            </a:r>
            <a:r>
              <a:rPr lang="en-US" sz="3600" b="1" dirty="0" smtClean="0">
                <a:solidFill>
                  <a:schemeClr val="accent1">
                    <a:lumMod val="50000"/>
                  </a:schemeClr>
                </a:solidFill>
              </a:rPr>
              <a:t>, </a:t>
            </a:r>
            <a:r>
              <a:rPr lang="en-US" sz="3600" b="1" dirty="0" err="1" smtClean="0">
                <a:solidFill>
                  <a:schemeClr val="accent1">
                    <a:lumMod val="50000"/>
                  </a:schemeClr>
                </a:solidFill>
              </a:rPr>
              <a:t>algoritma</a:t>
            </a:r>
            <a:r>
              <a:rPr lang="en-US" sz="3600" b="1" dirty="0" smtClean="0">
                <a:solidFill>
                  <a:schemeClr val="accent1">
                    <a:lumMod val="50000"/>
                  </a:schemeClr>
                </a:solidFill>
              </a:rPr>
              <a:t>, </a:t>
            </a:r>
            <a:r>
              <a:rPr lang="en-US" sz="3600" b="1" dirty="0" err="1" smtClean="0">
                <a:solidFill>
                  <a:schemeClr val="accent1">
                    <a:lumMod val="50000"/>
                  </a:schemeClr>
                </a:solidFill>
              </a:rPr>
              <a:t>dan</a:t>
            </a:r>
            <a:r>
              <a:rPr lang="en-US" sz="3600" b="1" dirty="0" smtClean="0">
                <a:solidFill>
                  <a:schemeClr val="accent1">
                    <a:lumMod val="50000"/>
                  </a:schemeClr>
                </a:solidFill>
              </a:rPr>
              <a:t> </a:t>
            </a:r>
            <a:r>
              <a:rPr lang="en-US" sz="3600" b="1" dirty="0" err="1" smtClean="0">
                <a:solidFill>
                  <a:schemeClr val="accent1">
                    <a:lumMod val="50000"/>
                  </a:schemeClr>
                </a:solidFill>
              </a:rPr>
              <a:t>pemrograman</a:t>
            </a:r>
            <a:endParaRPr lang="en-US" sz="3600" b="1" dirty="0" smtClean="0">
              <a:solidFill>
                <a:schemeClr val="accent1">
                  <a:lumMod val="50000"/>
                </a:schemeClr>
              </a:solidFill>
            </a:endParaRPr>
          </a:p>
          <a:p>
            <a:r>
              <a:rPr lang="en-US" sz="3600" dirty="0" err="1" smtClean="0">
                <a:solidFill>
                  <a:schemeClr val="accent1">
                    <a:lumMod val="50000"/>
                  </a:schemeClr>
                </a:solidFill>
              </a:rPr>
              <a:t>Kenalkan</a:t>
            </a:r>
            <a:r>
              <a:rPr lang="en-US" sz="3600" dirty="0" smtClean="0">
                <a:solidFill>
                  <a:schemeClr val="accent1">
                    <a:lumMod val="50000"/>
                  </a:schemeClr>
                </a:solidFill>
              </a:rPr>
              <a:t> </a:t>
            </a:r>
            <a:r>
              <a:rPr lang="en-US" sz="3600" b="1" dirty="0" smtClean="0">
                <a:solidFill>
                  <a:schemeClr val="accent1">
                    <a:lumMod val="50000"/>
                  </a:schemeClr>
                </a:solidFill>
              </a:rPr>
              <a:t>coding </a:t>
            </a:r>
            <a:r>
              <a:rPr lang="en-US" sz="3600" dirty="0" err="1" smtClean="0">
                <a:solidFill>
                  <a:schemeClr val="accent1">
                    <a:lumMod val="50000"/>
                  </a:schemeClr>
                </a:solidFill>
              </a:rPr>
              <a:t>sejak</a:t>
            </a:r>
            <a:r>
              <a:rPr lang="en-US" sz="3600" dirty="0" smtClean="0">
                <a:solidFill>
                  <a:schemeClr val="accent1">
                    <a:lumMod val="50000"/>
                  </a:schemeClr>
                </a:solidFill>
              </a:rPr>
              <a:t> </a:t>
            </a:r>
            <a:r>
              <a:rPr lang="en-US" sz="3600" dirty="0" err="1" smtClean="0">
                <a:solidFill>
                  <a:schemeClr val="accent1">
                    <a:lumMod val="50000"/>
                  </a:schemeClr>
                </a:solidFill>
              </a:rPr>
              <a:t>dini</a:t>
            </a:r>
            <a:r>
              <a:rPr lang="en-US" sz="3600" dirty="0" smtClean="0">
                <a:solidFill>
                  <a:schemeClr val="accent1">
                    <a:lumMod val="50000"/>
                  </a:schemeClr>
                </a:solidFill>
              </a:rPr>
              <a:t>, </a:t>
            </a:r>
            <a:r>
              <a:rPr lang="en-US" sz="3600" dirty="0" err="1" smtClean="0">
                <a:solidFill>
                  <a:schemeClr val="accent1">
                    <a:lumMod val="50000"/>
                  </a:schemeClr>
                </a:solidFill>
              </a:rPr>
              <a:t>terutama</a:t>
            </a:r>
            <a:r>
              <a:rPr lang="en-US" sz="3600" dirty="0" smtClean="0">
                <a:solidFill>
                  <a:schemeClr val="accent1">
                    <a:lumMod val="50000"/>
                  </a:schemeClr>
                </a:solidFill>
              </a:rPr>
              <a:t> </a:t>
            </a:r>
            <a:r>
              <a:rPr lang="en-US" sz="3600" dirty="0" err="1" smtClean="0">
                <a:solidFill>
                  <a:schemeClr val="accent1">
                    <a:lumMod val="50000"/>
                  </a:schemeClr>
                </a:solidFill>
              </a:rPr>
              <a:t>dalam</a:t>
            </a:r>
            <a:r>
              <a:rPr lang="en-US" sz="3600" dirty="0" smtClean="0">
                <a:solidFill>
                  <a:schemeClr val="accent1">
                    <a:lumMod val="50000"/>
                  </a:schemeClr>
                </a:solidFill>
              </a:rPr>
              <a:t> </a:t>
            </a:r>
            <a:r>
              <a:rPr lang="en-US" sz="3600" dirty="0" err="1" smtClean="0">
                <a:solidFill>
                  <a:schemeClr val="accent1">
                    <a:lumMod val="50000"/>
                  </a:schemeClr>
                </a:solidFill>
              </a:rPr>
              <a:t>bahasa</a:t>
            </a:r>
            <a:r>
              <a:rPr lang="en-US" sz="3600" dirty="0" smtClean="0">
                <a:solidFill>
                  <a:schemeClr val="accent1">
                    <a:lumMod val="50000"/>
                  </a:schemeClr>
                </a:solidFill>
              </a:rPr>
              <a:t> yang </a:t>
            </a:r>
            <a:r>
              <a:rPr lang="en-US" sz="3600" dirty="0" err="1" smtClean="0">
                <a:solidFill>
                  <a:schemeClr val="accent1">
                    <a:lumMod val="50000"/>
                  </a:schemeClr>
                </a:solidFill>
              </a:rPr>
              <a:t>sedang</a:t>
            </a:r>
            <a:r>
              <a:rPr lang="en-US" sz="3600" dirty="0" smtClean="0">
                <a:solidFill>
                  <a:schemeClr val="accent1">
                    <a:lumMod val="50000"/>
                  </a:schemeClr>
                </a:solidFill>
              </a:rPr>
              <a:t> </a:t>
            </a:r>
            <a:r>
              <a:rPr lang="en-US" sz="3600" dirty="0" err="1" smtClean="0">
                <a:solidFill>
                  <a:schemeClr val="accent1">
                    <a:lumMod val="50000"/>
                  </a:schemeClr>
                </a:solidFill>
              </a:rPr>
              <a:t>nge</a:t>
            </a:r>
            <a:r>
              <a:rPr lang="en-US" sz="3600" dirty="0" smtClean="0">
                <a:solidFill>
                  <a:schemeClr val="accent1">
                    <a:lumMod val="50000"/>
                  </a:schemeClr>
                </a:solidFill>
              </a:rPr>
              <a:t>-hits</a:t>
            </a:r>
            <a:endParaRPr lang="en-US" sz="3600" dirty="0">
              <a:solidFill>
                <a:schemeClr val="accent1">
                  <a:lumMod val="50000"/>
                </a:schemeClr>
              </a:solidFill>
            </a:endParaRPr>
          </a:p>
          <a:p>
            <a:endParaRPr lang="en-US" sz="3600" dirty="0" smtClean="0">
              <a:solidFill>
                <a:schemeClr val="accent1">
                  <a:lumMod val="50000"/>
                </a:schemeClr>
              </a:solidFill>
            </a:endParaRPr>
          </a:p>
          <a:p>
            <a:endParaRPr lang="en-US" sz="3600" dirty="0">
              <a:solidFill>
                <a:schemeClr val="accent1">
                  <a:lumMod val="50000"/>
                </a:schemeClr>
              </a:solidFill>
            </a:endParaRPr>
          </a:p>
        </p:txBody>
      </p:sp>
      <p:sp>
        <p:nvSpPr>
          <p:cNvPr id="4" name="Parallelogram 3"/>
          <p:cNvSpPr/>
          <p:nvPr/>
        </p:nvSpPr>
        <p:spPr>
          <a:xfrm rot="5400000" flipV="1">
            <a:off x="5106925" y="333759"/>
            <a:ext cx="2459738" cy="12673585"/>
          </a:xfrm>
          <a:prstGeom prst="parallelogram">
            <a:avLst>
              <a:gd name="adj" fmla="val 4113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1" y="5696713"/>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373881" y="5196017"/>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08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Saran #04</a:t>
            </a:r>
            <a:endParaRPr lang="en-US" b="1" dirty="0">
              <a:solidFill>
                <a:schemeClr val="accent1">
                  <a:lumMod val="50000"/>
                </a:schemeClr>
              </a:solidFill>
            </a:endParaRPr>
          </a:p>
        </p:txBody>
      </p:sp>
      <p:sp>
        <p:nvSpPr>
          <p:cNvPr id="3" name="Content Placeholder 2"/>
          <p:cNvSpPr>
            <a:spLocks noGrp="1"/>
          </p:cNvSpPr>
          <p:nvPr>
            <p:ph idx="1"/>
          </p:nvPr>
        </p:nvSpPr>
        <p:spPr/>
        <p:txBody>
          <a:bodyPr>
            <a:normAutofit/>
          </a:bodyPr>
          <a:lstStyle/>
          <a:p>
            <a:r>
              <a:rPr lang="en-US" sz="3600" dirty="0" smtClean="0">
                <a:solidFill>
                  <a:schemeClr val="accent1">
                    <a:lumMod val="50000"/>
                  </a:schemeClr>
                </a:solidFill>
              </a:rPr>
              <a:t>visualization, visualization, visualization</a:t>
            </a:r>
            <a:endParaRPr lang="en-US" sz="3600" b="1" i="1" dirty="0" smtClean="0">
              <a:solidFill>
                <a:schemeClr val="accent1">
                  <a:lumMod val="50000"/>
                </a:schemeClr>
              </a:solidFill>
            </a:endParaRPr>
          </a:p>
          <a:p>
            <a:endParaRPr lang="en-US" sz="3600" dirty="0" smtClean="0">
              <a:solidFill>
                <a:schemeClr val="accent1">
                  <a:lumMod val="50000"/>
                </a:schemeClr>
              </a:solidFill>
            </a:endParaRPr>
          </a:p>
          <a:p>
            <a:endParaRPr lang="en-US" sz="3600" dirty="0">
              <a:solidFill>
                <a:schemeClr val="accent1">
                  <a:lumMod val="50000"/>
                </a:schemeClr>
              </a:solidFill>
            </a:endParaRPr>
          </a:p>
        </p:txBody>
      </p:sp>
      <p:sp>
        <p:nvSpPr>
          <p:cNvPr id="4" name="Parallelogram 3"/>
          <p:cNvSpPr/>
          <p:nvPr/>
        </p:nvSpPr>
        <p:spPr>
          <a:xfrm rot="5400000" flipV="1">
            <a:off x="5106925" y="333759"/>
            <a:ext cx="2459738" cy="12673585"/>
          </a:xfrm>
          <a:prstGeom prst="parallelogram">
            <a:avLst>
              <a:gd name="adj" fmla="val 4113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1" y="5696713"/>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373881" y="5196017"/>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004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rot="16200000">
            <a:off x="3024839" y="-5823507"/>
            <a:ext cx="6325204" cy="12673585"/>
          </a:xfrm>
          <a:prstGeom prst="parallelogram">
            <a:avLst>
              <a:gd name="adj" fmla="val 41130"/>
            </a:avLst>
          </a:prstGeom>
          <a:solidFill>
            <a:schemeClr val="accent1">
              <a:lumMod val="5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800" dirty="0">
              <a:solidFill>
                <a:schemeClr val="bg1"/>
              </a:solidFill>
            </a:endParaRPr>
          </a:p>
        </p:txBody>
      </p:sp>
      <p:sp>
        <p:nvSpPr>
          <p:cNvPr id="7" name="Title 1"/>
          <p:cNvSpPr txBox="1">
            <a:spLocks/>
          </p:cNvSpPr>
          <p:nvPr/>
        </p:nvSpPr>
        <p:spPr>
          <a:xfrm>
            <a:off x="4181475" y="765888"/>
            <a:ext cx="723061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5400" b="1" dirty="0" smtClean="0">
                <a:solidFill>
                  <a:schemeClr val="bg1"/>
                </a:solidFill>
              </a:rPr>
              <a:t>Saran #05</a:t>
            </a:r>
            <a:endParaRPr lang="en-US" sz="5400" b="1" dirty="0">
              <a:solidFill>
                <a:schemeClr val="bg1"/>
              </a:solidFill>
            </a:endParaRPr>
          </a:p>
        </p:txBody>
      </p:sp>
      <p:sp>
        <p:nvSpPr>
          <p:cNvPr id="9" name="Title 1"/>
          <p:cNvSpPr>
            <a:spLocks noGrp="1"/>
          </p:cNvSpPr>
          <p:nvPr>
            <p:ph type="title"/>
          </p:nvPr>
        </p:nvSpPr>
        <p:spPr>
          <a:xfrm>
            <a:off x="1360170" y="3538089"/>
            <a:ext cx="10515600" cy="1325563"/>
          </a:xfrm>
        </p:spPr>
        <p:txBody>
          <a:bodyPr>
            <a:noAutofit/>
          </a:bodyPr>
          <a:lstStyle/>
          <a:p>
            <a:r>
              <a:rPr lang="en-US" sz="3600" dirty="0" err="1" smtClean="0">
                <a:solidFill>
                  <a:schemeClr val="accent1">
                    <a:lumMod val="50000"/>
                  </a:schemeClr>
                </a:solidFill>
                <a:latin typeface="+mn-lt"/>
              </a:rPr>
              <a:t>Perbesar</a:t>
            </a:r>
            <a:r>
              <a:rPr lang="en-US" sz="3600" dirty="0" smtClean="0">
                <a:solidFill>
                  <a:schemeClr val="accent1">
                    <a:lumMod val="50000"/>
                  </a:schemeClr>
                </a:solidFill>
                <a:latin typeface="+mn-lt"/>
              </a:rPr>
              <a:t> </a:t>
            </a:r>
            <a:r>
              <a:rPr lang="en-US" sz="3600" dirty="0" err="1" smtClean="0">
                <a:solidFill>
                  <a:schemeClr val="accent1">
                    <a:lumMod val="50000"/>
                  </a:schemeClr>
                </a:solidFill>
                <a:latin typeface="+mn-lt"/>
              </a:rPr>
              <a:t>kemungkinan</a:t>
            </a:r>
            <a:r>
              <a:rPr lang="en-US" sz="3600" dirty="0" smtClean="0">
                <a:solidFill>
                  <a:schemeClr val="accent1">
                    <a:lumMod val="50000"/>
                  </a:schemeClr>
                </a:solidFill>
                <a:latin typeface="+mn-lt"/>
              </a:rPr>
              <a:t> </a:t>
            </a:r>
            <a:r>
              <a:rPr lang="en-US" sz="3600" dirty="0" err="1" smtClean="0">
                <a:solidFill>
                  <a:schemeClr val="accent1">
                    <a:lumMod val="50000"/>
                  </a:schemeClr>
                </a:solidFill>
                <a:latin typeface="+mn-lt"/>
              </a:rPr>
              <a:t>mahasiswa</a:t>
            </a:r>
            <a:r>
              <a:rPr lang="en-US" sz="3600" dirty="0" smtClean="0">
                <a:solidFill>
                  <a:schemeClr val="accent1">
                    <a:lumMod val="50000"/>
                  </a:schemeClr>
                </a:solidFill>
                <a:latin typeface="+mn-lt"/>
              </a:rPr>
              <a:t> </a:t>
            </a:r>
            <a:r>
              <a:rPr lang="en-US" sz="3600" dirty="0" err="1" smtClean="0">
                <a:solidFill>
                  <a:schemeClr val="accent1">
                    <a:lumMod val="50000"/>
                  </a:schemeClr>
                </a:solidFill>
                <a:latin typeface="+mn-lt"/>
              </a:rPr>
              <a:t>untuk</a:t>
            </a:r>
            <a:r>
              <a:rPr lang="en-US" sz="3600" dirty="0" smtClean="0">
                <a:solidFill>
                  <a:schemeClr val="accent1">
                    <a:lumMod val="50000"/>
                  </a:schemeClr>
                </a:solidFill>
                <a:latin typeface="+mn-lt"/>
              </a:rPr>
              <a:t> </a:t>
            </a:r>
            <a:r>
              <a:rPr lang="en-US" sz="3600" dirty="0" err="1" smtClean="0">
                <a:solidFill>
                  <a:schemeClr val="accent1">
                    <a:lumMod val="50000"/>
                  </a:schemeClr>
                </a:solidFill>
                <a:latin typeface="+mn-lt"/>
              </a:rPr>
              <a:t>mengambil</a:t>
            </a:r>
            <a:r>
              <a:rPr lang="en-US" sz="3600" dirty="0" smtClean="0">
                <a:solidFill>
                  <a:schemeClr val="accent1">
                    <a:lumMod val="50000"/>
                  </a:schemeClr>
                </a:solidFill>
                <a:latin typeface="+mn-lt"/>
              </a:rPr>
              <a:t> </a:t>
            </a:r>
            <a:r>
              <a:rPr lang="en-US" sz="3600" dirty="0" err="1" smtClean="0">
                <a:solidFill>
                  <a:schemeClr val="accent1">
                    <a:lumMod val="50000"/>
                  </a:schemeClr>
                </a:solidFill>
                <a:latin typeface="+mn-lt"/>
              </a:rPr>
              <a:t>mata</a:t>
            </a:r>
            <a:r>
              <a:rPr lang="en-US" sz="3600" dirty="0" smtClean="0">
                <a:solidFill>
                  <a:schemeClr val="accent1">
                    <a:lumMod val="50000"/>
                  </a:schemeClr>
                </a:solidFill>
                <a:latin typeface="+mn-lt"/>
              </a:rPr>
              <a:t> </a:t>
            </a:r>
            <a:r>
              <a:rPr lang="en-US" sz="3600" dirty="0" err="1" smtClean="0">
                <a:solidFill>
                  <a:schemeClr val="accent1">
                    <a:lumMod val="50000"/>
                  </a:schemeClr>
                </a:solidFill>
                <a:latin typeface="+mn-lt"/>
              </a:rPr>
              <a:t>kuliah</a:t>
            </a:r>
            <a:r>
              <a:rPr lang="en-US" sz="3600" dirty="0" smtClean="0">
                <a:solidFill>
                  <a:schemeClr val="accent1">
                    <a:lumMod val="50000"/>
                  </a:schemeClr>
                </a:solidFill>
                <a:latin typeface="+mn-lt"/>
              </a:rPr>
              <a:t> </a:t>
            </a:r>
            <a:r>
              <a:rPr lang="en-US" sz="3600" dirty="0" err="1" smtClean="0">
                <a:solidFill>
                  <a:schemeClr val="accent1">
                    <a:lumMod val="50000"/>
                  </a:schemeClr>
                </a:solidFill>
                <a:latin typeface="+mn-lt"/>
              </a:rPr>
              <a:t>dari</a:t>
            </a:r>
            <a:r>
              <a:rPr lang="en-US" sz="3600" dirty="0" smtClean="0">
                <a:solidFill>
                  <a:schemeClr val="accent1">
                    <a:lumMod val="50000"/>
                  </a:schemeClr>
                </a:solidFill>
                <a:latin typeface="+mn-lt"/>
              </a:rPr>
              <a:t> </a:t>
            </a:r>
            <a:r>
              <a:rPr lang="en-US" sz="3600" b="1" dirty="0" err="1" smtClean="0">
                <a:solidFill>
                  <a:schemeClr val="accent1">
                    <a:lumMod val="50000"/>
                  </a:schemeClr>
                </a:solidFill>
                <a:latin typeface="+mn-lt"/>
              </a:rPr>
              <a:t>prodi</a:t>
            </a:r>
            <a:r>
              <a:rPr lang="en-US" sz="3600" b="1" dirty="0">
                <a:solidFill>
                  <a:schemeClr val="accent1">
                    <a:lumMod val="50000"/>
                  </a:schemeClr>
                </a:solidFill>
                <a:latin typeface="+mn-lt"/>
              </a:rPr>
              <a:t> </a:t>
            </a:r>
            <a:r>
              <a:rPr lang="en-US" sz="3600" b="1" dirty="0" err="1" smtClean="0">
                <a:solidFill>
                  <a:schemeClr val="accent1">
                    <a:lumMod val="50000"/>
                  </a:schemeClr>
                </a:solidFill>
                <a:latin typeface="+mn-lt"/>
              </a:rPr>
              <a:t>atau</a:t>
            </a:r>
            <a:r>
              <a:rPr lang="en-US" sz="3600" b="1" dirty="0" smtClean="0">
                <a:solidFill>
                  <a:schemeClr val="accent1">
                    <a:lumMod val="50000"/>
                  </a:schemeClr>
                </a:solidFill>
                <a:latin typeface="+mn-lt"/>
              </a:rPr>
              <a:t> </a:t>
            </a:r>
            <a:r>
              <a:rPr lang="en-US" sz="3600" b="1" dirty="0" err="1" smtClean="0">
                <a:solidFill>
                  <a:schemeClr val="accent1">
                    <a:lumMod val="50000"/>
                  </a:schemeClr>
                </a:solidFill>
                <a:latin typeface="+mn-lt"/>
              </a:rPr>
              <a:t>departemen</a:t>
            </a:r>
            <a:r>
              <a:rPr lang="en-US" sz="3600" b="1" dirty="0" smtClean="0">
                <a:solidFill>
                  <a:schemeClr val="accent1">
                    <a:lumMod val="50000"/>
                  </a:schemeClr>
                </a:solidFill>
                <a:latin typeface="+mn-lt"/>
              </a:rPr>
              <a:t> lain</a:t>
            </a:r>
            <a:r>
              <a:rPr lang="en-US" sz="3600" dirty="0" smtClean="0">
                <a:solidFill>
                  <a:schemeClr val="accent1">
                    <a:lumMod val="50000"/>
                  </a:schemeClr>
                </a:solidFill>
                <a:latin typeface="+mn-lt"/>
              </a:rPr>
              <a:t>…</a:t>
            </a:r>
            <a:endParaRPr lang="en-US" sz="3600" dirty="0">
              <a:solidFill>
                <a:schemeClr val="accent1">
                  <a:lumMod val="50000"/>
                </a:schemeClr>
              </a:solidFill>
              <a:latin typeface="+mn-lt"/>
            </a:endParaRPr>
          </a:p>
        </p:txBody>
      </p:sp>
      <p:cxnSp>
        <p:nvCxnSpPr>
          <p:cNvPr id="3" name="Straight Connector 2"/>
          <p:cNvCxnSpPr/>
          <p:nvPr/>
        </p:nvCxnSpPr>
        <p:spPr>
          <a:xfrm>
            <a:off x="-76200" y="1181100"/>
            <a:ext cx="3743325" cy="805576"/>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481" y="1314450"/>
            <a:ext cx="5482206" cy="1179789"/>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84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Saran #06</a:t>
            </a:r>
            <a:endParaRPr lang="en-US" b="1" dirty="0">
              <a:solidFill>
                <a:schemeClr val="accent1">
                  <a:lumMod val="50000"/>
                </a:schemeClr>
              </a:solidFill>
            </a:endParaRPr>
          </a:p>
        </p:txBody>
      </p:sp>
      <p:sp>
        <p:nvSpPr>
          <p:cNvPr id="3" name="Content Placeholder 2"/>
          <p:cNvSpPr>
            <a:spLocks noGrp="1"/>
          </p:cNvSpPr>
          <p:nvPr>
            <p:ph idx="1"/>
          </p:nvPr>
        </p:nvSpPr>
        <p:spPr/>
        <p:txBody>
          <a:bodyPr>
            <a:normAutofit/>
          </a:bodyPr>
          <a:lstStyle/>
          <a:p>
            <a:r>
              <a:rPr lang="en-US" sz="3600" dirty="0" err="1" smtClean="0">
                <a:solidFill>
                  <a:schemeClr val="accent1">
                    <a:lumMod val="50000"/>
                  </a:schemeClr>
                </a:solidFill>
              </a:rPr>
              <a:t>Berikan</a:t>
            </a:r>
            <a:r>
              <a:rPr lang="en-US" sz="3600" dirty="0" smtClean="0">
                <a:solidFill>
                  <a:schemeClr val="accent1">
                    <a:lumMod val="50000"/>
                  </a:schemeClr>
                </a:solidFill>
              </a:rPr>
              <a:t> </a:t>
            </a:r>
            <a:r>
              <a:rPr lang="en-US" sz="3600" dirty="0" err="1" smtClean="0">
                <a:solidFill>
                  <a:schemeClr val="accent1">
                    <a:lumMod val="50000"/>
                  </a:schemeClr>
                </a:solidFill>
              </a:rPr>
              <a:t>mahasiswa</a:t>
            </a:r>
            <a:r>
              <a:rPr lang="en-US" sz="3600" dirty="0" smtClean="0">
                <a:solidFill>
                  <a:schemeClr val="accent1">
                    <a:lumMod val="50000"/>
                  </a:schemeClr>
                </a:solidFill>
              </a:rPr>
              <a:t> </a:t>
            </a:r>
            <a:r>
              <a:rPr lang="en-US" sz="3600" dirty="0" err="1" smtClean="0">
                <a:solidFill>
                  <a:schemeClr val="accent1">
                    <a:lumMod val="50000"/>
                  </a:schemeClr>
                </a:solidFill>
              </a:rPr>
              <a:t>banyak</a:t>
            </a:r>
            <a:r>
              <a:rPr lang="en-US" sz="3600" dirty="0" smtClean="0">
                <a:solidFill>
                  <a:schemeClr val="accent1">
                    <a:lumMod val="50000"/>
                  </a:schemeClr>
                </a:solidFill>
              </a:rPr>
              <a:t> </a:t>
            </a:r>
            <a:r>
              <a:rPr lang="en-US" sz="3600" dirty="0" err="1">
                <a:solidFill>
                  <a:schemeClr val="accent1">
                    <a:lumMod val="50000"/>
                  </a:schemeClr>
                </a:solidFill>
              </a:rPr>
              <a:t>kesempatan</a:t>
            </a:r>
            <a:r>
              <a:rPr lang="en-US" sz="3600" dirty="0">
                <a:solidFill>
                  <a:schemeClr val="accent1">
                    <a:lumMod val="50000"/>
                  </a:schemeClr>
                </a:solidFill>
              </a:rPr>
              <a:t> </a:t>
            </a:r>
            <a:r>
              <a:rPr lang="en-US" sz="3600" dirty="0" err="1" smtClean="0">
                <a:solidFill>
                  <a:schemeClr val="accent1">
                    <a:lumMod val="50000"/>
                  </a:schemeClr>
                </a:solidFill>
              </a:rPr>
              <a:t>untuk</a:t>
            </a:r>
            <a:r>
              <a:rPr lang="en-US" sz="3600" dirty="0">
                <a:solidFill>
                  <a:schemeClr val="accent1">
                    <a:lumMod val="50000"/>
                  </a:schemeClr>
                </a:solidFill>
              </a:rPr>
              <a:t> </a:t>
            </a:r>
            <a:r>
              <a:rPr lang="en-US" sz="3600" b="1" dirty="0" err="1" smtClean="0">
                <a:solidFill>
                  <a:schemeClr val="accent1">
                    <a:lumMod val="50000"/>
                  </a:schemeClr>
                </a:solidFill>
              </a:rPr>
              <a:t>presentasi</a:t>
            </a:r>
            <a:r>
              <a:rPr lang="en-US" sz="3600" dirty="0" smtClean="0">
                <a:solidFill>
                  <a:schemeClr val="accent1">
                    <a:lumMod val="50000"/>
                  </a:schemeClr>
                </a:solidFill>
              </a:rPr>
              <a:t>…  </a:t>
            </a:r>
            <a:r>
              <a:rPr lang="en-US" sz="3600" dirty="0" err="1" smtClean="0">
                <a:solidFill>
                  <a:schemeClr val="accent1">
                    <a:lumMod val="50000"/>
                  </a:schemeClr>
                </a:solidFill>
              </a:rPr>
              <a:t>Berikan</a:t>
            </a:r>
            <a:r>
              <a:rPr lang="en-US" sz="3600" dirty="0" smtClean="0">
                <a:solidFill>
                  <a:schemeClr val="accent1">
                    <a:lumMod val="50000"/>
                  </a:schemeClr>
                </a:solidFill>
              </a:rPr>
              <a:t> pula feedback </a:t>
            </a:r>
            <a:r>
              <a:rPr lang="en-US" sz="3600" dirty="0" err="1" smtClean="0">
                <a:solidFill>
                  <a:schemeClr val="accent1">
                    <a:lumMod val="50000"/>
                  </a:schemeClr>
                </a:solidFill>
              </a:rPr>
              <a:t>untuk</a:t>
            </a:r>
            <a:r>
              <a:rPr lang="en-US" sz="3600" dirty="0" smtClean="0">
                <a:solidFill>
                  <a:schemeClr val="accent1">
                    <a:lumMod val="50000"/>
                  </a:schemeClr>
                </a:solidFill>
              </a:rPr>
              <a:t> </a:t>
            </a:r>
            <a:r>
              <a:rPr lang="en-US" sz="3600" dirty="0" err="1" smtClean="0">
                <a:solidFill>
                  <a:schemeClr val="accent1">
                    <a:lumMod val="50000"/>
                  </a:schemeClr>
                </a:solidFill>
              </a:rPr>
              <a:t>perbaikan</a:t>
            </a:r>
            <a:r>
              <a:rPr lang="en-US" sz="3600" dirty="0" smtClean="0">
                <a:solidFill>
                  <a:schemeClr val="accent1">
                    <a:lumMod val="50000"/>
                  </a:schemeClr>
                </a:solidFill>
              </a:rPr>
              <a:t>.</a:t>
            </a:r>
          </a:p>
          <a:p>
            <a:r>
              <a:rPr lang="en-US" sz="3600" dirty="0" err="1" smtClean="0">
                <a:solidFill>
                  <a:schemeClr val="accent1">
                    <a:lumMod val="50000"/>
                  </a:schemeClr>
                </a:solidFill>
              </a:rPr>
              <a:t>Bekali</a:t>
            </a:r>
            <a:r>
              <a:rPr lang="en-US" sz="3600" dirty="0" smtClean="0">
                <a:solidFill>
                  <a:schemeClr val="accent1">
                    <a:lumMod val="50000"/>
                  </a:schemeClr>
                </a:solidFill>
              </a:rPr>
              <a:t> </a:t>
            </a:r>
            <a:r>
              <a:rPr lang="en-US" sz="3600" dirty="0" err="1" smtClean="0">
                <a:solidFill>
                  <a:schemeClr val="accent1">
                    <a:lumMod val="50000"/>
                  </a:schemeClr>
                </a:solidFill>
              </a:rPr>
              <a:t>mahasiswa</a:t>
            </a:r>
            <a:r>
              <a:rPr lang="en-US" sz="3600" dirty="0" smtClean="0">
                <a:solidFill>
                  <a:schemeClr val="accent1">
                    <a:lumMod val="50000"/>
                  </a:schemeClr>
                </a:solidFill>
              </a:rPr>
              <a:t> </a:t>
            </a:r>
            <a:r>
              <a:rPr lang="en-US" sz="3600" dirty="0" err="1" smtClean="0">
                <a:solidFill>
                  <a:schemeClr val="accent1">
                    <a:lumMod val="50000"/>
                  </a:schemeClr>
                </a:solidFill>
              </a:rPr>
              <a:t>dengan</a:t>
            </a:r>
            <a:r>
              <a:rPr lang="en-US" sz="3600" dirty="0" smtClean="0">
                <a:solidFill>
                  <a:schemeClr val="accent1">
                    <a:lumMod val="50000"/>
                  </a:schemeClr>
                </a:solidFill>
              </a:rPr>
              <a:t> </a:t>
            </a:r>
            <a:r>
              <a:rPr lang="en-US" sz="3600" dirty="0" err="1" smtClean="0">
                <a:solidFill>
                  <a:schemeClr val="accent1">
                    <a:lumMod val="50000"/>
                  </a:schemeClr>
                </a:solidFill>
              </a:rPr>
              <a:t>kemampuan</a:t>
            </a:r>
            <a:r>
              <a:rPr lang="en-US" sz="3600" dirty="0" smtClean="0">
                <a:solidFill>
                  <a:schemeClr val="accent1">
                    <a:lumMod val="50000"/>
                  </a:schemeClr>
                </a:solidFill>
              </a:rPr>
              <a:t> </a:t>
            </a:r>
            <a:r>
              <a:rPr lang="en-US" sz="3600" dirty="0" err="1" smtClean="0">
                <a:solidFill>
                  <a:schemeClr val="accent1">
                    <a:lumMod val="50000"/>
                  </a:schemeClr>
                </a:solidFill>
              </a:rPr>
              <a:t>menyusun</a:t>
            </a:r>
            <a:r>
              <a:rPr lang="en-US" sz="3600" dirty="0" smtClean="0">
                <a:solidFill>
                  <a:schemeClr val="accent1">
                    <a:lumMod val="50000"/>
                  </a:schemeClr>
                </a:solidFill>
              </a:rPr>
              <a:t> </a:t>
            </a:r>
            <a:r>
              <a:rPr lang="en-US" sz="3600" dirty="0" err="1" smtClean="0">
                <a:solidFill>
                  <a:schemeClr val="accent1">
                    <a:lumMod val="50000"/>
                  </a:schemeClr>
                </a:solidFill>
              </a:rPr>
              <a:t>dan</a:t>
            </a:r>
            <a:r>
              <a:rPr lang="en-US" sz="3600" dirty="0" smtClean="0">
                <a:solidFill>
                  <a:schemeClr val="accent1">
                    <a:lumMod val="50000"/>
                  </a:schemeClr>
                </a:solidFill>
              </a:rPr>
              <a:t> </a:t>
            </a:r>
            <a:r>
              <a:rPr lang="en-US" sz="3600" dirty="0" err="1" smtClean="0">
                <a:solidFill>
                  <a:schemeClr val="accent1">
                    <a:lumMod val="50000"/>
                  </a:schemeClr>
                </a:solidFill>
              </a:rPr>
              <a:t>melakukan</a:t>
            </a:r>
            <a:r>
              <a:rPr lang="en-US" sz="3600" dirty="0" smtClean="0">
                <a:solidFill>
                  <a:schemeClr val="accent1">
                    <a:lumMod val="50000"/>
                  </a:schemeClr>
                </a:solidFill>
              </a:rPr>
              <a:t> </a:t>
            </a:r>
            <a:r>
              <a:rPr lang="en-US" sz="3600" b="1" i="1" dirty="0" smtClean="0">
                <a:solidFill>
                  <a:schemeClr val="accent1">
                    <a:lumMod val="50000"/>
                  </a:schemeClr>
                </a:solidFill>
              </a:rPr>
              <a:t>narrative story telling</a:t>
            </a:r>
            <a:endParaRPr lang="en-US" sz="3600" b="1" i="1" dirty="0">
              <a:solidFill>
                <a:schemeClr val="accent1">
                  <a:lumMod val="50000"/>
                </a:schemeClr>
              </a:solidFill>
            </a:endParaRPr>
          </a:p>
          <a:p>
            <a:endParaRPr lang="en-US" sz="3600" dirty="0" smtClean="0">
              <a:solidFill>
                <a:schemeClr val="accent1">
                  <a:lumMod val="50000"/>
                </a:schemeClr>
              </a:solidFill>
            </a:endParaRPr>
          </a:p>
          <a:p>
            <a:endParaRPr lang="en-US" sz="3600" dirty="0">
              <a:solidFill>
                <a:schemeClr val="accent1">
                  <a:lumMod val="50000"/>
                </a:schemeClr>
              </a:solidFill>
            </a:endParaRPr>
          </a:p>
        </p:txBody>
      </p:sp>
      <p:sp>
        <p:nvSpPr>
          <p:cNvPr id="4" name="Parallelogram 3"/>
          <p:cNvSpPr/>
          <p:nvPr/>
        </p:nvSpPr>
        <p:spPr>
          <a:xfrm rot="5400000" flipV="1">
            <a:off x="5106925" y="333759"/>
            <a:ext cx="2459738" cy="12673585"/>
          </a:xfrm>
          <a:prstGeom prst="parallelogram">
            <a:avLst>
              <a:gd name="adj" fmla="val 41130"/>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1" y="5696713"/>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4373881" y="5196017"/>
            <a:ext cx="7845552" cy="64008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06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9384" y="365125"/>
            <a:ext cx="9424416" cy="1325563"/>
          </a:xfrm>
        </p:spPr>
        <p:txBody>
          <a:bodyPr/>
          <a:lstStyle/>
          <a:p>
            <a:r>
              <a:rPr lang="en-US" b="1" dirty="0" smtClean="0">
                <a:solidFill>
                  <a:schemeClr val="accent1">
                    <a:lumMod val="50000"/>
                  </a:schemeClr>
                </a:solidFill>
              </a:rPr>
              <a:t>Saran #07</a:t>
            </a:r>
            <a:endParaRPr lang="en-US" b="1" dirty="0">
              <a:solidFill>
                <a:schemeClr val="accent1">
                  <a:lumMod val="50000"/>
                </a:schemeClr>
              </a:solidFill>
            </a:endParaRPr>
          </a:p>
        </p:txBody>
      </p:sp>
      <p:sp>
        <p:nvSpPr>
          <p:cNvPr id="3" name="Content Placeholder 2"/>
          <p:cNvSpPr>
            <a:spLocks noGrp="1"/>
          </p:cNvSpPr>
          <p:nvPr>
            <p:ph idx="1"/>
          </p:nvPr>
        </p:nvSpPr>
        <p:spPr>
          <a:xfrm>
            <a:off x="2066544" y="2377440"/>
            <a:ext cx="9287256" cy="3799522"/>
          </a:xfrm>
        </p:spPr>
        <p:txBody>
          <a:bodyPr>
            <a:normAutofit/>
          </a:bodyPr>
          <a:lstStyle/>
          <a:p>
            <a:r>
              <a:rPr lang="en-US" sz="3600" b="1" dirty="0" err="1" smtClean="0">
                <a:solidFill>
                  <a:schemeClr val="accent1">
                    <a:lumMod val="50000"/>
                  </a:schemeClr>
                </a:solidFill>
              </a:rPr>
              <a:t>Magang</a:t>
            </a:r>
            <a:r>
              <a:rPr lang="en-US" sz="3600" b="1" dirty="0" smtClean="0">
                <a:solidFill>
                  <a:schemeClr val="accent1">
                    <a:lumMod val="50000"/>
                  </a:schemeClr>
                </a:solidFill>
              </a:rPr>
              <a:t>/Project </a:t>
            </a:r>
            <a:r>
              <a:rPr lang="en-US" sz="3600" dirty="0" err="1" smtClean="0">
                <a:solidFill>
                  <a:schemeClr val="accent1">
                    <a:lumMod val="50000"/>
                  </a:schemeClr>
                </a:solidFill>
              </a:rPr>
              <a:t>memberikan</a:t>
            </a:r>
            <a:r>
              <a:rPr lang="en-US" sz="3600" dirty="0" smtClean="0">
                <a:solidFill>
                  <a:schemeClr val="accent1">
                    <a:lumMod val="50000"/>
                  </a:schemeClr>
                </a:solidFill>
              </a:rPr>
              <a:t> </a:t>
            </a:r>
            <a:r>
              <a:rPr lang="en-US" sz="3600" dirty="0" err="1" smtClean="0">
                <a:solidFill>
                  <a:schemeClr val="accent1">
                    <a:lumMod val="50000"/>
                  </a:schemeClr>
                </a:solidFill>
              </a:rPr>
              <a:t>kesempatan</a:t>
            </a:r>
            <a:r>
              <a:rPr lang="en-US" sz="3600" dirty="0" smtClean="0">
                <a:solidFill>
                  <a:schemeClr val="accent1">
                    <a:lumMod val="50000"/>
                  </a:schemeClr>
                </a:solidFill>
              </a:rPr>
              <a:t> </a:t>
            </a:r>
            <a:r>
              <a:rPr lang="en-US" sz="3600" dirty="0" err="1" smtClean="0">
                <a:solidFill>
                  <a:schemeClr val="accent1">
                    <a:lumMod val="50000"/>
                  </a:schemeClr>
                </a:solidFill>
              </a:rPr>
              <a:t>bekerja-sama</a:t>
            </a:r>
            <a:r>
              <a:rPr lang="en-US" sz="3600" dirty="0" smtClean="0">
                <a:solidFill>
                  <a:schemeClr val="accent1">
                    <a:lumMod val="50000"/>
                  </a:schemeClr>
                </a:solidFill>
              </a:rPr>
              <a:t> </a:t>
            </a:r>
            <a:r>
              <a:rPr lang="en-US" sz="3600" dirty="0" err="1" smtClean="0">
                <a:solidFill>
                  <a:schemeClr val="accent1">
                    <a:lumMod val="50000"/>
                  </a:schemeClr>
                </a:solidFill>
              </a:rPr>
              <a:t>dengan</a:t>
            </a:r>
            <a:r>
              <a:rPr lang="en-US" sz="3600" dirty="0" smtClean="0">
                <a:solidFill>
                  <a:schemeClr val="accent1">
                    <a:lumMod val="50000"/>
                  </a:schemeClr>
                </a:solidFill>
              </a:rPr>
              <a:t> orang </a:t>
            </a:r>
            <a:r>
              <a:rPr lang="en-US" sz="3600" dirty="0" err="1" smtClean="0">
                <a:solidFill>
                  <a:schemeClr val="accent1">
                    <a:lumMod val="50000"/>
                  </a:schemeClr>
                </a:solidFill>
              </a:rPr>
              <a:t>dari</a:t>
            </a:r>
            <a:r>
              <a:rPr lang="en-US" sz="3600" dirty="0" smtClean="0">
                <a:solidFill>
                  <a:schemeClr val="accent1">
                    <a:lumMod val="50000"/>
                  </a:schemeClr>
                </a:solidFill>
              </a:rPr>
              <a:t> </a:t>
            </a:r>
            <a:r>
              <a:rPr lang="en-US" sz="3600" dirty="0" err="1" smtClean="0">
                <a:solidFill>
                  <a:schemeClr val="accent1">
                    <a:lumMod val="50000"/>
                  </a:schemeClr>
                </a:solidFill>
              </a:rPr>
              <a:t>bidang</a:t>
            </a:r>
            <a:r>
              <a:rPr lang="en-US" sz="3600" dirty="0" smtClean="0">
                <a:solidFill>
                  <a:schemeClr val="accent1">
                    <a:lumMod val="50000"/>
                  </a:schemeClr>
                </a:solidFill>
              </a:rPr>
              <a:t> lain.</a:t>
            </a:r>
            <a:endParaRPr lang="en-US" sz="3600" dirty="0">
              <a:solidFill>
                <a:schemeClr val="accent1">
                  <a:lumMod val="50000"/>
                </a:schemeClr>
              </a:solidFill>
            </a:endParaRPr>
          </a:p>
        </p:txBody>
      </p:sp>
      <p:sp>
        <p:nvSpPr>
          <p:cNvPr id="4" name="Parallelogram 3"/>
          <p:cNvSpPr/>
          <p:nvPr/>
        </p:nvSpPr>
        <p:spPr>
          <a:xfrm flipV="1">
            <a:off x="-1388022" y="0"/>
            <a:ext cx="3619158" cy="6858000"/>
          </a:xfrm>
          <a:prstGeom prst="parallelogram">
            <a:avLst>
              <a:gd name="adj" fmla="val 25422"/>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389888" y="0"/>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280160" y="-1518539"/>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67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102" y="1159923"/>
            <a:ext cx="9424416" cy="1325563"/>
          </a:xfrm>
        </p:spPr>
        <p:txBody>
          <a:bodyPr/>
          <a:lstStyle/>
          <a:p>
            <a:r>
              <a:rPr lang="en-US" b="1" dirty="0" smtClean="0">
                <a:solidFill>
                  <a:schemeClr val="accent1">
                    <a:lumMod val="50000"/>
                  </a:schemeClr>
                </a:solidFill>
              </a:rPr>
              <a:t>Saran #08</a:t>
            </a:r>
            <a:endParaRPr lang="en-US" b="1" dirty="0">
              <a:solidFill>
                <a:schemeClr val="accent1">
                  <a:lumMod val="50000"/>
                </a:schemeClr>
              </a:solidFill>
            </a:endParaRPr>
          </a:p>
        </p:txBody>
      </p:sp>
      <p:sp>
        <p:nvSpPr>
          <p:cNvPr id="3" name="Content Placeholder 2"/>
          <p:cNvSpPr>
            <a:spLocks noGrp="1"/>
          </p:cNvSpPr>
          <p:nvPr>
            <p:ph idx="1"/>
          </p:nvPr>
        </p:nvSpPr>
        <p:spPr>
          <a:xfrm>
            <a:off x="942682" y="3058478"/>
            <a:ext cx="10030118" cy="3799522"/>
          </a:xfrm>
        </p:spPr>
        <p:txBody>
          <a:bodyPr>
            <a:normAutofit/>
          </a:bodyPr>
          <a:lstStyle/>
          <a:p>
            <a:r>
              <a:rPr lang="en-US" sz="3600" dirty="0" err="1" smtClean="0">
                <a:solidFill>
                  <a:schemeClr val="accent1">
                    <a:lumMod val="50000"/>
                  </a:schemeClr>
                </a:solidFill>
              </a:rPr>
              <a:t>Asah</a:t>
            </a:r>
            <a:r>
              <a:rPr lang="en-US" sz="3600" dirty="0" smtClean="0">
                <a:solidFill>
                  <a:schemeClr val="accent1">
                    <a:lumMod val="50000"/>
                  </a:schemeClr>
                </a:solidFill>
              </a:rPr>
              <a:t> </a:t>
            </a:r>
            <a:r>
              <a:rPr lang="en-US" sz="3600" dirty="0" err="1" smtClean="0">
                <a:solidFill>
                  <a:schemeClr val="accent1">
                    <a:lumMod val="50000"/>
                  </a:schemeClr>
                </a:solidFill>
              </a:rPr>
              <a:t>kemampuan</a:t>
            </a:r>
            <a:r>
              <a:rPr lang="en-US" sz="3600" dirty="0" smtClean="0">
                <a:solidFill>
                  <a:schemeClr val="accent1">
                    <a:lumMod val="50000"/>
                  </a:schemeClr>
                </a:solidFill>
              </a:rPr>
              <a:t> </a:t>
            </a:r>
            <a:r>
              <a:rPr lang="en-US" sz="3600" b="1" i="1" dirty="0" smtClean="0">
                <a:solidFill>
                  <a:schemeClr val="accent1">
                    <a:lumMod val="50000"/>
                  </a:schemeClr>
                </a:solidFill>
              </a:rPr>
              <a:t>self-learning </a:t>
            </a:r>
            <a:r>
              <a:rPr lang="en-US" sz="3600" dirty="0" err="1" smtClean="0">
                <a:solidFill>
                  <a:schemeClr val="accent1">
                    <a:lumMod val="50000"/>
                  </a:schemeClr>
                </a:solidFill>
              </a:rPr>
              <a:t>mahasiswa</a:t>
            </a:r>
            <a:endParaRPr lang="en-US" sz="3600" dirty="0" smtClean="0">
              <a:solidFill>
                <a:schemeClr val="accent1">
                  <a:lumMod val="50000"/>
                </a:schemeClr>
              </a:solidFill>
            </a:endParaRPr>
          </a:p>
          <a:p>
            <a:r>
              <a:rPr lang="en-US" sz="3600" dirty="0" err="1" smtClean="0">
                <a:solidFill>
                  <a:schemeClr val="accent1">
                    <a:lumMod val="50000"/>
                  </a:schemeClr>
                </a:solidFill>
              </a:rPr>
              <a:t>Dosen</a:t>
            </a:r>
            <a:r>
              <a:rPr lang="en-US" sz="3600" dirty="0" smtClean="0">
                <a:solidFill>
                  <a:schemeClr val="accent1">
                    <a:lumMod val="50000"/>
                  </a:schemeClr>
                </a:solidFill>
              </a:rPr>
              <a:t> </a:t>
            </a:r>
            <a:r>
              <a:rPr lang="en-US" sz="3600" dirty="0" err="1" smtClean="0">
                <a:solidFill>
                  <a:schemeClr val="accent1">
                    <a:lumMod val="50000"/>
                  </a:schemeClr>
                </a:solidFill>
              </a:rPr>
              <a:t>lebih</a:t>
            </a:r>
            <a:r>
              <a:rPr lang="en-US" sz="3600" dirty="0" smtClean="0">
                <a:solidFill>
                  <a:schemeClr val="accent1">
                    <a:lumMod val="50000"/>
                  </a:schemeClr>
                </a:solidFill>
              </a:rPr>
              <a:t> </a:t>
            </a:r>
            <a:r>
              <a:rPr lang="en-US" sz="3600" dirty="0" err="1" smtClean="0">
                <a:solidFill>
                  <a:schemeClr val="accent1">
                    <a:lumMod val="50000"/>
                  </a:schemeClr>
                </a:solidFill>
              </a:rPr>
              <a:t>memegang</a:t>
            </a:r>
            <a:r>
              <a:rPr lang="en-US" sz="3600" dirty="0" smtClean="0">
                <a:solidFill>
                  <a:schemeClr val="accent1">
                    <a:lumMod val="50000"/>
                  </a:schemeClr>
                </a:solidFill>
              </a:rPr>
              <a:t> </a:t>
            </a:r>
            <a:r>
              <a:rPr lang="en-US" sz="3600" dirty="0" err="1" smtClean="0">
                <a:solidFill>
                  <a:schemeClr val="accent1">
                    <a:lumMod val="50000"/>
                  </a:schemeClr>
                </a:solidFill>
              </a:rPr>
              <a:t>peran</a:t>
            </a:r>
            <a:r>
              <a:rPr lang="en-US" sz="3600" dirty="0" smtClean="0">
                <a:solidFill>
                  <a:schemeClr val="accent1">
                    <a:lumMod val="50000"/>
                  </a:schemeClr>
                </a:solidFill>
              </a:rPr>
              <a:t> </a:t>
            </a:r>
            <a:r>
              <a:rPr lang="en-US" sz="3600" dirty="0" err="1" smtClean="0">
                <a:solidFill>
                  <a:schemeClr val="accent1">
                    <a:lumMod val="50000"/>
                  </a:schemeClr>
                </a:solidFill>
              </a:rPr>
              <a:t>sebagai</a:t>
            </a:r>
            <a:r>
              <a:rPr lang="en-US" sz="3600" dirty="0" smtClean="0">
                <a:solidFill>
                  <a:schemeClr val="accent1">
                    <a:lumMod val="50000"/>
                  </a:schemeClr>
                </a:solidFill>
              </a:rPr>
              <a:t> </a:t>
            </a:r>
            <a:r>
              <a:rPr lang="en-US" sz="3600" dirty="0" err="1" smtClean="0">
                <a:solidFill>
                  <a:schemeClr val="accent1">
                    <a:lumMod val="50000"/>
                  </a:schemeClr>
                </a:solidFill>
              </a:rPr>
              <a:t>fasilitator</a:t>
            </a:r>
            <a:endParaRPr lang="en-US" sz="3600" dirty="0" smtClean="0">
              <a:solidFill>
                <a:schemeClr val="accent1">
                  <a:lumMod val="50000"/>
                </a:schemeClr>
              </a:solidFill>
            </a:endParaRPr>
          </a:p>
          <a:p>
            <a:r>
              <a:rPr lang="en-US" sz="3600" dirty="0" err="1" smtClean="0">
                <a:solidFill>
                  <a:schemeClr val="accent1">
                    <a:lumMod val="50000"/>
                  </a:schemeClr>
                </a:solidFill>
              </a:rPr>
              <a:t>Dosen</a:t>
            </a:r>
            <a:r>
              <a:rPr lang="en-US" sz="3600" dirty="0" smtClean="0">
                <a:solidFill>
                  <a:schemeClr val="accent1">
                    <a:lumMod val="50000"/>
                  </a:schemeClr>
                </a:solidFill>
              </a:rPr>
              <a:t> </a:t>
            </a:r>
            <a:r>
              <a:rPr lang="en-US" sz="3600" dirty="0" err="1" smtClean="0">
                <a:solidFill>
                  <a:schemeClr val="accent1">
                    <a:lumMod val="50000"/>
                  </a:schemeClr>
                </a:solidFill>
              </a:rPr>
              <a:t>harus</a:t>
            </a:r>
            <a:r>
              <a:rPr lang="en-US" sz="3600" dirty="0" smtClean="0">
                <a:solidFill>
                  <a:schemeClr val="accent1">
                    <a:lumMod val="50000"/>
                  </a:schemeClr>
                </a:solidFill>
              </a:rPr>
              <a:t> </a:t>
            </a:r>
            <a:r>
              <a:rPr lang="en-US" sz="3600" dirty="0" err="1" smtClean="0">
                <a:solidFill>
                  <a:schemeClr val="accent1">
                    <a:lumMod val="50000"/>
                  </a:schemeClr>
                </a:solidFill>
              </a:rPr>
              <a:t>ter</a:t>
            </a:r>
            <a:r>
              <a:rPr lang="en-US" sz="3600" dirty="0" smtClean="0">
                <a:solidFill>
                  <a:schemeClr val="accent1">
                    <a:lumMod val="50000"/>
                  </a:schemeClr>
                </a:solidFill>
              </a:rPr>
              <a:t>-update </a:t>
            </a:r>
            <a:r>
              <a:rPr lang="en-US" sz="3600" dirty="0" err="1" smtClean="0">
                <a:solidFill>
                  <a:schemeClr val="accent1">
                    <a:lumMod val="50000"/>
                  </a:schemeClr>
                </a:solidFill>
              </a:rPr>
              <a:t>dengan</a:t>
            </a:r>
            <a:r>
              <a:rPr lang="en-US" sz="3600" dirty="0" smtClean="0">
                <a:solidFill>
                  <a:schemeClr val="accent1">
                    <a:lumMod val="50000"/>
                  </a:schemeClr>
                </a:solidFill>
              </a:rPr>
              <a:t> </a:t>
            </a:r>
            <a:r>
              <a:rPr lang="en-US" sz="3600" dirty="0" err="1" smtClean="0">
                <a:solidFill>
                  <a:schemeClr val="accent1">
                    <a:lumMod val="50000"/>
                  </a:schemeClr>
                </a:solidFill>
              </a:rPr>
              <a:t>baik</a:t>
            </a:r>
            <a:endParaRPr lang="en-US" sz="3600" dirty="0">
              <a:solidFill>
                <a:schemeClr val="accent1">
                  <a:lumMod val="50000"/>
                </a:schemeClr>
              </a:solidFill>
            </a:endParaRPr>
          </a:p>
        </p:txBody>
      </p:sp>
      <p:sp>
        <p:nvSpPr>
          <p:cNvPr id="4" name="Parallelogram 3"/>
          <p:cNvSpPr/>
          <p:nvPr/>
        </p:nvSpPr>
        <p:spPr>
          <a:xfrm rot="10800000">
            <a:off x="9944442" y="0"/>
            <a:ext cx="3619158" cy="6858000"/>
          </a:xfrm>
          <a:prstGeom prst="parallelogram">
            <a:avLst>
              <a:gd name="adj" fmla="val 25422"/>
            </a:avLst>
          </a:prstGeom>
          <a:solidFill>
            <a:schemeClr val="accent1">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9759022" y="3455798"/>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9489274" y="4070859"/>
            <a:ext cx="539496" cy="376732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00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No phot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1388" y="0"/>
            <a:ext cx="490061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o photo description avail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1"/>
            <a:ext cx="4943475"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87727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err="1" smtClean="0">
                <a:solidFill>
                  <a:schemeClr val="tx1"/>
                </a:solidFill>
                <a:latin typeface="Avenir Next Cyr W04 Demi" panose="020B0703020202020204" pitchFamily="34" charset="0"/>
              </a:rPr>
              <a:t>Penutup</a:t>
            </a:r>
            <a:endParaRPr lang="en-US" b="1" dirty="0">
              <a:solidFill>
                <a:schemeClr val="tx1"/>
              </a:solidFill>
              <a:latin typeface="Avenir Next Cyr W04 Demi" panose="020B0703020202020204" pitchFamily="34" charset="0"/>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3162488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may contain: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0"/>
            <a:ext cx="51435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may contain: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1" y="2"/>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1257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may contain: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943" y="0"/>
            <a:ext cx="522208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o photo description avail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0024" y="11540"/>
            <a:ext cx="5141976" cy="6846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31607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No phot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1638" y="0"/>
            <a:ext cx="537924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may contain: text"/>
          <p:cNvPicPr>
            <a:picLocks noChangeAspect="1" noChangeArrowheads="1"/>
          </p:cNvPicPr>
          <p:nvPr/>
        </p:nvPicPr>
        <p:blipFill rotWithShape="1">
          <a:blip r:embed="rId3">
            <a:extLst>
              <a:ext uri="{28A0092B-C50C-407E-A947-70E740481C1C}">
                <a14:useLocalDpi xmlns:a14="http://schemas.microsoft.com/office/drawing/2010/main" val="0"/>
              </a:ext>
            </a:extLst>
          </a:blip>
          <a:srcRect l="4872"/>
          <a:stretch/>
        </p:blipFill>
        <p:spPr bwMode="auto">
          <a:xfrm>
            <a:off x="7040881" y="0"/>
            <a:ext cx="5151119"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46148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No phot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2" y="0"/>
            <a:ext cx="51434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No photo description avail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1" y="0"/>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94010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No phot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1388" y="1"/>
            <a:ext cx="490061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o photo description avail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0"/>
            <a:ext cx="4943475"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46770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may contain: Yunan Putran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
            <a:ext cx="51434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No photo description avail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96073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may contain: 1 per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2" y="0"/>
            <a:ext cx="51434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No photo description avail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1" y="1"/>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97270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 may contain: 1 per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
            <a:ext cx="51435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No photo description avail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1" y="-1"/>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631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Image may contain: 1 person, standing and sho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175" y="-2"/>
            <a:ext cx="5007769"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No photo description avail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9944" y="0"/>
            <a:ext cx="502205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3030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Cerita</a:t>
            </a:r>
            <a:r>
              <a:rPr lang="en-US" dirty="0" smtClean="0"/>
              <a:t> </a:t>
            </a:r>
            <a:r>
              <a:rPr lang="en-US" dirty="0" err="1" smtClean="0"/>
              <a:t>dari</a:t>
            </a:r>
            <a:r>
              <a:rPr lang="en-US" dirty="0" smtClean="0"/>
              <a:t> Kantor </a:t>
            </a:r>
            <a:r>
              <a:rPr lang="en-US" dirty="0" err="1" smtClean="0"/>
              <a:t>Kementerian</a:t>
            </a:r>
            <a:endParaRPr lang="en-US" dirty="0"/>
          </a:p>
        </p:txBody>
      </p:sp>
      <p:sp>
        <p:nvSpPr>
          <p:cNvPr id="3" name="Content Placeholder 2"/>
          <p:cNvSpPr>
            <a:spLocks noGrp="1"/>
          </p:cNvSpPr>
          <p:nvPr>
            <p:ph idx="1"/>
          </p:nvPr>
        </p:nvSpPr>
        <p:spPr/>
        <p:txBody>
          <a:bodyPr/>
          <a:lstStyle/>
          <a:p>
            <a:r>
              <a:rPr lang="en-US" dirty="0" err="1" smtClean="0"/>
              <a:t>Ingin</a:t>
            </a:r>
            <a:r>
              <a:rPr lang="en-US" dirty="0" smtClean="0"/>
              <a:t> </a:t>
            </a:r>
            <a:r>
              <a:rPr lang="en-US" dirty="0" err="1" smtClean="0"/>
              <a:t>melihat</a:t>
            </a:r>
            <a:r>
              <a:rPr lang="en-US" dirty="0" smtClean="0"/>
              <a:t> </a:t>
            </a:r>
            <a:r>
              <a:rPr lang="en-US" dirty="0" err="1" smtClean="0"/>
              <a:t>efektifitas</a:t>
            </a:r>
            <a:r>
              <a:rPr lang="en-US" dirty="0" smtClean="0"/>
              <a:t> </a:t>
            </a:r>
            <a:r>
              <a:rPr lang="en-US" dirty="0" err="1" smtClean="0"/>
              <a:t>impor</a:t>
            </a:r>
            <a:r>
              <a:rPr lang="en-US" dirty="0" smtClean="0"/>
              <a:t> </a:t>
            </a:r>
            <a:r>
              <a:rPr lang="en-US" dirty="0" err="1" smtClean="0"/>
              <a:t>cabe</a:t>
            </a:r>
            <a:r>
              <a:rPr lang="en-US" dirty="0" smtClean="0"/>
              <a:t> </a:t>
            </a:r>
            <a:r>
              <a:rPr lang="en-US" dirty="0" err="1" smtClean="0"/>
              <a:t>terhadap</a:t>
            </a:r>
            <a:r>
              <a:rPr lang="en-US" dirty="0" smtClean="0"/>
              <a:t> </a:t>
            </a:r>
            <a:r>
              <a:rPr lang="en-US" dirty="0" err="1" smtClean="0"/>
              <a:t>pengendalian</a:t>
            </a:r>
            <a:r>
              <a:rPr lang="en-US" dirty="0" smtClean="0"/>
              <a:t> </a:t>
            </a:r>
            <a:r>
              <a:rPr lang="en-US" dirty="0" err="1" smtClean="0"/>
              <a:t>harga</a:t>
            </a:r>
            <a:endParaRPr lang="en-US" dirty="0" smtClean="0"/>
          </a:p>
          <a:p>
            <a:r>
              <a:rPr lang="en-US" dirty="0" smtClean="0"/>
              <a:t>Data </a:t>
            </a:r>
            <a:r>
              <a:rPr lang="en-US" dirty="0" err="1" smtClean="0"/>
              <a:t>dikumpulkan</a:t>
            </a:r>
            <a:r>
              <a:rPr lang="en-US" dirty="0" smtClean="0"/>
              <a:t> </a:t>
            </a:r>
            <a:r>
              <a:rPr lang="en-US" dirty="0" err="1" smtClean="0"/>
              <a:t>dari</a:t>
            </a:r>
            <a:r>
              <a:rPr lang="en-US" dirty="0" smtClean="0"/>
              <a:t> </a:t>
            </a:r>
            <a:r>
              <a:rPr lang="en-US" dirty="0" err="1" smtClean="0"/>
              <a:t>berbagai</a:t>
            </a:r>
            <a:r>
              <a:rPr lang="en-US" dirty="0" smtClean="0"/>
              <a:t> </a:t>
            </a:r>
            <a:r>
              <a:rPr lang="en-US" dirty="0" err="1" smtClean="0"/>
              <a:t>sumber</a:t>
            </a:r>
            <a:r>
              <a:rPr lang="en-US" dirty="0" smtClean="0"/>
              <a:t>, </a:t>
            </a:r>
            <a:r>
              <a:rPr lang="en-US" dirty="0" err="1" smtClean="0"/>
              <a:t>dari</a:t>
            </a:r>
            <a:r>
              <a:rPr lang="en-US" dirty="0" smtClean="0"/>
              <a:t> </a:t>
            </a:r>
            <a:r>
              <a:rPr lang="en-US" dirty="0" err="1" smtClean="0"/>
              <a:t>lintas</a:t>
            </a:r>
            <a:r>
              <a:rPr lang="en-US" dirty="0" smtClean="0"/>
              <a:t> </a:t>
            </a:r>
            <a:r>
              <a:rPr lang="en-US" dirty="0" err="1" smtClean="0"/>
              <a:t>instansi</a:t>
            </a:r>
            <a:r>
              <a:rPr lang="en-US" dirty="0" smtClean="0"/>
              <a:t>, </a:t>
            </a:r>
            <a:r>
              <a:rPr lang="en-US" dirty="0" err="1" smtClean="0"/>
              <a:t>dari</a:t>
            </a:r>
            <a:r>
              <a:rPr lang="en-US" dirty="0" smtClean="0"/>
              <a:t> </a:t>
            </a:r>
            <a:r>
              <a:rPr lang="en-US" dirty="0" err="1" smtClean="0"/>
              <a:t>berbagai</a:t>
            </a:r>
            <a:r>
              <a:rPr lang="en-US" dirty="0" smtClean="0"/>
              <a:t> </a:t>
            </a:r>
            <a:r>
              <a:rPr lang="en-US" dirty="0" err="1" smtClean="0"/>
              <a:t>tahun</a:t>
            </a:r>
            <a:r>
              <a:rPr lang="en-US" dirty="0" smtClean="0"/>
              <a:t>, </a:t>
            </a:r>
            <a:r>
              <a:rPr lang="en-US" dirty="0" err="1" smtClean="0"/>
              <a:t>dari</a:t>
            </a:r>
            <a:r>
              <a:rPr lang="en-US" dirty="0" smtClean="0"/>
              <a:t> </a:t>
            </a:r>
            <a:r>
              <a:rPr lang="en-US" dirty="0" err="1" smtClean="0"/>
              <a:t>banyak</a:t>
            </a:r>
            <a:r>
              <a:rPr lang="en-US" dirty="0" smtClean="0"/>
              <a:t> </a:t>
            </a:r>
            <a:r>
              <a:rPr lang="en-US" dirty="0" err="1" smtClean="0"/>
              <a:t>publikasi</a:t>
            </a:r>
            <a:endParaRPr lang="en-US" dirty="0" smtClean="0"/>
          </a:p>
          <a:p>
            <a:r>
              <a:rPr lang="en-US" dirty="0" err="1" smtClean="0"/>
              <a:t>Analisis</a:t>
            </a:r>
            <a:r>
              <a:rPr lang="en-US" dirty="0" smtClean="0"/>
              <a:t> yang </a:t>
            </a:r>
            <a:r>
              <a:rPr lang="en-US" dirty="0" err="1" smtClean="0"/>
              <a:t>digunakan</a:t>
            </a:r>
            <a:r>
              <a:rPr lang="en-US" dirty="0" smtClean="0"/>
              <a:t>: </a:t>
            </a:r>
            <a:r>
              <a:rPr lang="en-US" dirty="0" err="1" smtClean="0"/>
              <a:t>Regresi</a:t>
            </a:r>
            <a:endParaRPr lang="en-US" dirty="0" smtClean="0"/>
          </a:p>
          <a:p>
            <a:pPr lvl="1"/>
            <a:r>
              <a:rPr lang="en-US" dirty="0" smtClean="0"/>
              <a:t>Y: </a:t>
            </a:r>
            <a:r>
              <a:rPr lang="en-US" dirty="0" err="1" smtClean="0"/>
              <a:t>harga</a:t>
            </a:r>
            <a:endParaRPr lang="en-US" dirty="0" smtClean="0"/>
          </a:p>
          <a:p>
            <a:pPr lvl="1"/>
            <a:r>
              <a:rPr lang="en-US" dirty="0" smtClean="0"/>
              <a:t>X: volume </a:t>
            </a:r>
            <a:r>
              <a:rPr lang="en-US" dirty="0" err="1" smtClean="0"/>
              <a:t>impor</a:t>
            </a:r>
            <a:endParaRPr lang="en-US" dirty="0" smtClean="0"/>
          </a:p>
          <a:p>
            <a:r>
              <a:rPr lang="en-US" dirty="0" err="1" smtClean="0"/>
              <a:t>Hasil</a:t>
            </a:r>
            <a:r>
              <a:rPr lang="en-US" dirty="0" smtClean="0"/>
              <a:t> </a:t>
            </a:r>
            <a:r>
              <a:rPr lang="en-US" dirty="0" err="1" smtClean="0"/>
              <a:t>analisis</a:t>
            </a:r>
            <a:r>
              <a:rPr lang="en-US" dirty="0" smtClean="0"/>
              <a:t>: </a:t>
            </a:r>
            <a:r>
              <a:rPr lang="en-US" dirty="0" err="1" smtClean="0"/>
              <a:t>bingung</a:t>
            </a:r>
            <a:r>
              <a:rPr lang="en-US" dirty="0" smtClean="0"/>
              <a:t>… </a:t>
            </a:r>
            <a:r>
              <a:rPr lang="en-US" dirty="0" err="1" smtClean="0"/>
              <a:t>kok</a:t>
            </a:r>
            <a:r>
              <a:rPr lang="en-US" dirty="0" smtClean="0"/>
              <a:t> </a:t>
            </a:r>
            <a:r>
              <a:rPr lang="en-US" dirty="0" err="1" smtClean="0"/>
              <a:t>kebalik</a:t>
            </a:r>
            <a:r>
              <a:rPr lang="en-US" dirty="0" smtClean="0"/>
              <a:t> </a:t>
            </a:r>
            <a:r>
              <a:rPr lang="en-US" dirty="0" err="1" smtClean="0"/>
              <a:t>dari</a:t>
            </a:r>
            <a:r>
              <a:rPr lang="en-US" dirty="0" smtClean="0"/>
              <a:t> </a:t>
            </a:r>
            <a:r>
              <a:rPr lang="en-US" dirty="0" err="1" smtClean="0"/>
              <a:t>teori</a:t>
            </a:r>
            <a:r>
              <a:rPr lang="en-US" dirty="0"/>
              <a:t> </a:t>
            </a:r>
            <a:r>
              <a:rPr lang="en-US" dirty="0" err="1" smtClean="0"/>
              <a:t>ya</a:t>
            </a:r>
            <a:r>
              <a:rPr lang="en-US" dirty="0" smtClean="0"/>
              <a:t>?</a:t>
            </a:r>
            <a:endParaRPr lang="en-US" dirty="0"/>
          </a:p>
        </p:txBody>
      </p:sp>
    </p:spTree>
    <p:extLst>
      <p:ext uri="{BB962C8B-B14F-4D97-AF65-F5344CB8AC3E}">
        <p14:creationId xmlns:p14="http://schemas.microsoft.com/office/powerpoint/2010/main" val="176147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mage may contain: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4032" y="1"/>
            <a:ext cx="5077968" cy="687567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No photo description avail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9108" y="0"/>
            <a:ext cx="511492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40986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No photo description available."/>
          <p:cNvPicPr>
            <a:picLocks noChangeAspect="1" noChangeArrowheads="1"/>
          </p:cNvPicPr>
          <p:nvPr/>
        </p:nvPicPr>
        <p:blipFill rotWithShape="1">
          <a:blip r:embed="rId2">
            <a:extLst>
              <a:ext uri="{28A0092B-C50C-407E-A947-70E740481C1C}">
                <a14:useLocalDpi xmlns:a14="http://schemas.microsoft.com/office/drawing/2010/main" val="0"/>
              </a:ext>
            </a:extLst>
          </a:blip>
          <a:srcRect l="5185"/>
          <a:stretch/>
        </p:blipFill>
        <p:spPr bwMode="auto">
          <a:xfrm>
            <a:off x="7315201" y="1"/>
            <a:ext cx="48767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may contain: 1 per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1" y="0"/>
            <a:ext cx="51435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98485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17861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68327C5-B821-4FE9-A59A-A60D9EB59A9A}" type="slidenum">
              <a:rPr lang="en-US" smtClean="0"/>
              <a:pPr/>
              <a:t>2</a:t>
            </a:fld>
            <a:endParaRPr lang="en-US" dirty="0"/>
          </a:p>
        </p:txBody>
      </p:sp>
      <p:sp>
        <p:nvSpPr>
          <p:cNvPr id="4" name="Title 3"/>
          <p:cNvSpPr>
            <a:spLocks noGrp="1"/>
          </p:cNvSpPr>
          <p:nvPr>
            <p:ph type="title"/>
          </p:nvPr>
        </p:nvSpPr>
        <p:spPr/>
        <p:txBody>
          <a:bodyPr/>
          <a:lstStyle/>
          <a:p>
            <a:r>
              <a:rPr lang="en-US" dirty="0" smtClean="0">
                <a:latin typeface="Avenir Next Cyr W04 Demi Italic" panose="020B0703020202090204" pitchFamily="34" charset="0"/>
              </a:rPr>
              <a:t>Outline</a:t>
            </a:r>
            <a:endParaRPr lang="en-US" dirty="0">
              <a:latin typeface="Avenir Next Cyr W04 Demi Italic" panose="020B0703020202090204" pitchFamily="34" charset="0"/>
            </a:endParaRPr>
          </a:p>
        </p:txBody>
      </p:sp>
      <p:grpSp>
        <p:nvGrpSpPr>
          <p:cNvPr id="52" name="Group 51"/>
          <p:cNvGrpSpPr/>
          <p:nvPr/>
        </p:nvGrpSpPr>
        <p:grpSpPr>
          <a:xfrm>
            <a:off x="328169" y="2269581"/>
            <a:ext cx="10773053" cy="1886790"/>
            <a:chOff x="328169" y="2444761"/>
            <a:chExt cx="10773053" cy="1886790"/>
          </a:xfrm>
        </p:grpSpPr>
        <p:grpSp>
          <p:nvGrpSpPr>
            <p:cNvPr id="5" name="Group 4"/>
            <p:cNvGrpSpPr/>
            <p:nvPr/>
          </p:nvGrpSpPr>
          <p:grpSpPr>
            <a:xfrm>
              <a:off x="328169" y="2444761"/>
              <a:ext cx="1886790" cy="1886790"/>
              <a:chOff x="2791465" y="4431675"/>
              <a:chExt cx="2667002" cy="2667003"/>
            </a:xfrm>
          </p:grpSpPr>
          <p:sp>
            <p:nvSpPr>
              <p:cNvPr id="6" name="Freeform: Shape 5"/>
              <p:cNvSpPr/>
              <p:nvPr/>
            </p:nvSpPr>
            <p:spPr>
              <a:xfrm rot="10800000" flipH="1">
                <a:off x="2791465" y="4431675"/>
                <a:ext cx="2667002" cy="2667003"/>
              </a:xfrm>
              <a:custGeom>
                <a:avLst/>
                <a:gdLst>
                  <a:gd name="connsiteX0" fmla="*/ 1341033 w 2667002"/>
                  <a:gd name="connsiteY0" fmla="*/ 2667003 h 2667003"/>
                  <a:gd name="connsiteX1" fmla="*/ 1511178 w 2667002"/>
                  <a:gd name="connsiteY1" fmla="*/ 2655643 h 2667003"/>
                  <a:gd name="connsiteX2" fmla="*/ 1554023 w 2667002"/>
                  <a:gd name="connsiteY2" fmla="*/ 2426232 h 2667003"/>
                  <a:gd name="connsiteX3" fmla="*/ 1691447 w 2667002"/>
                  <a:gd name="connsiteY3" fmla="*/ 2389684 h 2667003"/>
                  <a:gd name="connsiteX4" fmla="*/ 1845170 w 2667002"/>
                  <a:gd name="connsiteY4" fmla="*/ 2568719 h 2667003"/>
                  <a:gd name="connsiteX5" fmla="*/ 1996424 w 2667002"/>
                  <a:gd name="connsiteY5" fmla="*/ 2494389 h 2667003"/>
                  <a:gd name="connsiteX6" fmla="*/ 1948517 w 2667002"/>
                  <a:gd name="connsiteY6" fmla="*/ 2262384 h 2667003"/>
                  <a:gd name="connsiteX7" fmla="*/ 2073347 w 2667002"/>
                  <a:gd name="connsiteY7" fmla="*/ 2166569 h 2667003"/>
                  <a:gd name="connsiteX8" fmla="*/ 2282633 w 2667002"/>
                  <a:gd name="connsiteY8" fmla="*/ 2271274 h 2667003"/>
                  <a:gd name="connsiteX9" fmla="*/ 2393511 w 2667002"/>
                  <a:gd name="connsiteY9" fmla="*/ 2142616 h 2667003"/>
                  <a:gd name="connsiteX10" fmla="*/ 2262383 w 2667002"/>
                  <a:gd name="connsiteY10" fmla="*/ 1949875 h 2667003"/>
                  <a:gd name="connsiteX11" fmla="*/ 2333010 w 2667002"/>
                  <a:gd name="connsiteY11" fmla="*/ 1827638 h 2667003"/>
                  <a:gd name="connsiteX12" fmla="*/ 2566125 w 2667002"/>
                  <a:gd name="connsiteY12" fmla="*/ 1843936 h 2667003"/>
                  <a:gd name="connsiteX13" fmla="*/ 2620330 w 2667002"/>
                  <a:gd name="connsiteY13" fmla="*/ 1683916 h 2667003"/>
                  <a:gd name="connsiteX14" fmla="*/ 2426231 w 2667002"/>
                  <a:gd name="connsiteY14" fmla="*/ 1555381 h 2667003"/>
                  <a:gd name="connsiteX15" fmla="*/ 2446481 w 2667002"/>
                  <a:gd name="connsiteY15" fmla="*/ 1400300 h 2667003"/>
                  <a:gd name="connsiteX16" fmla="*/ 2667002 w 2667002"/>
                  <a:gd name="connsiteY16" fmla="*/ 1325969 h 2667003"/>
                  <a:gd name="connsiteX17" fmla="*/ 2655643 w 2667002"/>
                  <a:gd name="connsiteY17" fmla="*/ 1155825 h 2667003"/>
                  <a:gd name="connsiteX18" fmla="*/ 2426231 w 2667002"/>
                  <a:gd name="connsiteY18" fmla="*/ 1112980 h 2667003"/>
                  <a:gd name="connsiteX19" fmla="*/ 2389683 w 2667002"/>
                  <a:gd name="connsiteY19" fmla="*/ 975555 h 2667003"/>
                  <a:gd name="connsiteX20" fmla="*/ 2568718 w 2667002"/>
                  <a:gd name="connsiteY20" fmla="*/ 821832 h 2667003"/>
                  <a:gd name="connsiteX21" fmla="*/ 2494388 w 2667002"/>
                  <a:gd name="connsiteY21" fmla="*/ 670578 h 2667003"/>
                  <a:gd name="connsiteX22" fmla="*/ 2262383 w 2667002"/>
                  <a:gd name="connsiteY22" fmla="*/ 718485 h 2667003"/>
                  <a:gd name="connsiteX23" fmla="*/ 2167927 w 2667002"/>
                  <a:gd name="connsiteY23" fmla="*/ 593655 h 2667003"/>
                  <a:gd name="connsiteX24" fmla="*/ 2271273 w 2667002"/>
                  <a:gd name="connsiteY24" fmla="*/ 384369 h 2667003"/>
                  <a:gd name="connsiteX25" fmla="*/ 2142615 w 2667002"/>
                  <a:gd name="connsiteY25" fmla="*/ 273491 h 2667003"/>
                  <a:gd name="connsiteX26" fmla="*/ 1951110 w 2667002"/>
                  <a:gd name="connsiteY26" fmla="*/ 404619 h 2667003"/>
                  <a:gd name="connsiteX27" fmla="*/ 1827637 w 2667002"/>
                  <a:gd name="connsiteY27" fmla="*/ 333993 h 2667003"/>
                  <a:gd name="connsiteX28" fmla="*/ 1845170 w 2667002"/>
                  <a:gd name="connsiteY28" fmla="*/ 100877 h 2667003"/>
                  <a:gd name="connsiteX29" fmla="*/ 1683916 w 2667002"/>
                  <a:gd name="connsiteY29" fmla="*/ 46672 h 2667003"/>
                  <a:gd name="connsiteX30" fmla="*/ 1555381 w 2667002"/>
                  <a:gd name="connsiteY30" fmla="*/ 240771 h 2667003"/>
                  <a:gd name="connsiteX31" fmla="*/ 1400300 w 2667002"/>
                  <a:gd name="connsiteY31" fmla="*/ 220521 h 2667003"/>
                  <a:gd name="connsiteX32" fmla="*/ 1325969 w 2667002"/>
                  <a:gd name="connsiteY32" fmla="*/ 0 h 2667003"/>
                  <a:gd name="connsiteX33" fmla="*/ 1157059 w 2667002"/>
                  <a:gd name="connsiteY33" fmla="*/ 11359 h 2667003"/>
                  <a:gd name="connsiteX34" fmla="*/ 1114214 w 2667002"/>
                  <a:gd name="connsiteY34" fmla="*/ 240771 h 2667003"/>
                  <a:gd name="connsiteX35" fmla="*/ 975555 w 2667002"/>
                  <a:gd name="connsiteY35" fmla="*/ 277319 h 2667003"/>
                  <a:gd name="connsiteX36" fmla="*/ 823067 w 2667002"/>
                  <a:gd name="connsiteY36" fmla="*/ 98284 h 2667003"/>
                  <a:gd name="connsiteX37" fmla="*/ 670578 w 2667002"/>
                  <a:gd name="connsiteY37" fmla="*/ 172615 h 2667003"/>
                  <a:gd name="connsiteX38" fmla="*/ 718486 w 2667002"/>
                  <a:gd name="connsiteY38" fmla="*/ 404619 h 2667003"/>
                  <a:gd name="connsiteX39" fmla="*/ 593655 w 2667002"/>
                  <a:gd name="connsiteY39" fmla="*/ 499076 h 2667003"/>
                  <a:gd name="connsiteX40" fmla="*/ 384369 w 2667002"/>
                  <a:gd name="connsiteY40" fmla="*/ 395729 h 2667003"/>
                  <a:gd name="connsiteX41" fmla="*/ 273491 w 2667002"/>
                  <a:gd name="connsiteY41" fmla="*/ 524387 h 2667003"/>
                  <a:gd name="connsiteX42" fmla="*/ 405854 w 2667002"/>
                  <a:gd name="connsiteY42" fmla="*/ 715893 h 2667003"/>
                  <a:gd name="connsiteX43" fmla="*/ 333993 w 2667002"/>
                  <a:gd name="connsiteY43" fmla="*/ 839365 h 2667003"/>
                  <a:gd name="connsiteX44" fmla="*/ 102112 w 2667002"/>
                  <a:gd name="connsiteY44" fmla="*/ 821832 h 2667003"/>
                  <a:gd name="connsiteX45" fmla="*/ 46673 w 2667002"/>
                  <a:gd name="connsiteY45" fmla="*/ 983087 h 2667003"/>
                  <a:gd name="connsiteX46" fmla="*/ 242006 w 2667002"/>
                  <a:gd name="connsiteY46" fmla="*/ 1111622 h 2667003"/>
                  <a:gd name="connsiteX47" fmla="*/ 220522 w 2667002"/>
                  <a:gd name="connsiteY47" fmla="*/ 1266703 h 2667003"/>
                  <a:gd name="connsiteX48" fmla="*/ 0 w 2667002"/>
                  <a:gd name="connsiteY48" fmla="*/ 1341034 h 2667003"/>
                  <a:gd name="connsiteX49" fmla="*/ 11360 w 2667002"/>
                  <a:gd name="connsiteY49" fmla="*/ 1509944 h 2667003"/>
                  <a:gd name="connsiteX50" fmla="*/ 240771 w 2667002"/>
                  <a:gd name="connsiteY50" fmla="*/ 1554023 h 2667003"/>
                  <a:gd name="connsiteX51" fmla="*/ 278554 w 2667002"/>
                  <a:gd name="connsiteY51" fmla="*/ 1691448 h 2667003"/>
                  <a:gd name="connsiteX52" fmla="*/ 98284 w 2667002"/>
                  <a:gd name="connsiteY52" fmla="*/ 1843936 h 2667003"/>
                  <a:gd name="connsiteX53" fmla="*/ 173973 w 2667002"/>
                  <a:gd name="connsiteY53" fmla="*/ 1996425 h 2667003"/>
                  <a:gd name="connsiteX54" fmla="*/ 404619 w 2667002"/>
                  <a:gd name="connsiteY54" fmla="*/ 1948518 h 2667003"/>
                  <a:gd name="connsiteX55" fmla="*/ 500433 w 2667002"/>
                  <a:gd name="connsiteY55" fmla="*/ 2073348 h 2667003"/>
                  <a:gd name="connsiteX56" fmla="*/ 395729 w 2667002"/>
                  <a:gd name="connsiteY56" fmla="*/ 2282634 h 2667003"/>
                  <a:gd name="connsiteX57" fmla="*/ 524387 w 2667002"/>
                  <a:gd name="connsiteY57" fmla="*/ 2393512 h 2667003"/>
                  <a:gd name="connsiteX58" fmla="*/ 717127 w 2667002"/>
                  <a:gd name="connsiteY58" fmla="*/ 2261149 h 2667003"/>
                  <a:gd name="connsiteX59" fmla="*/ 840723 w 2667002"/>
                  <a:gd name="connsiteY59" fmla="*/ 2333010 h 2667003"/>
                  <a:gd name="connsiteX60" fmla="*/ 823067 w 2667002"/>
                  <a:gd name="connsiteY60" fmla="*/ 2564891 h 2667003"/>
                  <a:gd name="connsiteX61" fmla="*/ 983087 w 2667002"/>
                  <a:gd name="connsiteY61" fmla="*/ 2620331 h 2667003"/>
                  <a:gd name="connsiteX62" fmla="*/ 1111621 w 2667002"/>
                  <a:gd name="connsiteY62" fmla="*/ 2426232 h 2667003"/>
                  <a:gd name="connsiteX63" fmla="*/ 1266703 w 2667002"/>
                  <a:gd name="connsiteY63" fmla="*/ 2446481 h 2667003"/>
                  <a:gd name="connsiteX64" fmla="*/ 1341033 w 2667002"/>
                  <a:gd name="connsiteY64" fmla="*/ 2667003 h 266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67002" h="2667003">
                    <a:moveTo>
                      <a:pt x="1341033" y="2667003"/>
                    </a:moveTo>
                    <a:cubicBezTo>
                      <a:pt x="1511178" y="2655643"/>
                      <a:pt x="1511178" y="2655643"/>
                      <a:pt x="1511178" y="2655643"/>
                    </a:cubicBezTo>
                    <a:cubicBezTo>
                      <a:pt x="1554023" y="2426232"/>
                      <a:pt x="1554023" y="2426232"/>
                      <a:pt x="1554023" y="2426232"/>
                    </a:cubicBezTo>
                    <a:cubicBezTo>
                      <a:pt x="1599461" y="2417465"/>
                      <a:pt x="1646133" y="2404871"/>
                      <a:pt x="1691447" y="2389684"/>
                    </a:cubicBezTo>
                    <a:cubicBezTo>
                      <a:pt x="1845170" y="2568719"/>
                      <a:pt x="1845170" y="2568719"/>
                      <a:pt x="1845170" y="2568719"/>
                    </a:cubicBezTo>
                    <a:cubicBezTo>
                      <a:pt x="1996424" y="2494389"/>
                      <a:pt x="1996424" y="2494389"/>
                      <a:pt x="1996424" y="2494389"/>
                    </a:cubicBezTo>
                    <a:cubicBezTo>
                      <a:pt x="1948517" y="2262384"/>
                      <a:pt x="1948517" y="2262384"/>
                      <a:pt x="1948517" y="2262384"/>
                    </a:cubicBezTo>
                    <a:cubicBezTo>
                      <a:pt x="1992720" y="2233368"/>
                      <a:pt x="2034330" y="2201882"/>
                      <a:pt x="2073347" y="2166569"/>
                    </a:cubicBezTo>
                    <a:cubicBezTo>
                      <a:pt x="2282633" y="2271274"/>
                      <a:pt x="2282633" y="2271274"/>
                      <a:pt x="2282633" y="2271274"/>
                    </a:cubicBezTo>
                    <a:cubicBezTo>
                      <a:pt x="2393511" y="2142616"/>
                      <a:pt x="2393511" y="2142616"/>
                      <a:pt x="2393511" y="2142616"/>
                    </a:cubicBezTo>
                    <a:cubicBezTo>
                      <a:pt x="2262383" y="1949875"/>
                      <a:pt x="2262383" y="1949875"/>
                      <a:pt x="2262383" y="1949875"/>
                    </a:cubicBezTo>
                    <a:cubicBezTo>
                      <a:pt x="2288930" y="1910735"/>
                      <a:pt x="2311525" y="1869124"/>
                      <a:pt x="2333010" y="1827638"/>
                    </a:cubicBezTo>
                    <a:cubicBezTo>
                      <a:pt x="2566125" y="1843936"/>
                      <a:pt x="2566125" y="1843936"/>
                      <a:pt x="2566125" y="1843936"/>
                    </a:cubicBezTo>
                    <a:cubicBezTo>
                      <a:pt x="2620330" y="1683916"/>
                      <a:pt x="2620330" y="1683916"/>
                      <a:pt x="2620330" y="1683916"/>
                    </a:cubicBezTo>
                    <a:cubicBezTo>
                      <a:pt x="2426231" y="1555381"/>
                      <a:pt x="2426231" y="1555381"/>
                      <a:pt x="2426231" y="1555381"/>
                    </a:cubicBezTo>
                    <a:cubicBezTo>
                      <a:pt x="2436356" y="1503646"/>
                      <a:pt x="2442653" y="1452035"/>
                      <a:pt x="2446481" y="1400300"/>
                    </a:cubicBezTo>
                    <a:cubicBezTo>
                      <a:pt x="2667002" y="1325969"/>
                      <a:pt x="2667002" y="1325969"/>
                      <a:pt x="2667002" y="1325969"/>
                    </a:cubicBezTo>
                    <a:cubicBezTo>
                      <a:pt x="2655643" y="1155825"/>
                      <a:pt x="2655643" y="1155825"/>
                      <a:pt x="2655643" y="1155825"/>
                    </a:cubicBezTo>
                    <a:cubicBezTo>
                      <a:pt x="2426231" y="1112980"/>
                      <a:pt x="2426231" y="1112980"/>
                      <a:pt x="2426231" y="1112980"/>
                    </a:cubicBezTo>
                    <a:cubicBezTo>
                      <a:pt x="2417465" y="1067542"/>
                      <a:pt x="2404870" y="1020869"/>
                      <a:pt x="2389683" y="975555"/>
                    </a:cubicBezTo>
                    <a:cubicBezTo>
                      <a:pt x="2568718" y="821832"/>
                      <a:pt x="2568718" y="821832"/>
                      <a:pt x="2568718" y="821832"/>
                    </a:cubicBezTo>
                    <a:cubicBezTo>
                      <a:pt x="2494388" y="670578"/>
                      <a:pt x="2494388" y="670578"/>
                      <a:pt x="2494388" y="670578"/>
                    </a:cubicBezTo>
                    <a:cubicBezTo>
                      <a:pt x="2262383" y="718485"/>
                      <a:pt x="2262383" y="718485"/>
                      <a:pt x="2262383" y="718485"/>
                    </a:cubicBezTo>
                    <a:cubicBezTo>
                      <a:pt x="2233367" y="674282"/>
                      <a:pt x="2201882" y="632672"/>
                      <a:pt x="2167927" y="593655"/>
                    </a:cubicBezTo>
                    <a:cubicBezTo>
                      <a:pt x="2271273" y="384369"/>
                      <a:pt x="2271273" y="384369"/>
                      <a:pt x="2271273" y="384369"/>
                    </a:cubicBezTo>
                    <a:cubicBezTo>
                      <a:pt x="2142615" y="273491"/>
                      <a:pt x="2142615" y="273491"/>
                      <a:pt x="2142615" y="273491"/>
                    </a:cubicBezTo>
                    <a:cubicBezTo>
                      <a:pt x="1951110" y="404619"/>
                      <a:pt x="1951110" y="404619"/>
                      <a:pt x="1951110" y="404619"/>
                    </a:cubicBezTo>
                    <a:cubicBezTo>
                      <a:pt x="1910734" y="379430"/>
                      <a:pt x="1869124" y="355477"/>
                      <a:pt x="1827637" y="333993"/>
                    </a:cubicBezTo>
                    <a:cubicBezTo>
                      <a:pt x="1845170" y="100877"/>
                      <a:pt x="1845170" y="100877"/>
                      <a:pt x="1845170" y="100877"/>
                    </a:cubicBezTo>
                    <a:cubicBezTo>
                      <a:pt x="1683916" y="46672"/>
                      <a:pt x="1683916" y="46672"/>
                      <a:pt x="1683916" y="46672"/>
                    </a:cubicBezTo>
                    <a:cubicBezTo>
                      <a:pt x="1555381" y="240771"/>
                      <a:pt x="1555381" y="240771"/>
                      <a:pt x="1555381" y="240771"/>
                    </a:cubicBezTo>
                    <a:cubicBezTo>
                      <a:pt x="1504881" y="230646"/>
                      <a:pt x="1452035" y="224349"/>
                      <a:pt x="1400300" y="220521"/>
                    </a:cubicBezTo>
                    <a:cubicBezTo>
                      <a:pt x="1325969" y="0"/>
                      <a:pt x="1325969" y="0"/>
                      <a:pt x="1325969" y="0"/>
                    </a:cubicBezTo>
                    <a:cubicBezTo>
                      <a:pt x="1157059" y="11359"/>
                      <a:pt x="1157059" y="11359"/>
                      <a:pt x="1157059" y="11359"/>
                    </a:cubicBezTo>
                    <a:cubicBezTo>
                      <a:pt x="1114214" y="240771"/>
                      <a:pt x="1114214" y="240771"/>
                      <a:pt x="1114214" y="240771"/>
                    </a:cubicBezTo>
                    <a:cubicBezTo>
                      <a:pt x="1067542" y="249537"/>
                      <a:pt x="1020869" y="262132"/>
                      <a:pt x="975555" y="277319"/>
                    </a:cubicBezTo>
                    <a:cubicBezTo>
                      <a:pt x="823067" y="98284"/>
                      <a:pt x="823067" y="98284"/>
                      <a:pt x="823067" y="98284"/>
                    </a:cubicBezTo>
                    <a:cubicBezTo>
                      <a:pt x="670578" y="172615"/>
                      <a:pt x="670578" y="172615"/>
                      <a:pt x="670578" y="172615"/>
                    </a:cubicBezTo>
                    <a:cubicBezTo>
                      <a:pt x="718486" y="404619"/>
                      <a:pt x="718486" y="404619"/>
                      <a:pt x="718486" y="404619"/>
                    </a:cubicBezTo>
                    <a:cubicBezTo>
                      <a:pt x="674282" y="433635"/>
                      <a:pt x="632672" y="465121"/>
                      <a:pt x="593655" y="499076"/>
                    </a:cubicBezTo>
                    <a:cubicBezTo>
                      <a:pt x="384369" y="395729"/>
                      <a:pt x="384369" y="395729"/>
                      <a:pt x="384369" y="395729"/>
                    </a:cubicBezTo>
                    <a:cubicBezTo>
                      <a:pt x="273491" y="524387"/>
                      <a:pt x="273491" y="524387"/>
                      <a:pt x="273491" y="524387"/>
                    </a:cubicBezTo>
                    <a:cubicBezTo>
                      <a:pt x="405854" y="715893"/>
                      <a:pt x="405854" y="715893"/>
                      <a:pt x="405854" y="715893"/>
                    </a:cubicBezTo>
                    <a:cubicBezTo>
                      <a:pt x="379431" y="756268"/>
                      <a:pt x="355477" y="797879"/>
                      <a:pt x="333993" y="839365"/>
                    </a:cubicBezTo>
                    <a:cubicBezTo>
                      <a:pt x="102112" y="821832"/>
                      <a:pt x="102112" y="821832"/>
                      <a:pt x="102112" y="821832"/>
                    </a:cubicBezTo>
                    <a:cubicBezTo>
                      <a:pt x="46673" y="983087"/>
                      <a:pt x="46673" y="983087"/>
                      <a:pt x="46673" y="983087"/>
                    </a:cubicBezTo>
                    <a:cubicBezTo>
                      <a:pt x="242006" y="1111622"/>
                      <a:pt x="242006" y="1111622"/>
                      <a:pt x="242006" y="1111622"/>
                    </a:cubicBezTo>
                    <a:cubicBezTo>
                      <a:pt x="230646" y="1163357"/>
                      <a:pt x="224349" y="1214968"/>
                      <a:pt x="220522" y="1266703"/>
                    </a:cubicBezTo>
                    <a:cubicBezTo>
                      <a:pt x="0" y="1341034"/>
                      <a:pt x="0" y="1341034"/>
                      <a:pt x="0" y="1341034"/>
                    </a:cubicBezTo>
                    <a:cubicBezTo>
                      <a:pt x="11360" y="1509944"/>
                      <a:pt x="11360" y="1509944"/>
                      <a:pt x="11360" y="1509944"/>
                    </a:cubicBezTo>
                    <a:cubicBezTo>
                      <a:pt x="240771" y="1554023"/>
                      <a:pt x="240771" y="1554023"/>
                      <a:pt x="240771" y="1554023"/>
                    </a:cubicBezTo>
                    <a:cubicBezTo>
                      <a:pt x="250772" y="1599461"/>
                      <a:pt x="262132" y="1646134"/>
                      <a:pt x="278554" y="1691448"/>
                    </a:cubicBezTo>
                    <a:cubicBezTo>
                      <a:pt x="98284" y="1843936"/>
                      <a:pt x="98284" y="1843936"/>
                      <a:pt x="98284" y="1843936"/>
                    </a:cubicBezTo>
                    <a:cubicBezTo>
                      <a:pt x="173973" y="1996425"/>
                      <a:pt x="173973" y="1996425"/>
                      <a:pt x="173973" y="1996425"/>
                    </a:cubicBezTo>
                    <a:cubicBezTo>
                      <a:pt x="404619" y="1948518"/>
                      <a:pt x="404619" y="1948518"/>
                      <a:pt x="404619" y="1948518"/>
                    </a:cubicBezTo>
                    <a:cubicBezTo>
                      <a:pt x="433635" y="1992721"/>
                      <a:pt x="465120" y="2034331"/>
                      <a:pt x="500433" y="2073348"/>
                    </a:cubicBezTo>
                    <a:cubicBezTo>
                      <a:pt x="395729" y="2282634"/>
                      <a:pt x="395729" y="2282634"/>
                      <a:pt x="395729" y="2282634"/>
                    </a:cubicBezTo>
                    <a:cubicBezTo>
                      <a:pt x="524387" y="2393512"/>
                      <a:pt x="524387" y="2393512"/>
                      <a:pt x="524387" y="2393512"/>
                    </a:cubicBezTo>
                    <a:cubicBezTo>
                      <a:pt x="717127" y="2261149"/>
                      <a:pt x="717127" y="2261149"/>
                      <a:pt x="717127" y="2261149"/>
                    </a:cubicBezTo>
                    <a:cubicBezTo>
                      <a:pt x="756268" y="2287573"/>
                      <a:pt x="797878" y="2311526"/>
                      <a:pt x="840723" y="2333010"/>
                    </a:cubicBezTo>
                    <a:cubicBezTo>
                      <a:pt x="823067" y="2564891"/>
                      <a:pt x="823067" y="2564891"/>
                      <a:pt x="823067" y="2564891"/>
                    </a:cubicBezTo>
                    <a:cubicBezTo>
                      <a:pt x="983087" y="2620331"/>
                      <a:pt x="983087" y="2620331"/>
                      <a:pt x="983087" y="2620331"/>
                    </a:cubicBezTo>
                    <a:cubicBezTo>
                      <a:pt x="1111621" y="2426232"/>
                      <a:pt x="1111621" y="2426232"/>
                      <a:pt x="1111621" y="2426232"/>
                    </a:cubicBezTo>
                    <a:cubicBezTo>
                      <a:pt x="1163356" y="2436357"/>
                      <a:pt x="1214968" y="2442654"/>
                      <a:pt x="1266703" y="2446481"/>
                    </a:cubicBezTo>
                    <a:cubicBezTo>
                      <a:pt x="1341033" y="2667003"/>
                      <a:pt x="1341033" y="2667003"/>
                      <a:pt x="1341033" y="2667003"/>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7" name="Shape 384"/>
              <p:cNvSpPr/>
              <p:nvPr/>
            </p:nvSpPr>
            <p:spPr>
              <a:xfrm rot="10800000" flipH="1">
                <a:off x="3210688" y="4850333"/>
                <a:ext cx="1828557" cy="1829687"/>
              </a:xfrm>
              <a:prstGeom prst="ellipse">
                <a:avLst/>
              </a:prstGeom>
              <a:gradFill flip="none" rotWithShape="1">
                <a:gsLst>
                  <a:gs pos="0">
                    <a:srgbClr val="D9D9D9"/>
                  </a:gs>
                  <a:gs pos="100000">
                    <a:srgbClr val="FFFFFF"/>
                  </a:gs>
                </a:gsLst>
                <a:lin ang="9000000" scaled="0"/>
              </a:gradFill>
              <a:ln w="12700" cap="flat">
                <a:noFill/>
                <a:miter lim="400000"/>
              </a:ln>
              <a:effectLst/>
            </p:spPr>
            <p:txBody>
              <a:bodyPr wrap="square" lIns="45719" tIns="45719" rIns="45719" bIns="45719" numCol="1" anchor="t">
                <a:noAutofit/>
              </a:bodyPr>
              <a:lstStyle/>
              <a:p>
                <a:endParaRPr/>
              </a:p>
            </p:txBody>
          </p:sp>
        </p:grpSp>
        <p:grpSp>
          <p:nvGrpSpPr>
            <p:cNvPr id="8" name="Group 7"/>
            <p:cNvGrpSpPr/>
            <p:nvPr/>
          </p:nvGrpSpPr>
          <p:grpSpPr>
            <a:xfrm>
              <a:off x="2549735" y="2444761"/>
              <a:ext cx="1886790" cy="1886790"/>
              <a:chOff x="2791465" y="4431675"/>
              <a:chExt cx="2667002" cy="2667003"/>
            </a:xfrm>
          </p:grpSpPr>
          <p:sp>
            <p:nvSpPr>
              <p:cNvPr id="9" name="Freeform: Shape 8"/>
              <p:cNvSpPr/>
              <p:nvPr/>
            </p:nvSpPr>
            <p:spPr>
              <a:xfrm rot="10800000" flipH="1">
                <a:off x="2791465" y="4431675"/>
                <a:ext cx="2667002" cy="2667003"/>
              </a:xfrm>
              <a:custGeom>
                <a:avLst/>
                <a:gdLst>
                  <a:gd name="connsiteX0" fmla="*/ 1341033 w 2667002"/>
                  <a:gd name="connsiteY0" fmla="*/ 2667003 h 2667003"/>
                  <a:gd name="connsiteX1" fmla="*/ 1511178 w 2667002"/>
                  <a:gd name="connsiteY1" fmla="*/ 2655643 h 2667003"/>
                  <a:gd name="connsiteX2" fmla="*/ 1554023 w 2667002"/>
                  <a:gd name="connsiteY2" fmla="*/ 2426232 h 2667003"/>
                  <a:gd name="connsiteX3" fmla="*/ 1691447 w 2667002"/>
                  <a:gd name="connsiteY3" fmla="*/ 2389684 h 2667003"/>
                  <a:gd name="connsiteX4" fmla="*/ 1845170 w 2667002"/>
                  <a:gd name="connsiteY4" fmla="*/ 2568719 h 2667003"/>
                  <a:gd name="connsiteX5" fmla="*/ 1996424 w 2667002"/>
                  <a:gd name="connsiteY5" fmla="*/ 2494389 h 2667003"/>
                  <a:gd name="connsiteX6" fmla="*/ 1948517 w 2667002"/>
                  <a:gd name="connsiteY6" fmla="*/ 2262384 h 2667003"/>
                  <a:gd name="connsiteX7" fmla="*/ 2073347 w 2667002"/>
                  <a:gd name="connsiteY7" fmla="*/ 2166569 h 2667003"/>
                  <a:gd name="connsiteX8" fmla="*/ 2282633 w 2667002"/>
                  <a:gd name="connsiteY8" fmla="*/ 2271274 h 2667003"/>
                  <a:gd name="connsiteX9" fmla="*/ 2393511 w 2667002"/>
                  <a:gd name="connsiteY9" fmla="*/ 2142616 h 2667003"/>
                  <a:gd name="connsiteX10" fmla="*/ 2262383 w 2667002"/>
                  <a:gd name="connsiteY10" fmla="*/ 1949875 h 2667003"/>
                  <a:gd name="connsiteX11" fmla="*/ 2333010 w 2667002"/>
                  <a:gd name="connsiteY11" fmla="*/ 1827638 h 2667003"/>
                  <a:gd name="connsiteX12" fmla="*/ 2566125 w 2667002"/>
                  <a:gd name="connsiteY12" fmla="*/ 1843936 h 2667003"/>
                  <a:gd name="connsiteX13" fmla="*/ 2620330 w 2667002"/>
                  <a:gd name="connsiteY13" fmla="*/ 1683916 h 2667003"/>
                  <a:gd name="connsiteX14" fmla="*/ 2426231 w 2667002"/>
                  <a:gd name="connsiteY14" fmla="*/ 1555381 h 2667003"/>
                  <a:gd name="connsiteX15" fmla="*/ 2446481 w 2667002"/>
                  <a:gd name="connsiteY15" fmla="*/ 1400300 h 2667003"/>
                  <a:gd name="connsiteX16" fmla="*/ 2667002 w 2667002"/>
                  <a:gd name="connsiteY16" fmla="*/ 1325969 h 2667003"/>
                  <a:gd name="connsiteX17" fmla="*/ 2655643 w 2667002"/>
                  <a:gd name="connsiteY17" fmla="*/ 1155825 h 2667003"/>
                  <a:gd name="connsiteX18" fmla="*/ 2426231 w 2667002"/>
                  <a:gd name="connsiteY18" fmla="*/ 1112980 h 2667003"/>
                  <a:gd name="connsiteX19" fmla="*/ 2389683 w 2667002"/>
                  <a:gd name="connsiteY19" fmla="*/ 975555 h 2667003"/>
                  <a:gd name="connsiteX20" fmla="*/ 2568718 w 2667002"/>
                  <a:gd name="connsiteY20" fmla="*/ 821832 h 2667003"/>
                  <a:gd name="connsiteX21" fmla="*/ 2494388 w 2667002"/>
                  <a:gd name="connsiteY21" fmla="*/ 670578 h 2667003"/>
                  <a:gd name="connsiteX22" fmla="*/ 2262383 w 2667002"/>
                  <a:gd name="connsiteY22" fmla="*/ 718485 h 2667003"/>
                  <a:gd name="connsiteX23" fmla="*/ 2167927 w 2667002"/>
                  <a:gd name="connsiteY23" fmla="*/ 593655 h 2667003"/>
                  <a:gd name="connsiteX24" fmla="*/ 2271273 w 2667002"/>
                  <a:gd name="connsiteY24" fmla="*/ 384369 h 2667003"/>
                  <a:gd name="connsiteX25" fmla="*/ 2142615 w 2667002"/>
                  <a:gd name="connsiteY25" fmla="*/ 273491 h 2667003"/>
                  <a:gd name="connsiteX26" fmla="*/ 1951110 w 2667002"/>
                  <a:gd name="connsiteY26" fmla="*/ 404619 h 2667003"/>
                  <a:gd name="connsiteX27" fmla="*/ 1827637 w 2667002"/>
                  <a:gd name="connsiteY27" fmla="*/ 333993 h 2667003"/>
                  <a:gd name="connsiteX28" fmla="*/ 1845170 w 2667002"/>
                  <a:gd name="connsiteY28" fmla="*/ 100877 h 2667003"/>
                  <a:gd name="connsiteX29" fmla="*/ 1683916 w 2667002"/>
                  <a:gd name="connsiteY29" fmla="*/ 46672 h 2667003"/>
                  <a:gd name="connsiteX30" fmla="*/ 1555381 w 2667002"/>
                  <a:gd name="connsiteY30" fmla="*/ 240771 h 2667003"/>
                  <a:gd name="connsiteX31" fmla="*/ 1400300 w 2667002"/>
                  <a:gd name="connsiteY31" fmla="*/ 220521 h 2667003"/>
                  <a:gd name="connsiteX32" fmla="*/ 1325969 w 2667002"/>
                  <a:gd name="connsiteY32" fmla="*/ 0 h 2667003"/>
                  <a:gd name="connsiteX33" fmla="*/ 1157059 w 2667002"/>
                  <a:gd name="connsiteY33" fmla="*/ 11359 h 2667003"/>
                  <a:gd name="connsiteX34" fmla="*/ 1114214 w 2667002"/>
                  <a:gd name="connsiteY34" fmla="*/ 240771 h 2667003"/>
                  <a:gd name="connsiteX35" fmla="*/ 975555 w 2667002"/>
                  <a:gd name="connsiteY35" fmla="*/ 277319 h 2667003"/>
                  <a:gd name="connsiteX36" fmla="*/ 823067 w 2667002"/>
                  <a:gd name="connsiteY36" fmla="*/ 98284 h 2667003"/>
                  <a:gd name="connsiteX37" fmla="*/ 670578 w 2667002"/>
                  <a:gd name="connsiteY37" fmla="*/ 172615 h 2667003"/>
                  <a:gd name="connsiteX38" fmla="*/ 718486 w 2667002"/>
                  <a:gd name="connsiteY38" fmla="*/ 404619 h 2667003"/>
                  <a:gd name="connsiteX39" fmla="*/ 593655 w 2667002"/>
                  <a:gd name="connsiteY39" fmla="*/ 499076 h 2667003"/>
                  <a:gd name="connsiteX40" fmla="*/ 384369 w 2667002"/>
                  <a:gd name="connsiteY40" fmla="*/ 395729 h 2667003"/>
                  <a:gd name="connsiteX41" fmla="*/ 273491 w 2667002"/>
                  <a:gd name="connsiteY41" fmla="*/ 524387 h 2667003"/>
                  <a:gd name="connsiteX42" fmla="*/ 405854 w 2667002"/>
                  <a:gd name="connsiteY42" fmla="*/ 715893 h 2667003"/>
                  <a:gd name="connsiteX43" fmla="*/ 333993 w 2667002"/>
                  <a:gd name="connsiteY43" fmla="*/ 839365 h 2667003"/>
                  <a:gd name="connsiteX44" fmla="*/ 102112 w 2667002"/>
                  <a:gd name="connsiteY44" fmla="*/ 821832 h 2667003"/>
                  <a:gd name="connsiteX45" fmla="*/ 46673 w 2667002"/>
                  <a:gd name="connsiteY45" fmla="*/ 983087 h 2667003"/>
                  <a:gd name="connsiteX46" fmla="*/ 242006 w 2667002"/>
                  <a:gd name="connsiteY46" fmla="*/ 1111622 h 2667003"/>
                  <a:gd name="connsiteX47" fmla="*/ 220522 w 2667002"/>
                  <a:gd name="connsiteY47" fmla="*/ 1266703 h 2667003"/>
                  <a:gd name="connsiteX48" fmla="*/ 0 w 2667002"/>
                  <a:gd name="connsiteY48" fmla="*/ 1341034 h 2667003"/>
                  <a:gd name="connsiteX49" fmla="*/ 11360 w 2667002"/>
                  <a:gd name="connsiteY49" fmla="*/ 1509944 h 2667003"/>
                  <a:gd name="connsiteX50" fmla="*/ 240771 w 2667002"/>
                  <a:gd name="connsiteY50" fmla="*/ 1554023 h 2667003"/>
                  <a:gd name="connsiteX51" fmla="*/ 278554 w 2667002"/>
                  <a:gd name="connsiteY51" fmla="*/ 1691448 h 2667003"/>
                  <a:gd name="connsiteX52" fmla="*/ 98284 w 2667002"/>
                  <a:gd name="connsiteY52" fmla="*/ 1843936 h 2667003"/>
                  <a:gd name="connsiteX53" fmla="*/ 173973 w 2667002"/>
                  <a:gd name="connsiteY53" fmla="*/ 1996425 h 2667003"/>
                  <a:gd name="connsiteX54" fmla="*/ 404619 w 2667002"/>
                  <a:gd name="connsiteY54" fmla="*/ 1948518 h 2667003"/>
                  <a:gd name="connsiteX55" fmla="*/ 500433 w 2667002"/>
                  <a:gd name="connsiteY55" fmla="*/ 2073348 h 2667003"/>
                  <a:gd name="connsiteX56" fmla="*/ 395729 w 2667002"/>
                  <a:gd name="connsiteY56" fmla="*/ 2282634 h 2667003"/>
                  <a:gd name="connsiteX57" fmla="*/ 524387 w 2667002"/>
                  <a:gd name="connsiteY57" fmla="*/ 2393512 h 2667003"/>
                  <a:gd name="connsiteX58" fmla="*/ 717127 w 2667002"/>
                  <a:gd name="connsiteY58" fmla="*/ 2261149 h 2667003"/>
                  <a:gd name="connsiteX59" fmla="*/ 840723 w 2667002"/>
                  <a:gd name="connsiteY59" fmla="*/ 2333010 h 2667003"/>
                  <a:gd name="connsiteX60" fmla="*/ 823067 w 2667002"/>
                  <a:gd name="connsiteY60" fmla="*/ 2564891 h 2667003"/>
                  <a:gd name="connsiteX61" fmla="*/ 983087 w 2667002"/>
                  <a:gd name="connsiteY61" fmla="*/ 2620331 h 2667003"/>
                  <a:gd name="connsiteX62" fmla="*/ 1111621 w 2667002"/>
                  <a:gd name="connsiteY62" fmla="*/ 2426232 h 2667003"/>
                  <a:gd name="connsiteX63" fmla="*/ 1266703 w 2667002"/>
                  <a:gd name="connsiteY63" fmla="*/ 2446481 h 2667003"/>
                  <a:gd name="connsiteX64" fmla="*/ 1341033 w 2667002"/>
                  <a:gd name="connsiteY64" fmla="*/ 2667003 h 266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67002" h="2667003">
                    <a:moveTo>
                      <a:pt x="1341033" y="2667003"/>
                    </a:moveTo>
                    <a:cubicBezTo>
                      <a:pt x="1511178" y="2655643"/>
                      <a:pt x="1511178" y="2655643"/>
                      <a:pt x="1511178" y="2655643"/>
                    </a:cubicBezTo>
                    <a:cubicBezTo>
                      <a:pt x="1554023" y="2426232"/>
                      <a:pt x="1554023" y="2426232"/>
                      <a:pt x="1554023" y="2426232"/>
                    </a:cubicBezTo>
                    <a:cubicBezTo>
                      <a:pt x="1599461" y="2417465"/>
                      <a:pt x="1646133" y="2404871"/>
                      <a:pt x="1691447" y="2389684"/>
                    </a:cubicBezTo>
                    <a:cubicBezTo>
                      <a:pt x="1845170" y="2568719"/>
                      <a:pt x="1845170" y="2568719"/>
                      <a:pt x="1845170" y="2568719"/>
                    </a:cubicBezTo>
                    <a:cubicBezTo>
                      <a:pt x="1996424" y="2494389"/>
                      <a:pt x="1996424" y="2494389"/>
                      <a:pt x="1996424" y="2494389"/>
                    </a:cubicBezTo>
                    <a:cubicBezTo>
                      <a:pt x="1948517" y="2262384"/>
                      <a:pt x="1948517" y="2262384"/>
                      <a:pt x="1948517" y="2262384"/>
                    </a:cubicBezTo>
                    <a:cubicBezTo>
                      <a:pt x="1992720" y="2233368"/>
                      <a:pt x="2034330" y="2201882"/>
                      <a:pt x="2073347" y="2166569"/>
                    </a:cubicBezTo>
                    <a:cubicBezTo>
                      <a:pt x="2282633" y="2271274"/>
                      <a:pt x="2282633" y="2271274"/>
                      <a:pt x="2282633" y="2271274"/>
                    </a:cubicBezTo>
                    <a:cubicBezTo>
                      <a:pt x="2393511" y="2142616"/>
                      <a:pt x="2393511" y="2142616"/>
                      <a:pt x="2393511" y="2142616"/>
                    </a:cubicBezTo>
                    <a:cubicBezTo>
                      <a:pt x="2262383" y="1949875"/>
                      <a:pt x="2262383" y="1949875"/>
                      <a:pt x="2262383" y="1949875"/>
                    </a:cubicBezTo>
                    <a:cubicBezTo>
                      <a:pt x="2288930" y="1910735"/>
                      <a:pt x="2311525" y="1869124"/>
                      <a:pt x="2333010" y="1827638"/>
                    </a:cubicBezTo>
                    <a:cubicBezTo>
                      <a:pt x="2566125" y="1843936"/>
                      <a:pt x="2566125" y="1843936"/>
                      <a:pt x="2566125" y="1843936"/>
                    </a:cubicBezTo>
                    <a:cubicBezTo>
                      <a:pt x="2620330" y="1683916"/>
                      <a:pt x="2620330" y="1683916"/>
                      <a:pt x="2620330" y="1683916"/>
                    </a:cubicBezTo>
                    <a:cubicBezTo>
                      <a:pt x="2426231" y="1555381"/>
                      <a:pt x="2426231" y="1555381"/>
                      <a:pt x="2426231" y="1555381"/>
                    </a:cubicBezTo>
                    <a:cubicBezTo>
                      <a:pt x="2436356" y="1503646"/>
                      <a:pt x="2442653" y="1452035"/>
                      <a:pt x="2446481" y="1400300"/>
                    </a:cubicBezTo>
                    <a:cubicBezTo>
                      <a:pt x="2667002" y="1325969"/>
                      <a:pt x="2667002" y="1325969"/>
                      <a:pt x="2667002" y="1325969"/>
                    </a:cubicBezTo>
                    <a:cubicBezTo>
                      <a:pt x="2655643" y="1155825"/>
                      <a:pt x="2655643" y="1155825"/>
                      <a:pt x="2655643" y="1155825"/>
                    </a:cubicBezTo>
                    <a:cubicBezTo>
                      <a:pt x="2426231" y="1112980"/>
                      <a:pt x="2426231" y="1112980"/>
                      <a:pt x="2426231" y="1112980"/>
                    </a:cubicBezTo>
                    <a:cubicBezTo>
                      <a:pt x="2417465" y="1067542"/>
                      <a:pt x="2404870" y="1020869"/>
                      <a:pt x="2389683" y="975555"/>
                    </a:cubicBezTo>
                    <a:cubicBezTo>
                      <a:pt x="2568718" y="821832"/>
                      <a:pt x="2568718" y="821832"/>
                      <a:pt x="2568718" y="821832"/>
                    </a:cubicBezTo>
                    <a:cubicBezTo>
                      <a:pt x="2494388" y="670578"/>
                      <a:pt x="2494388" y="670578"/>
                      <a:pt x="2494388" y="670578"/>
                    </a:cubicBezTo>
                    <a:cubicBezTo>
                      <a:pt x="2262383" y="718485"/>
                      <a:pt x="2262383" y="718485"/>
                      <a:pt x="2262383" y="718485"/>
                    </a:cubicBezTo>
                    <a:cubicBezTo>
                      <a:pt x="2233367" y="674282"/>
                      <a:pt x="2201882" y="632672"/>
                      <a:pt x="2167927" y="593655"/>
                    </a:cubicBezTo>
                    <a:cubicBezTo>
                      <a:pt x="2271273" y="384369"/>
                      <a:pt x="2271273" y="384369"/>
                      <a:pt x="2271273" y="384369"/>
                    </a:cubicBezTo>
                    <a:cubicBezTo>
                      <a:pt x="2142615" y="273491"/>
                      <a:pt x="2142615" y="273491"/>
                      <a:pt x="2142615" y="273491"/>
                    </a:cubicBezTo>
                    <a:cubicBezTo>
                      <a:pt x="1951110" y="404619"/>
                      <a:pt x="1951110" y="404619"/>
                      <a:pt x="1951110" y="404619"/>
                    </a:cubicBezTo>
                    <a:cubicBezTo>
                      <a:pt x="1910734" y="379430"/>
                      <a:pt x="1869124" y="355477"/>
                      <a:pt x="1827637" y="333993"/>
                    </a:cubicBezTo>
                    <a:cubicBezTo>
                      <a:pt x="1845170" y="100877"/>
                      <a:pt x="1845170" y="100877"/>
                      <a:pt x="1845170" y="100877"/>
                    </a:cubicBezTo>
                    <a:cubicBezTo>
                      <a:pt x="1683916" y="46672"/>
                      <a:pt x="1683916" y="46672"/>
                      <a:pt x="1683916" y="46672"/>
                    </a:cubicBezTo>
                    <a:cubicBezTo>
                      <a:pt x="1555381" y="240771"/>
                      <a:pt x="1555381" y="240771"/>
                      <a:pt x="1555381" y="240771"/>
                    </a:cubicBezTo>
                    <a:cubicBezTo>
                      <a:pt x="1504881" y="230646"/>
                      <a:pt x="1452035" y="224349"/>
                      <a:pt x="1400300" y="220521"/>
                    </a:cubicBezTo>
                    <a:cubicBezTo>
                      <a:pt x="1325969" y="0"/>
                      <a:pt x="1325969" y="0"/>
                      <a:pt x="1325969" y="0"/>
                    </a:cubicBezTo>
                    <a:cubicBezTo>
                      <a:pt x="1157059" y="11359"/>
                      <a:pt x="1157059" y="11359"/>
                      <a:pt x="1157059" y="11359"/>
                    </a:cubicBezTo>
                    <a:cubicBezTo>
                      <a:pt x="1114214" y="240771"/>
                      <a:pt x="1114214" y="240771"/>
                      <a:pt x="1114214" y="240771"/>
                    </a:cubicBezTo>
                    <a:cubicBezTo>
                      <a:pt x="1067542" y="249537"/>
                      <a:pt x="1020869" y="262132"/>
                      <a:pt x="975555" y="277319"/>
                    </a:cubicBezTo>
                    <a:cubicBezTo>
                      <a:pt x="823067" y="98284"/>
                      <a:pt x="823067" y="98284"/>
                      <a:pt x="823067" y="98284"/>
                    </a:cubicBezTo>
                    <a:cubicBezTo>
                      <a:pt x="670578" y="172615"/>
                      <a:pt x="670578" y="172615"/>
                      <a:pt x="670578" y="172615"/>
                    </a:cubicBezTo>
                    <a:cubicBezTo>
                      <a:pt x="718486" y="404619"/>
                      <a:pt x="718486" y="404619"/>
                      <a:pt x="718486" y="404619"/>
                    </a:cubicBezTo>
                    <a:cubicBezTo>
                      <a:pt x="674282" y="433635"/>
                      <a:pt x="632672" y="465121"/>
                      <a:pt x="593655" y="499076"/>
                    </a:cubicBezTo>
                    <a:cubicBezTo>
                      <a:pt x="384369" y="395729"/>
                      <a:pt x="384369" y="395729"/>
                      <a:pt x="384369" y="395729"/>
                    </a:cubicBezTo>
                    <a:cubicBezTo>
                      <a:pt x="273491" y="524387"/>
                      <a:pt x="273491" y="524387"/>
                      <a:pt x="273491" y="524387"/>
                    </a:cubicBezTo>
                    <a:cubicBezTo>
                      <a:pt x="405854" y="715893"/>
                      <a:pt x="405854" y="715893"/>
                      <a:pt x="405854" y="715893"/>
                    </a:cubicBezTo>
                    <a:cubicBezTo>
                      <a:pt x="379431" y="756268"/>
                      <a:pt x="355477" y="797879"/>
                      <a:pt x="333993" y="839365"/>
                    </a:cubicBezTo>
                    <a:cubicBezTo>
                      <a:pt x="102112" y="821832"/>
                      <a:pt x="102112" y="821832"/>
                      <a:pt x="102112" y="821832"/>
                    </a:cubicBezTo>
                    <a:cubicBezTo>
                      <a:pt x="46673" y="983087"/>
                      <a:pt x="46673" y="983087"/>
                      <a:pt x="46673" y="983087"/>
                    </a:cubicBezTo>
                    <a:cubicBezTo>
                      <a:pt x="242006" y="1111622"/>
                      <a:pt x="242006" y="1111622"/>
                      <a:pt x="242006" y="1111622"/>
                    </a:cubicBezTo>
                    <a:cubicBezTo>
                      <a:pt x="230646" y="1163357"/>
                      <a:pt x="224349" y="1214968"/>
                      <a:pt x="220522" y="1266703"/>
                    </a:cubicBezTo>
                    <a:cubicBezTo>
                      <a:pt x="0" y="1341034"/>
                      <a:pt x="0" y="1341034"/>
                      <a:pt x="0" y="1341034"/>
                    </a:cubicBezTo>
                    <a:cubicBezTo>
                      <a:pt x="11360" y="1509944"/>
                      <a:pt x="11360" y="1509944"/>
                      <a:pt x="11360" y="1509944"/>
                    </a:cubicBezTo>
                    <a:cubicBezTo>
                      <a:pt x="240771" y="1554023"/>
                      <a:pt x="240771" y="1554023"/>
                      <a:pt x="240771" y="1554023"/>
                    </a:cubicBezTo>
                    <a:cubicBezTo>
                      <a:pt x="250772" y="1599461"/>
                      <a:pt x="262132" y="1646134"/>
                      <a:pt x="278554" y="1691448"/>
                    </a:cubicBezTo>
                    <a:cubicBezTo>
                      <a:pt x="98284" y="1843936"/>
                      <a:pt x="98284" y="1843936"/>
                      <a:pt x="98284" y="1843936"/>
                    </a:cubicBezTo>
                    <a:cubicBezTo>
                      <a:pt x="173973" y="1996425"/>
                      <a:pt x="173973" y="1996425"/>
                      <a:pt x="173973" y="1996425"/>
                    </a:cubicBezTo>
                    <a:cubicBezTo>
                      <a:pt x="404619" y="1948518"/>
                      <a:pt x="404619" y="1948518"/>
                      <a:pt x="404619" y="1948518"/>
                    </a:cubicBezTo>
                    <a:cubicBezTo>
                      <a:pt x="433635" y="1992721"/>
                      <a:pt x="465120" y="2034331"/>
                      <a:pt x="500433" y="2073348"/>
                    </a:cubicBezTo>
                    <a:cubicBezTo>
                      <a:pt x="395729" y="2282634"/>
                      <a:pt x="395729" y="2282634"/>
                      <a:pt x="395729" y="2282634"/>
                    </a:cubicBezTo>
                    <a:cubicBezTo>
                      <a:pt x="524387" y="2393512"/>
                      <a:pt x="524387" y="2393512"/>
                      <a:pt x="524387" y="2393512"/>
                    </a:cubicBezTo>
                    <a:cubicBezTo>
                      <a:pt x="717127" y="2261149"/>
                      <a:pt x="717127" y="2261149"/>
                      <a:pt x="717127" y="2261149"/>
                    </a:cubicBezTo>
                    <a:cubicBezTo>
                      <a:pt x="756268" y="2287573"/>
                      <a:pt x="797878" y="2311526"/>
                      <a:pt x="840723" y="2333010"/>
                    </a:cubicBezTo>
                    <a:cubicBezTo>
                      <a:pt x="823067" y="2564891"/>
                      <a:pt x="823067" y="2564891"/>
                      <a:pt x="823067" y="2564891"/>
                    </a:cubicBezTo>
                    <a:cubicBezTo>
                      <a:pt x="983087" y="2620331"/>
                      <a:pt x="983087" y="2620331"/>
                      <a:pt x="983087" y="2620331"/>
                    </a:cubicBezTo>
                    <a:cubicBezTo>
                      <a:pt x="1111621" y="2426232"/>
                      <a:pt x="1111621" y="2426232"/>
                      <a:pt x="1111621" y="2426232"/>
                    </a:cubicBezTo>
                    <a:cubicBezTo>
                      <a:pt x="1163356" y="2436357"/>
                      <a:pt x="1214968" y="2442654"/>
                      <a:pt x="1266703" y="2446481"/>
                    </a:cubicBezTo>
                    <a:cubicBezTo>
                      <a:pt x="1341033" y="2667003"/>
                      <a:pt x="1341033" y="2667003"/>
                      <a:pt x="1341033" y="2667003"/>
                    </a:cubicBezTo>
                    <a:close/>
                  </a:path>
                </a:pathLst>
              </a:custGeom>
              <a:solidFill>
                <a:schemeClr val="accent2"/>
              </a:solidFill>
              <a:ln w="12700" cap="flat">
                <a:noFill/>
                <a:miter lim="400000"/>
              </a:ln>
              <a:effectLst/>
            </p:spPr>
            <p:txBody>
              <a:bodyPr wrap="square" lIns="45719" tIns="45719" rIns="45719" bIns="45719" numCol="1" anchor="t">
                <a:noAutofit/>
              </a:bodyPr>
              <a:lstStyle/>
              <a:p>
                <a:endParaRPr/>
              </a:p>
            </p:txBody>
          </p:sp>
          <p:sp>
            <p:nvSpPr>
              <p:cNvPr id="10" name="Shape 384"/>
              <p:cNvSpPr/>
              <p:nvPr/>
            </p:nvSpPr>
            <p:spPr>
              <a:xfrm rot="10800000" flipH="1">
                <a:off x="3210688" y="4850333"/>
                <a:ext cx="1828557" cy="1829687"/>
              </a:xfrm>
              <a:prstGeom prst="ellipse">
                <a:avLst/>
              </a:prstGeom>
              <a:gradFill flip="none" rotWithShape="1">
                <a:gsLst>
                  <a:gs pos="0">
                    <a:srgbClr val="D9D9D9"/>
                  </a:gs>
                  <a:gs pos="100000">
                    <a:srgbClr val="FFFFFF"/>
                  </a:gs>
                </a:gsLst>
                <a:lin ang="9000000" scaled="0"/>
              </a:gradFill>
              <a:ln w="12700" cap="flat">
                <a:noFill/>
                <a:miter lim="400000"/>
              </a:ln>
              <a:effectLst/>
            </p:spPr>
            <p:txBody>
              <a:bodyPr wrap="square" lIns="45719" tIns="45719" rIns="45719" bIns="45719" numCol="1" anchor="t">
                <a:noAutofit/>
              </a:bodyPr>
              <a:lstStyle/>
              <a:p>
                <a:endParaRPr/>
              </a:p>
            </p:txBody>
          </p:sp>
        </p:grpSp>
        <p:grpSp>
          <p:nvGrpSpPr>
            <p:cNvPr id="11" name="Group 10"/>
            <p:cNvGrpSpPr/>
            <p:nvPr/>
          </p:nvGrpSpPr>
          <p:grpSpPr>
            <a:xfrm>
              <a:off x="4771301" y="2444761"/>
              <a:ext cx="1886790" cy="1886790"/>
              <a:chOff x="2791465" y="4431675"/>
              <a:chExt cx="2667002" cy="2667003"/>
            </a:xfrm>
          </p:grpSpPr>
          <p:sp>
            <p:nvSpPr>
              <p:cNvPr id="12" name="Freeform: Shape 11"/>
              <p:cNvSpPr/>
              <p:nvPr/>
            </p:nvSpPr>
            <p:spPr>
              <a:xfrm rot="10800000" flipH="1">
                <a:off x="2791465" y="4431675"/>
                <a:ext cx="2667002" cy="2667003"/>
              </a:xfrm>
              <a:custGeom>
                <a:avLst/>
                <a:gdLst>
                  <a:gd name="connsiteX0" fmla="*/ 1341033 w 2667002"/>
                  <a:gd name="connsiteY0" fmla="*/ 2667003 h 2667003"/>
                  <a:gd name="connsiteX1" fmla="*/ 1511178 w 2667002"/>
                  <a:gd name="connsiteY1" fmla="*/ 2655643 h 2667003"/>
                  <a:gd name="connsiteX2" fmla="*/ 1554023 w 2667002"/>
                  <a:gd name="connsiteY2" fmla="*/ 2426232 h 2667003"/>
                  <a:gd name="connsiteX3" fmla="*/ 1691447 w 2667002"/>
                  <a:gd name="connsiteY3" fmla="*/ 2389684 h 2667003"/>
                  <a:gd name="connsiteX4" fmla="*/ 1845170 w 2667002"/>
                  <a:gd name="connsiteY4" fmla="*/ 2568719 h 2667003"/>
                  <a:gd name="connsiteX5" fmla="*/ 1996424 w 2667002"/>
                  <a:gd name="connsiteY5" fmla="*/ 2494389 h 2667003"/>
                  <a:gd name="connsiteX6" fmla="*/ 1948517 w 2667002"/>
                  <a:gd name="connsiteY6" fmla="*/ 2262384 h 2667003"/>
                  <a:gd name="connsiteX7" fmla="*/ 2073347 w 2667002"/>
                  <a:gd name="connsiteY7" fmla="*/ 2166569 h 2667003"/>
                  <a:gd name="connsiteX8" fmla="*/ 2282633 w 2667002"/>
                  <a:gd name="connsiteY8" fmla="*/ 2271274 h 2667003"/>
                  <a:gd name="connsiteX9" fmla="*/ 2393511 w 2667002"/>
                  <a:gd name="connsiteY9" fmla="*/ 2142616 h 2667003"/>
                  <a:gd name="connsiteX10" fmla="*/ 2262383 w 2667002"/>
                  <a:gd name="connsiteY10" fmla="*/ 1949875 h 2667003"/>
                  <a:gd name="connsiteX11" fmla="*/ 2333010 w 2667002"/>
                  <a:gd name="connsiteY11" fmla="*/ 1827638 h 2667003"/>
                  <a:gd name="connsiteX12" fmla="*/ 2566125 w 2667002"/>
                  <a:gd name="connsiteY12" fmla="*/ 1843936 h 2667003"/>
                  <a:gd name="connsiteX13" fmla="*/ 2620330 w 2667002"/>
                  <a:gd name="connsiteY13" fmla="*/ 1683916 h 2667003"/>
                  <a:gd name="connsiteX14" fmla="*/ 2426231 w 2667002"/>
                  <a:gd name="connsiteY14" fmla="*/ 1555381 h 2667003"/>
                  <a:gd name="connsiteX15" fmla="*/ 2446481 w 2667002"/>
                  <a:gd name="connsiteY15" fmla="*/ 1400300 h 2667003"/>
                  <a:gd name="connsiteX16" fmla="*/ 2667002 w 2667002"/>
                  <a:gd name="connsiteY16" fmla="*/ 1325969 h 2667003"/>
                  <a:gd name="connsiteX17" fmla="*/ 2655643 w 2667002"/>
                  <a:gd name="connsiteY17" fmla="*/ 1155825 h 2667003"/>
                  <a:gd name="connsiteX18" fmla="*/ 2426231 w 2667002"/>
                  <a:gd name="connsiteY18" fmla="*/ 1112980 h 2667003"/>
                  <a:gd name="connsiteX19" fmla="*/ 2389683 w 2667002"/>
                  <a:gd name="connsiteY19" fmla="*/ 975555 h 2667003"/>
                  <a:gd name="connsiteX20" fmla="*/ 2568718 w 2667002"/>
                  <a:gd name="connsiteY20" fmla="*/ 821832 h 2667003"/>
                  <a:gd name="connsiteX21" fmla="*/ 2494388 w 2667002"/>
                  <a:gd name="connsiteY21" fmla="*/ 670578 h 2667003"/>
                  <a:gd name="connsiteX22" fmla="*/ 2262383 w 2667002"/>
                  <a:gd name="connsiteY22" fmla="*/ 718485 h 2667003"/>
                  <a:gd name="connsiteX23" fmla="*/ 2167927 w 2667002"/>
                  <a:gd name="connsiteY23" fmla="*/ 593655 h 2667003"/>
                  <a:gd name="connsiteX24" fmla="*/ 2271273 w 2667002"/>
                  <a:gd name="connsiteY24" fmla="*/ 384369 h 2667003"/>
                  <a:gd name="connsiteX25" fmla="*/ 2142615 w 2667002"/>
                  <a:gd name="connsiteY25" fmla="*/ 273491 h 2667003"/>
                  <a:gd name="connsiteX26" fmla="*/ 1951110 w 2667002"/>
                  <a:gd name="connsiteY26" fmla="*/ 404619 h 2667003"/>
                  <a:gd name="connsiteX27" fmla="*/ 1827637 w 2667002"/>
                  <a:gd name="connsiteY27" fmla="*/ 333993 h 2667003"/>
                  <a:gd name="connsiteX28" fmla="*/ 1845170 w 2667002"/>
                  <a:gd name="connsiteY28" fmla="*/ 100877 h 2667003"/>
                  <a:gd name="connsiteX29" fmla="*/ 1683916 w 2667002"/>
                  <a:gd name="connsiteY29" fmla="*/ 46672 h 2667003"/>
                  <a:gd name="connsiteX30" fmla="*/ 1555381 w 2667002"/>
                  <a:gd name="connsiteY30" fmla="*/ 240771 h 2667003"/>
                  <a:gd name="connsiteX31" fmla="*/ 1400300 w 2667002"/>
                  <a:gd name="connsiteY31" fmla="*/ 220521 h 2667003"/>
                  <a:gd name="connsiteX32" fmla="*/ 1325969 w 2667002"/>
                  <a:gd name="connsiteY32" fmla="*/ 0 h 2667003"/>
                  <a:gd name="connsiteX33" fmla="*/ 1157059 w 2667002"/>
                  <a:gd name="connsiteY33" fmla="*/ 11359 h 2667003"/>
                  <a:gd name="connsiteX34" fmla="*/ 1114214 w 2667002"/>
                  <a:gd name="connsiteY34" fmla="*/ 240771 h 2667003"/>
                  <a:gd name="connsiteX35" fmla="*/ 975555 w 2667002"/>
                  <a:gd name="connsiteY35" fmla="*/ 277319 h 2667003"/>
                  <a:gd name="connsiteX36" fmla="*/ 823067 w 2667002"/>
                  <a:gd name="connsiteY36" fmla="*/ 98284 h 2667003"/>
                  <a:gd name="connsiteX37" fmla="*/ 670578 w 2667002"/>
                  <a:gd name="connsiteY37" fmla="*/ 172615 h 2667003"/>
                  <a:gd name="connsiteX38" fmla="*/ 718486 w 2667002"/>
                  <a:gd name="connsiteY38" fmla="*/ 404619 h 2667003"/>
                  <a:gd name="connsiteX39" fmla="*/ 593655 w 2667002"/>
                  <a:gd name="connsiteY39" fmla="*/ 499076 h 2667003"/>
                  <a:gd name="connsiteX40" fmla="*/ 384369 w 2667002"/>
                  <a:gd name="connsiteY40" fmla="*/ 395729 h 2667003"/>
                  <a:gd name="connsiteX41" fmla="*/ 273491 w 2667002"/>
                  <a:gd name="connsiteY41" fmla="*/ 524387 h 2667003"/>
                  <a:gd name="connsiteX42" fmla="*/ 405854 w 2667002"/>
                  <a:gd name="connsiteY42" fmla="*/ 715893 h 2667003"/>
                  <a:gd name="connsiteX43" fmla="*/ 333993 w 2667002"/>
                  <a:gd name="connsiteY43" fmla="*/ 839365 h 2667003"/>
                  <a:gd name="connsiteX44" fmla="*/ 102112 w 2667002"/>
                  <a:gd name="connsiteY44" fmla="*/ 821832 h 2667003"/>
                  <a:gd name="connsiteX45" fmla="*/ 46673 w 2667002"/>
                  <a:gd name="connsiteY45" fmla="*/ 983087 h 2667003"/>
                  <a:gd name="connsiteX46" fmla="*/ 242006 w 2667002"/>
                  <a:gd name="connsiteY46" fmla="*/ 1111622 h 2667003"/>
                  <a:gd name="connsiteX47" fmla="*/ 220522 w 2667002"/>
                  <a:gd name="connsiteY47" fmla="*/ 1266703 h 2667003"/>
                  <a:gd name="connsiteX48" fmla="*/ 0 w 2667002"/>
                  <a:gd name="connsiteY48" fmla="*/ 1341034 h 2667003"/>
                  <a:gd name="connsiteX49" fmla="*/ 11360 w 2667002"/>
                  <a:gd name="connsiteY49" fmla="*/ 1509944 h 2667003"/>
                  <a:gd name="connsiteX50" fmla="*/ 240771 w 2667002"/>
                  <a:gd name="connsiteY50" fmla="*/ 1554023 h 2667003"/>
                  <a:gd name="connsiteX51" fmla="*/ 278554 w 2667002"/>
                  <a:gd name="connsiteY51" fmla="*/ 1691448 h 2667003"/>
                  <a:gd name="connsiteX52" fmla="*/ 98284 w 2667002"/>
                  <a:gd name="connsiteY52" fmla="*/ 1843936 h 2667003"/>
                  <a:gd name="connsiteX53" fmla="*/ 173973 w 2667002"/>
                  <a:gd name="connsiteY53" fmla="*/ 1996425 h 2667003"/>
                  <a:gd name="connsiteX54" fmla="*/ 404619 w 2667002"/>
                  <a:gd name="connsiteY54" fmla="*/ 1948518 h 2667003"/>
                  <a:gd name="connsiteX55" fmla="*/ 500433 w 2667002"/>
                  <a:gd name="connsiteY55" fmla="*/ 2073348 h 2667003"/>
                  <a:gd name="connsiteX56" fmla="*/ 395729 w 2667002"/>
                  <a:gd name="connsiteY56" fmla="*/ 2282634 h 2667003"/>
                  <a:gd name="connsiteX57" fmla="*/ 524387 w 2667002"/>
                  <a:gd name="connsiteY57" fmla="*/ 2393512 h 2667003"/>
                  <a:gd name="connsiteX58" fmla="*/ 717127 w 2667002"/>
                  <a:gd name="connsiteY58" fmla="*/ 2261149 h 2667003"/>
                  <a:gd name="connsiteX59" fmla="*/ 840723 w 2667002"/>
                  <a:gd name="connsiteY59" fmla="*/ 2333010 h 2667003"/>
                  <a:gd name="connsiteX60" fmla="*/ 823067 w 2667002"/>
                  <a:gd name="connsiteY60" fmla="*/ 2564891 h 2667003"/>
                  <a:gd name="connsiteX61" fmla="*/ 983087 w 2667002"/>
                  <a:gd name="connsiteY61" fmla="*/ 2620331 h 2667003"/>
                  <a:gd name="connsiteX62" fmla="*/ 1111621 w 2667002"/>
                  <a:gd name="connsiteY62" fmla="*/ 2426232 h 2667003"/>
                  <a:gd name="connsiteX63" fmla="*/ 1266703 w 2667002"/>
                  <a:gd name="connsiteY63" fmla="*/ 2446481 h 2667003"/>
                  <a:gd name="connsiteX64" fmla="*/ 1341033 w 2667002"/>
                  <a:gd name="connsiteY64" fmla="*/ 2667003 h 266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67002" h="2667003">
                    <a:moveTo>
                      <a:pt x="1341033" y="2667003"/>
                    </a:moveTo>
                    <a:cubicBezTo>
                      <a:pt x="1511178" y="2655643"/>
                      <a:pt x="1511178" y="2655643"/>
                      <a:pt x="1511178" y="2655643"/>
                    </a:cubicBezTo>
                    <a:cubicBezTo>
                      <a:pt x="1554023" y="2426232"/>
                      <a:pt x="1554023" y="2426232"/>
                      <a:pt x="1554023" y="2426232"/>
                    </a:cubicBezTo>
                    <a:cubicBezTo>
                      <a:pt x="1599461" y="2417465"/>
                      <a:pt x="1646133" y="2404871"/>
                      <a:pt x="1691447" y="2389684"/>
                    </a:cubicBezTo>
                    <a:cubicBezTo>
                      <a:pt x="1845170" y="2568719"/>
                      <a:pt x="1845170" y="2568719"/>
                      <a:pt x="1845170" y="2568719"/>
                    </a:cubicBezTo>
                    <a:cubicBezTo>
                      <a:pt x="1996424" y="2494389"/>
                      <a:pt x="1996424" y="2494389"/>
                      <a:pt x="1996424" y="2494389"/>
                    </a:cubicBezTo>
                    <a:cubicBezTo>
                      <a:pt x="1948517" y="2262384"/>
                      <a:pt x="1948517" y="2262384"/>
                      <a:pt x="1948517" y="2262384"/>
                    </a:cubicBezTo>
                    <a:cubicBezTo>
                      <a:pt x="1992720" y="2233368"/>
                      <a:pt x="2034330" y="2201882"/>
                      <a:pt x="2073347" y="2166569"/>
                    </a:cubicBezTo>
                    <a:cubicBezTo>
                      <a:pt x="2282633" y="2271274"/>
                      <a:pt x="2282633" y="2271274"/>
                      <a:pt x="2282633" y="2271274"/>
                    </a:cubicBezTo>
                    <a:cubicBezTo>
                      <a:pt x="2393511" y="2142616"/>
                      <a:pt x="2393511" y="2142616"/>
                      <a:pt x="2393511" y="2142616"/>
                    </a:cubicBezTo>
                    <a:cubicBezTo>
                      <a:pt x="2262383" y="1949875"/>
                      <a:pt x="2262383" y="1949875"/>
                      <a:pt x="2262383" y="1949875"/>
                    </a:cubicBezTo>
                    <a:cubicBezTo>
                      <a:pt x="2288930" y="1910735"/>
                      <a:pt x="2311525" y="1869124"/>
                      <a:pt x="2333010" y="1827638"/>
                    </a:cubicBezTo>
                    <a:cubicBezTo>
                      <a:pt x="2566125" y="1843936"/>
                      <a:pt x="2566125" y="1843936"/>
                      <a:pt x="2566125" y="1843936"/>
                    </a:cubicBezTo>
                    <a:cubicBezTo>
                      <a:pt x="2620330" y="1683916"/>
                      <a:pt x="2620330" y="1683916"/>
                      <a:pt x="2620330" y="1683916"/>
                    </a:cubicBezTo>
                    <a:cubicBezTo>
                      <a:pt x="2426231" y="1555381"/>
                      <a:pt x="2426231" y="1555381"/>
                      <a:pt x="2426231" y="1555381"/>
                    </a:cubicBezTo>
                    <a:cubicBezTo>
                      <a:pt x="2436356" y="1503646"/>
                      <a:pt x="2442653" y="1452035"/>
                      <a:pt x="2446481" y="1400300"/>
                    </a:cubicBezTo>
                    <a:cubicBezTo>
                      <a:pt x="2667002" y="1325969"/>
                      <a:pt x="2667002" y="1325969"/>
                      <a:pt x="2667002" y="1325969"/>
                    </a:cubicBezTo>
                    <a:cubicBezTo>
                      <a:pt x="2655643" y="1155825"/>
                      <a:pt x="2655643" y="1155825"/>
                      <a:pt x="2655643" y="1155825"/>
                    </a:cubicBezTo>
                    <a:cubicBezTo>
                      <a:pt x="2426231" y="1112980"/>
                      <a:pt x="2426231" y="1112980"/>
                      <a:pt x="2426231" y="1112980"/>
                    </a:cubicBezTo>
                    <a:cubicBezTo>
                      <a:pt x="2417465" y="1067542"/>
                      <a:pt x="2404870" y="1020869"/>
                      <a:pt x="2389683" y="975555"/>
                    </a:cubicBezTo>
                    <a:cubicBezTo>
                      <a:pt x="2568718" y="821832"/>
                      <a:pt x="2568718" y="821832"/>
                      <a:pt x="2568718" y="821832"/>
                    </a:cubicBezTo>
                    <a:cubicBezTo>
                      <a:pt x="2494388" y="670578"/>
                      <a:pt x="2494388" y="670578"/>
                      <a:pt x="2494388" y="670578"/>
                    </a:cubicBezTo>
                    <a:cubicBezTo>
                      <a:pt x="2262383" y="718485"/>
                      <a:pt x="2262383" y="718485"/>
                      <a:pt x="2262383" y="718485"/>
                    </a:cubicBezTo>
                    <a:cubicBezTo>
                      <a:pt x="2233367" y="674282"/>
                      <a:pt x="2201882" y="632672"/>
                      <a:pt x="2167927" y="593655"/>
                    </a:cubicBezTo>
                    <a:cubicBezTo>
                      <a:pt x="2271273" y="384369"/>
                      <a:pt x="2271273" y="384369"/>
                      <a:pt x="2271273" y="384369"/>
                    </a:cubicBezTo>
                    <a:cubicBezTo>
                      <a:pt x="2142615" y="273491"/>
                      <a:pt x="2142615" y="273491"/>
                      <a:pt x="2142615" y="273491"/>
                    </a:cubicBezTo>
                    <a:cubicBezTo>
                      <a:pt x="1951110" y="404619"/>
                      <a:pt x="1951110" y="404619"/>
                      <a:pt x="1951110" y="404619"/>
                    </a:cubicBezTo>
                    <a:cubicBezTo>
                      <a:pt x="1910734" y="379430"/>
                      <a:pt x="1869124" y="355477"/>
                      <a:pt x="1827637" y="333993"/>
                    </a:cubicBezTo>
                    <a:cubicBezTo>
                      <a:pt x="1845170" y="100877"/>
                      <a:pt x="1845170" y="100877"/>
                      <a:pt x="1845170" y="100877"/>
                    </a:cubicBezTo>
                    <a:cubicBezTo>
                      <a:pt x="1683916" y="46672"/>
                      <a:pt x="1683916" y="46672"/>
                      <a:pt x="1683916" y="46672"/>
                    </a:cubicBezTo>
                    <a:cubicBezTo>
                      <a:pt x="1555381" y="240771"/>
                      <a:pt x="1555381" y="240771"/>
                      <a:pt x="1555381" y="240771"/>
                    </a:cubicBezTo>
                    <a:cubicBezTo>
                      <a:pt x="1504881" y="230646"/>
                      <a:pt x="1452035" y="224349"/>
                      <a:pt x="1400300" y="220521"/>
                    </a:cubicBezTo>
                    <a:cubicBezTo>
                      <a:pt x="1325969" y="0"/>
                      <a:pt x="1325969" y="0"/>
                      <a:pt x="1325969" y="0"/>
                    </a:cubicBezTo>
                    <a:cubicBezTo>
                      <a:pt x="1157059" y="11359"/>
                      <a:pt x="1157059" y="11359"/>
                      <a:pt x="1157059" y="11359"/>
                    </a:cubicBezTo>
                    <a:cubicBezTo>
                      <a:pt x="1114214" y="240771"/>
                      <a:pt x="1114214" y="240771"/>
                      <a:pt x="1114214" y="240771"/>
                    </a:cubicBezTo>
                    <a:cubicBezTo>
                      <a:pt x="1067542" y="249537"/>
                      <a:pt x="1020869" y="262132"/>
                      <a:pt x="975555" y="277319"/>
                    </a:cubicBezTo>
                    <a:cubicBezTo>
                      <a:pt x="823067" y="98284"/>
                      <a:pt x="823067" y="98284"/>
                      <a:pt x="823067" y="98284"/>
                    </a:cubicBezTo>
                    <a:cubicBezTo>
                      <a:pt x="670578" y="172615"/>
                      <a:pt x="670578" y="172615"/>
                      <a:pt x="670578" y="172615"/>
                    </a:cubicBezTo>
                    <a:cubicBezTo>
                      <a:pt x="718486" y="404619"/>
                      <a:pt x="718486" y="404619"/>
                      <a:pt x="718486" y="404619"/>
                    </a:cubicBezTo>
                    <a:cubicBezTo>
                      <a:pt x="674282" y="433635"/>
                      <a:pt x="632672" y="465121"/>
                      <a:pt x="593655" y="499076"/>
                    </a:cubicBezTo>
                    <a:cubicBezTo>
                      <a:pt x="384369" y="395729"/>
                      <a:pt x="384369" y="395729"/>
                      <a:pt x="384369" y="395729"/>
                    </a:cubicBezTo>
                    <a:cubicBezTo>
                      <a:pt x="273491" y="524387"/>
                      <a:pt x="273491" y="524387"/>
                      <a:pt x="273491" y="524387"/>
                    </a:cubicBezTo>
                    <a:cubicBezTo>
                      <a:pt x="405854" y="715893"/>
                      <a:pt x="405854" y="715893"/>
                      <a:pt x="405854" y="715893"/>
                    </a:cubicBezTo>
                    <a:cubicBezTo>
                      <a:pt x="379431" y="756268"/>
                      <a:pt x="355477" y="797879"/>
                      <a:pt x="333993" y="839365"/>
                    </a:cubicBezTo>
                    <a:cubicBezTo>
                      <a:pt x="102112" y="821832"/>
                      <a:pt x="102112" y="821832"/>
                      <a:pt x="102112" y="821832"/>
                    </a:cubicBezTo>
                    <a:cubicBezTo>
                      <a:pt x="46673" y="983087"/>
                      <a:pt x="46673" y="983087"/>
                      <a:pt x="46673" y="983087"/>
                    </a:cubicBezTo>
                    <a:cubicBezTo>
                      <a:pt x="242006" y="1111622"/>
                      <a:pt x="242006" y="1111622"/>
                      <a:pt x="242006" y="1111622"/>
                    </a:cubicBezTo>
                    <a:cubicBezTo>
                      <a:pt x="230646" y="1163357"/>
                      <a:pt x="224349" y="1214968"/>
                      <a:pt x="220522" y="1266703"/>
                    </a:cubicBezTo>
                    <a:cubicBezTo>
                      <a:pt x="0" y="1341034"/>
                      <a:pt x="0" y="1341034"/>
                      <a:pt x="0" y="1341034"/>
                    </a:cubicBezTo>
                    <a:cubicBezTo>
                      <a:pt x="11360" y="1509944"/>
                      <a:pt x="11360" y="1509944"/>
                      <a:pt x="11360" y="1509944"/>
                    </a:cubicBezTo>
                    <a:cubicBezTo>
                      <a:pt x="240771" y="1554023"/>
                      <a:pt x="240771" y="1554023"/>
                      <a:pt x="240771" y="1554023"/>
                    </a:cubicBezTo>
                    <a:cubicBezTo>
                      <a:pt x="250772" y="1599461"/>
                      <a:pt x="262132" y="1646134"/>
                      <a:pt x="278554" y="1691448"/>
                    </a:cubicBezTo>
                    <a:cubicBezTo>
                      <a:pt x="98284" y="1843936"/>
                      <a:pt x="98284" y="1843936"/>
                      <a:pt x="98284" y="1843936"/>
                    </a:cubicBezTo>
                    <a:cubicBezTo>
                      <a:pt x="173973" y="1996425"/>
                      <a:pt x="173973" y="1996425"/>
                      <a:pt x="173973" y="1996425"/>
                    </a:cubicBezTo>
                    <a:cubicBezTo>
                      <a:pt x="404619" y="1948518"/>
                      <a:pt x="404619" y="1948518"/>
                      <a:pt x="404619" y="1948518"/>
                    </a:cubicBezTo>
                    <a:cubicBezTo>
                      <a:pt x="433635" y="1992721"/>
                      <a:pt x="465120" y="2034331"/>
                      <a:pt x="500433" y="2073348"/>
                    </a:cubicBezTo>
                    <a:cubicBezTo>
                      <a:pt x="395729" y="2282634"/>
                      <a:pt x="395729" y="2282634"/>
                      <a:pt x="395729" y="2282634"/>
                    </a:cubicBezTo>
                    <a:cubicBezTo>
                      <a:pt x="524387" y="2393512"/>
                      <a:pt x="524387" y="2393512"/>
                      <a:pt x="524387" y="2393512"/>
                    </a:cubicBezTo>
                    <a:cubicBezTo>
                      <a:pt x="717127" y="2261149"/>
                      <a:pt x="717127" y="2261149"/>
                      <a:pt x="717127" y="2261149"/>
                    </a:cubicBezTo>
                    <a:cubicBezTo>
                      <a:pt x="756268" y="2287573"/>
                      <a:pt x="797878" y="2311526"/>
                      <a:pt x="840723" y="2333010"/>
                    </a:cubicBezTo>
                    <a:cubicBezTo>
                      <a:pt x="823067" y="2564891"/>
                      <a:pt x="823067" y="2564891"/>
                      <a:pt x="823067" y="2564891"/>
                    </a:cubicBezTo>
                    <a:cubicBezTo>
                      <a:pt x="983087" y="2620331"/>
                      <a:pt x="983087" y="2620331"/>
                      <a:pt x="983087" y="2620331"/>
                    </a:cubicBezTo>
                    <a:cubicBezTo>
                      <a:pt x="1111621" y="2426232"/>
                      <a:pt x="1111621" y="2426232"/>
                      <a:pt x="1111621" y="2426232"/>
                    </a:cubicBezTo>
                    <a:cubicBezTo>
                      <a:pt x="1163356" y="2436357"/>
                      <a:pt x="1214968" y="2442654"/>
                      <a:pt x="1266703" y="2446481"/>
                    </a:cubicBezTo>
                    <a:cubicBezTo>
                      <a:pt x="1341033" y="2667003"/>
                      <a:pt x="1341033" y="2667003"/>
                      <a:pt x="1341033" y="2667003"/>
                    </a:cubicBezTo>
                    <a:close/>
                  </a:path>
                </a:pathLst>
              </a:custGeom>
              <a:solidFill>
                <a:srgbClr val="F49D15"/>
              </a:solidFill>
              <a:ln w="12700" cap="flat">
                <a:noFill/>
                <a:miter lim="400000"/>
              </a:ln>
              <a:effectLst/>
            </p:spPr>
            <p:txBody>
              <a:bodyPr wrap="square" lIns="45719" tIns="45719" rIns="45719" bIns="45719" numCol="1" anchor="t">
                <a:noAutofit/>
              </a:bodyPr>
              <a:lstStyle/>
              <a:p>
                <a:endParaRPr/>
              </a:p>
            </p:txBody>
          </p:sp>
          <p:sp>
            <p:nvSpPr>
              <p:cNvPr id="13" name="Shape 384"/>
              <p:cNvSpPr/>
              <p:nvPr/>
            </p:nvSpPr>
            <p:spPr>
              <a:xfrm rot="10800000" flipH="1">
                <a:off x="3210688" y="4850333"/>
                <a:ext cx="1828557" cy="1829687"/>
              </a:xfrm>
              <a:prstGeom prst="ellipse">
                <a:avLst/>
              </a:prstGeom>
              <a:gradFill flip="none" rotWithShape="1">
                <a:gsLst>
                  <a:gs pos="0">
                    <a:srgbClr val="D9D9D9"/>
                  </a:gs>
                  <a:gs pos="100000">
                    <a:srgbClr val="FFFFFF"/>
                  </a:gs>
                </a:gsLst>
                <a:lin ang="9000000" scaled="0"/>
              </a:gradFill>
              <a:ln w="12700" cap="flat">
                <a:noFill/>
                <a:miter lim="400000"/>
              </a:ln>
              <a:effectLst/>
            </p:spPr>
            <p:txBody>
              <a:bodyPr wrap="square" lIns="45719" tIns="45719" rIns="45719" bIns="45719" numCol="1" anchor="t">
                <a:noAutofit/>
              </a:bodyPr>
              <a:lstStyle/>
              <a:p>
                <a:endParaRPr/>
              </a:p>
            </p:txBody>
          </p:sp>
        </p:grpSp>
        <p:grpSp>
          <p:nvGrpSpPr>
            <p:cNvPr id="14" name="Group 13"/>
            <p:cNvGrpSpPr/>
            <p:nvPr/>
          </p:nvGrpSpPr>
          <p:grpSpPr>
            <a:xfrm>
              <a:off x="6992867" y="2444761"/>
              <a:ext cx="1886790" cy="1886790"/>
              <a:chOff x="2791465" y="4431675"/>
              <a:chExt cx="2667002" cy="2667003"/>
            </a:xfrm>
          </p:grpSpPr>
          <p:sp>
            <p:nvSpPr>
              <p:cNvPr id="15" name="Freeform: Shape 14"/>
              <p:cNvSpPr/>
              <p:nvPr/>
            </p:nvSpPr>
            <p:spPr>
              <a:xfrm rot="10800000" flipH="1">
                <a:off x="2791465" y="4431675"/>
                <a:ext cx="2667002" cy="2667003"/>
              </a:xfrm>
              <a:custGeom>
                <a:avLst/>
                <a:gdLst>
                  <a:gd name="connsiteX0" fmla="*/ 1341033 w 2667002"/>
                  <a:gd name="connsiteY0" fmla="*/ 2667003 h 2667003"/>
                  <a:gd name="connsiteX1" fmla="*/ 1511178 w 2667002"/>
                  <a:gd name="connsiteY1" fmla="*/ 2655643 h 2667003"/>
                  <a:gd name="connsiteX2" fmla="*/ 1554023 w 2667002"/>
                  <a:gd name="connsiteY2" fmla="*/ 2426232 h 2667003"/>
                  <a:gd name="connsiteX3" fmla="*/ 1691447 w 2667002"/>
                  <a:gd name="connsiteY3" fmla="*/ 2389684 h 2667003"/>
                  <a:gd name="connsiteX4" fmla="*/ 1845170 w 2667002"/>
                  <a:gd name="connsiteY4" fmla="*/ 2568719 h 2667003"/>
                  <a:gd name="connsiteX5" fmla="*/ 1996424 w 2667002"/>
                  <a:gd name="connsiteY5" fmla="*/ 2494389 h 2667003"/>
                  <a:gd name="connsiteX6" fmla="*/ 1948517 w 2667002"/>
                  <a:gd name="connsiteY6" fmla="*/ 2262384 h 2667003"/>
                  <a:gd name="connsiteX7" fmla="*/ 2073347 w 2667002"/>
                  <a:gd name="connsiteY7" fmla="*/ 2166569 h 2667003"/>
                  <a:gd name="connsiteX8" fmla="*/ 2282633 w 2667002"/>
                  <a:gd name="connsiteY8" fmla="*/ 2271274 h 2667003"/>
                  <a:gd name="connsiteX9" fmla="*/ 2393511 w 2667002"/>
                  <a:gd name="connsiteY9" fmla="*/ 2142616 h 2667003"/>
                  <a:gd name="connsiteX10" fmla="*/ 2262383 w 2667002"/>
                  <a:gd name="connsiteY10" fmla="*/ 1949875 h 2667003"/>
                  <a:gd name="connsiteX11" fmla="*/ 2333010 w 2667002"/>
                  <a:gd name="connsiteY11" fmla="*/ 1827638 h 2667003"/>
                  <a:gd name="connsiteX12" fmla="*/ 2566125 w 2667002"/>
                  <a:gd name="connsiteY12" fmla="*/ 1843936 h 2667003"/>
                  <a:gd name="connsiteX13" fmla="*/ 2620330 w 2667002"/>
                  <a:gd name="connsiteY13" fmla="*/ 1683916 h 2667003"/>
                  <a:gd name="connsiteX14" fmla="*/ 2426231 w 2667002"/>
                  <a:gd name="connsiteY14" fmla="*/ 1555381 h 2667003"/>
                  <a:gd name="connsiteX15" fmla="*/ 2446481 w 2667002"/>
                  <a:gd name="connsiteY15" fmla="*/ 1400300 h 2667003"/>
                  <a:gd name="connsiteX16" fmla="*/ 2667002 w 2667002"/>
                  <a:gd name="connsiteY16" fmla="*/ 1325969 h 2667003"/>
                  <a:gd name="connsiteX17" fmla="*/ 2655643 w 2667002"/>
                  <a:gd name="connsiteY17" fmla="*/ 1155825 h 2667003"/>
                  <a:gd name="connsiteX18" fmla="*/ 2426231 w 2667002"/>
                  <a:gd name="connsiteY18" fmla="*/ 1112980 h 2667003"/>
                  <a:gd name="connsiteX19" fmla="*/ 2389683 w 2667002"/>
                  <a:gd name="connsiteY19" fmla="*/ 975555 h 2667003"/>
                  <a:gd name="connsiteX20" fmla="*/ 2568718 w 2667002"/>
                  <a:gd name="connsiteY20" fmla="*/ 821832 h 2667003"/>
                  <a:gd name="connsiteX21" fmla="*/ 2494388 w 2667002"/>
                  <a:gd name="connsiteY21" fmla="*/ 670578 h 2667003"/>
                  <a:gd name="connsiteX22" fmla="*/ 2262383 w 2667002"/>
                  <a:gd name="connsiteY22" fmla="*/ 718485 h 2667003"/>
                  <a:gd name="connsiteX23" fmla="*/ 2167927 w 2667002"/>
                  <a:gd name="connsiteY23" fmla="*/ 593655 h 2667003"/>
                  <a:gd name="connsiteX24" fmla="*/ 2271273 w 2667002"/>
                  <a:gd name="connsiteY24" fmla="*/ 384369 h 2667003"/>
                  <a:gd name="connsiteX25" fmla="*/ 2142615 w 2667002"/>
                  <a:gd name="connsiteY25" fmla="*/ 273491 h 2667003"/>
                  <a:gd name="connsiteX26" fmla="*/ 1951110 w 2667002"/>
                  <a:gd name="connsiteY26" fmla="*/ 404619 h 2667003"/>
                  <a:gd name="connsiteX27" fmla="*/ 1827637 w 2667002"/>
                  <a:gd name="connsiteY27" fmla="*/ 333993 h 2667003"/>
                  <a:gd name="connsiteX28" fmla="*/ 1845170 w 2667002"/>
                  <a:gd name="connsiteY28" fmla="*/ 100877 h 2667003"/>
                  <a:gd name="connsiteX29" fmla="*/ 1683916 w 2667002"/>
                  <a:gd name="connsiteY29" fmla="*/ 46672 h 2667003"/>
                  <a:gd name="connsiteX30" fmla="*/ 1555381 w 2667002"/>
                  <a:gd name="connsiteY30" fmla="*/ 240771 h 2667003"/>
                  <a:gd name="connsiteX31" fmla="*/ 1400300 w 2667002"/>
                  <a:gd name="connsiteY31" fmla="*/ 220521 h 2667003"/>
                  <a:gd name="connsiteX32" fmla="*/ 1325969 w 2667002"/>
                  <a:gd name="connsiteY32" fmla="*/ 0 h 2667003"/>
                  <a:gd name="connsiteX33" fmla="*/ 1157059 w 2667002"/>
                  <a:gd name="connsiteY33" fmla="*/ 11359 h 2667003"/>
                  <a:gd name="connsiteX34" fmla="*/ 1114214 w 2667002"/>
                  <a:gd name="connsiteY34" fmla="*/ 240771 h 2667003"/>
                  <a:gd name="connsiteX35" fmla="*/ 975555 w 2667002"/>
                  <a:gd name="connsiteY35" fmla="*/ 277319 h 2667003"/>
                  <a:gd name="connsiteX36" fmla="*/ 823067 w 2667002"/>
                  <a:gd name="connsiteY36" fmla="*/ 98284 h 2667003"/>
                  <a:gd name="connsiteX37" fmla="*/ 670578 w 2667002"/>
                  <a:gd name="connsiteY37" fmla="*/ 172615 h 2667003"/>
                  <a:gd name="connsiteX38" fmla="*/ 718486 w 2667002"/>
                  <a:gd name="connsiteY38" fmla="*/ 404619 h 2667003"/>
                  <a:gd name="connsiteX39" fmla="*/ 593655 w 2667002"/>
                  <a:gd name="connsiteY39" fmla="*/ 499076 h 2667003"/>
                  <a:gd name="connsiteX40" fmla="*/ 384369 w 2667002"/>
                  <a:gd name="connsiteY40" fmla="*/ 395729 h 2667003"/>
                  <a:gd name="connsiteX41" fmla="*/ 273491 w 2667002"/>
                  <a:gd name="connsiteY41" fmla="*/ 524387 h 2667003"/>
                  <a:gd name="connsiteX42" fmla="*/ 405854 w 2667002"/>
                  <a:gd name="connsiteY42" fmla="*/ 715893 h 2667003"/>
                  <a:gd name="connsiteX43" fmla="*/ 333993 w 2667002"/>
                  <a:gd name="connsiteY43" fmla="*/ 839365 h 2667003"/>
                  <a:gd name="connsiteX44" fmla="*/ 102112 w 2667002"/>
                  <a:gd name="connsiteY44" fmla="*/ 821832 h 2667003"/>
                  <a:gd name="connsiteX45" fmla="*/ 46673 w 2667002"/>
                  <a:gd name="connsiteY45" fmla="*/ 983087 h 2667003"/>
                  <a:gd name="connsiteX46" fmla="*/ 242006 w 2667002"/>
                  <a:gd name="connsiteY46" fmla="*/ 1111622 h 2667003"/>
                  <a:gd name="connsiteX47" fmla="*/ 220522 w 2667002"/>
                  <a:gd name="connsiteY47" fmla="*/ 1266703 h 2667003"/>
                  <a:gd name="connsiteX48" fmla="*/ 0 w 2667002"/>
                  <a:gd name="connsiteY48" fmla="*/ 1341034 h 2667003"/>
                  <a:gd name="connsiteX49" fmla="*/ 11360 w 2667002"/>
                  <a:gd name="connsiteY49" fmla="*/ 1509944 h 2667003"/>
                  <a:gd name="connsiteX50" fmla="*/ 240771 w 2667002"/>
                  <a:gd name="connsiteY50" fmla="*/ 1554023 h 2667003"/>
                  <a:gd name="connsiteX51" fmla="*/ 278554 w 2667002"/>
                  <a:gd name="connsiteY51" fmla="*/ 1691448 h 2667003"/>
                  <a:gd name="connsiteX52" fmla="*/ 98284 w 2667002"/>
                  <a:gd name="connsiteY52" fmla="*/ 1843936 h 2667003"/>
                  <a:gd name="connsiteX53" fmla="*/ 173973 w 2667002"/>
                  <a:gd name="connsiteY53" fmla="*/ 1996425 h 2667003"/>
                  <a:gd name="connsiteX54" fmla="*/ 404619 w 2667002"/>
                  <a:gd name="connsiteY54" fmla="*/ 1948518 h 2667003"/>
                  <a:gd name="connsiteX55" fmla="*/ 500433 w 2667002"/>
                  <a:gd name="connsiteY55" fmla="*/ 2073348 h 2667003"/>
                  <a:gd name="connsiteX56" fmla="*/ 395729 w 2667002"/>
                  <a:gd name="connsiteY56" fmla="*/ 2282634 h 2667003"/>
                  <a:gd name="connsiteX57" fmla="*/ 524387 w 2667002"/>
                  <a:gd name="connsiteY57" fmla="*/ 2393512 h 2667003"/>
                  <a:gd name="connsiteX58" fmla="*/ 717127 w 2667002"/>
                  <a:gd name="connsiteY58" fmla="*/ 2261149 h 2667003"/>
                  <a:gd name="connsiteX59" fmla="*/ 840723 w 2667002"/>
                  <a:gd name="connsiteY59" fmla="*/ 2333010 h 2667003"/>
                  <a:gd name="connsiteX60" fmla="*/ 823067 w 2667002"/>
                  <a:gd name="connsiteY60" fmla="*/ 2564891 h 2667003"/>
                  <a:gd name="connsiteX61" fmla="*/ 983087 w 2667002"/>
                  <a:gd name="connsiteY61" fmla="*/ 2620331 h 2667003"/>
                  <a:gd name="connsiteX62" fmla="*/ 1111621 w 2667002"/>
                  <a:gd name="connsiteY62" fmla="*/ 2426232 h 2667003"/>
                  <a:gd name="connsiteX63" fmla="*/ 1266703 w 2667002"/>
                  <a:gd name="connsiteY63" fmla="*/ 2446481 h 2667003"/>
                  <a:gd name="connsiteX64" fmla="*/ 1341033 w 2667002"/>
                  <a:gd name="connsiteY64" fmla="*/ 2667003 h 266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67002" h="2667003">
                    <a:moveTo>
                      <a:pt x="1341033" y="2667003"/>
                    </a:moveTo>
                    <a:cubicBezTo>
                      <a:pt x="1511178" y="2655643"/>
                      <a:pt x="1511178" y="2655643"/>
                      <a:pt x="1511178" y="2655643"/>
                    </a:cubicBezTo>
                    <a:cubicBezTo>
                      <a:pt x="1554023" y="2426232"/>
                      <a:pt x="1554023" y="2426232"/>
                      <a:pt x="1554023" y="2426232"/>
                    </a:cubicBezTo>
                    <a:cubicBezTo>
                      <a:pt x="1599461" y="2417465"/>
                      <a:pt x="1646133" y="2404871"/>
                      <a:pt x="1691447" y="2389684"/>
                    </a:cubicBezTo>
                    <a:cubicBezTo>
                      <a:pt x="1845170" y="2568719"/>
                      <a:pt x="1845170" y="2568719"/>
                      <a:pt x="1845170" y="2568719"/>
                    </a:cubicBezTo>
                    <a:cubicBezTo>
                      <a:pt x="1996424" y="2494389"/>
                      <a:pt x="1996424" y="2494389"/>
                      <a:pt x="1996424" y="2494389"/>
                    </a:cubicBezTo>
                    <a:cubicBezTo>
                      <a:pt x="1948517" y="2262384"/>
                      <a:pt x="1948517" y="2262384"/>
                      <a:pt x="1948517" y="2262384"/>
                    </a:cubicBezTo>
                    <a:cubicBezTo>
                      <a:pt x="1992720" y="2233368"/>
                      <a:pt x="2034330" y="2201882"/>
                      <a:pt x="2073347" y="2166569"/>
                    </a:cubicBezTo>
                    <a:cubicBezTo>
                      <a:pt x="2282633" y="2271274"/>
                      <a:pt x="2282633" y="2271274"/>
                      <a:pt x="2282633" y="2271274"/>
                    </a:cubicBezTo>
                    <a:cubicBezTo>
                      <a:pt x="2393511" y="2142616"/>
                      <a:pt x="2393511" y="2142616"/>
                      <a:pt x="2393511" y="2142616"/>
                    </a:cubicBezTo>
                    <a:cubicBezTo>
                      <a:pt x="2262383" y="1949875"/>
                      <a:pt x="2262383" y="1949875"/>
                      <a:pt x="2262383" y="1949875"/>
                    </a:cubicBezTo>
                    <a:cubicBezTo>
                      <a:pt x="2288930" y="1910735"/>
                      <a:pt x="2311525" y="1869124"/>
                      <a:pt x="2333010" y="1827638"/>
                    </a:cubicBezTo>
                    <a:cubicBezTo>
                      <a:pt x="2566125" y="1843936"/>
                      <a:pt x="2566125" y="1843936"/>
                      <a:pt x="2566125" y="1843936"/>
                    </a:cubicBezTo>
                    <a:cubicBezTo>
                      <a:pt x="2620330" y="1683916"/>
                      <a:pt x="2620330" y="1683916"/>
                      <a:pt x="2620330" y="1683916"/>
                    </a:cubicBezTo>
                    <a:cubicBezTo>
                      <a:pt x="2426231" y="1555381"/>
                      <a:pt x="2426231" y="1555381"/>
                      <a:pt x="2426231" y="1555381"/>
                    </a:cubicBezTo>
                    <a:cubicBezTo>
                      <a:pt x="2436356" y="1503646"/>
                      <a:pt x="2442653" y="1452035"/>
                      <a:pt x="2446481" y="1400300"/>
                    </a:cubicBezTo>
                    <a:cubicBezTo>
                      <a:pt x="2667002" y="1325969"/>
                      <a:pt x="2667002" y="1325969"/>
                      <a:pt x="2667002" y="1325969"/>
                    </a:cubicBezTo>
                    <a:cubicBezTo>
                      <a:pt x="2655643" y="1155825"/>
                      <a:pt x="2655643" y="1155825"/>
                      <a:pt x="2655643" y="1155825"/>
                    </a:cubicBezTo>
                    <a:cubicBezTo>
                      <a:pt x="2426231" y="1112980"/>
                      <a:pt x="2426231" y="1112980"/>
                      <a:pt x="2426231" y="1112980"/>
                    </a:cubicBezTo>
                    <a:cubicBezTo>
                      <a:pt x="2417465" y="1067542"/>
                      <a:pt x="2404870" y="1020869"/>
                      <a:pt x="2389683" y="975555"/>
                    </a:cubicBezTo>
                    <a:cubicBezTo>
                      <a:pt x="2568718" y="821832"/>
                      <a:pt x="2568718" y="821832"/>
                      <a:pt x="2568718" y="821832"/>
                    </a:cubicBezTo>
                    <a:cubicBezTo>
                      <a:pt x="2494388" y="670578"/>
                      <a:pt x="2494388" y="670578"/>
                      <a:pt x="2494388" y="670578"/>
                    </a:cubicBezTo>
                    <a:cubicBezTo>
                      <a:pt x="2262383" y="718485"/>
                      <a:pt x="2262383" y="718485"/>
                      <a:pt x="2262383" y="718485"/>
                    </a:cubicBezTo>
                    <a:cubicBezTo>
                      <a:pt x="2233367" y="674282"/>
                      <a:pt x="2201882" y="632672"/>
                      <a:pt x="2167927" y="593655"/>
                    </a:cubicBezTo>
                    <a:cubicBezTo>
                      <a:pt x="2271273" y="384369"/>
                      <a:pt x="2271273" y="384369"/>
                      <a:pt x="2271273" y="384369"/>
                    </a:cubicBezTo>
                    <a:cubicBezTo>
                      <a:pt x="2142615" y="273491"/>
                      <a:pt x="2142615" y="273491"/>
                      <a:pt x="2142615" y="273491"/>
                    </a:cubicBezTo>
                    <a:cubicBezTo>
                      <a:pt x="1951110" y="404619"/>
                      <a:pt x="1951110" y="404619"/>
                      <a:pt x="1951110" y="404619"/>
                    </a:cubicBezTo>
                    <a:cubicBezTo>
                      <a:pt x="1910734" y="379430"/>
                      <a:pt x="1869124" y="355477"/>
                      <a:pt x="1827637" y="333993"/>
                    </a:cubicBezTo>
                    <a:cubicBezTo>
                      <a:pt x="1845170" y="100877"/>
                      <a:pt x="1845170" y="100877"/>
                      <a:pt x="1845170" y="100877"/>
                    </a:cubicBezTo>
                    <a:cubicBezTo>
                      <a:pt x="1683916" y="46672"/>
                      <a:pt x="1683916" y="46672"/>
                      <a:pt x="1683916" y="46672"/>
                    </a:cubicBezTo>
                    <a:cubicBezTo>
                      <a:pt x="1555381" y="240771"/>
                      <a:pt x="1555381" y="240771"/>
                      <a:pt x="1555381" y="240771"/>
                    </a:cubicBezTo>
                    <a:cubicBezTo>
                      <a:pt x="1504881" y="230646"/>
                      <a:pt x="1452035" y="224349"/>
                      <a:pt x="1400300" y="220521"/>
                    </a:cubicBezTo>
                    <a:cubicBezTo>
                      <a:pt x="1325969" y="0"/>
                      <a:pt x="1325969" y="0"/>
                      <a:pt x="1325969" y="0"/>
                    </a:cubicBezTo>
                    <a:cubicBezTo>
                      <a:pt x="1157059" y="11359"/>
                      <a:pt x="1157059" y="11359"/>
                      <a:pt x="1157059" y="11359"/>
                    </a:cubicBezTo>
                    <a:cubicBezTo>
                      <a:pt x="1114214" y="240771"/>
                      <a:pt x="1114214" y="240771"/>
                      <a:pt x="1114214" y="240771"/>
                    </a:cubicBezTo>
                    <a:cubicBezTo>
                      <a:pt x="1067542" y="249537"/>
                      <a:pt x="1020869" y="262132"/>
                      <a:pt x="975555" y="277319"/>
                    </a:cubicBezTo>
                    <a:cubicBezTo>
                      <a:pt x="823067" y="98284"/>
                      <a:pt x="823067" y="98284"/>
                      <a:pt x="823067" y="98284"/>
                    </a:cubicBezTo>
                    <a:cubicBezTo>
                      <a:pt x="670578" y="172615"/>
                      <a:pt x="670578" y="172615"/>
                      <a:pt x="670578" y="172615"/>
                    </a:cubicBezTo>
                    <a:cubicBezTo>
                      <a:pt x="718486" y="404619"/>
                      <a:pt x="718486" y="404619"/>
                      <a:pt x="718486" y="404619"/>
                    </a:cubicBezTo>
                    <a:cubicBezTo>
                      <a:pt x="674282" y="433635"/>
                      <a:pt x="632672" y="465121"/>
                      <a:pt x="593655" y="499076"/>
                    </a:cubicBezTo>
                    <a:cubicBezTo>
                      <a:pt x="384369" y="395729"/>
                      <a:pt x="384369" y="395729"/>
                      <a:pt x="384369" y="395729"/>
                    </a:cubicBezTo>
                    <a:cubicBezTo>
                      <a:pt x="273491" y="524387"/>
                      <a:pt x="273491" y="524387"/>
                      <a:pt x="273491" y="524387"/>
                    </a:cubicBezTo>
                    <a:cubicBezTo>
                      <a:pt x="405854" y="715893"/>
                      <a:pt x="405854" y="715893"/>
                      <a:pt x="405854" y="715893"/>
                    </a:cubicBezTo>
                    <a:cubicBezTo>
                      <a:pt x="379431" y="756268"/>
                      <a:pt x="355477" y="797879"/>
                      <a:pt x="333993" y="839365"/>
                    </a:cubicBezTo>
                    <a:cubicBezTo>
                      <a:pt x="102112" y="821832"/>
                      <a:pt x="102112" y="821832"/>
                      <a:pt x="102112" y="821832"/>
                    </a:cubicBezTo>
                    <a:cubicBezTo>
                      <a:pt x="46673" y="983087"/>
                      <a:pt x="46673" y="983087"/>
                      <a:pt x="46673" y="983087"/>
                    </a:cubicBezTo>
                    <a:cubicBezTo>
                      <a:pt x="242006" y="1111622"/>
                      <a:pt x="242006" y="1111622"/>
                      <a:pt x="242006" y="1111622"/>
                    </a:cubicBezTo>
                    <a:cubicBezTo>
                      <a:pt x="230646" y="1163357"/>
                      <a:pt x="224349" y="1214968"/>
                      <a:pt x="220522" y="1266703"/>
                    </a:cubicBezTo>
                    <a:cubicBezTo>
                      <a:pt x="0" y="1341034"/>
                      <a:pt x="0" y="1341034"/>
                      <a:pt x="0" y="1341034"/>
                    </a:cubicBezTo>
                    <a:cubicBezTo>
                      <a:pt x="11360" y="1509944"/>
                      <a:pt x="11360" y="1509944"/>
                      <a:pt x="11360" y="1509944"/>
                    </a:cubicBezTo>
                    <a:cubicBezTo>
                      <a:pt x="240771" y="1554023"/>
                      <a:pt x="240771" y="1554023"/>
                      <a:pt x="240771" y="1554023"/>
                    </a:cubicBezTo>
                    <a:cubicBezTo>
                      <a:pt x="250772" y="1599461"/>
                      <a:pt x="262132" y="1646134"/>
                      <a:pt x="278554" y="1691448"/>
                    </a:cubicBezTo>
                    <a:cubicBezTo>
                      <a:pt x="98284" y="1843936"/>
                      <a:pt x="98284" y="1843936"/>
                      <a:pt x="98284" y="1843936"/>
                    </a:cubicBezTo>
                    <a:cubicBezTo>
                      <a:pt x="173973" y="1996425"/>
                      <a:pt x="173973" y="1996425"/>
                      <a:pt x="173973" y="1996425"/>
                    </a:cubicBezTo>
                    <a:cubicBezTo>
                      <a:pt x="404619" y="1948518"/>
                      <a:pt x="404619" y="1948518"/>
                      <a:pt x="404619" y="1948518"/>
                    </a:cubicBezTo>
                    <a:cubicBezTo>
                      <a:pt x="433635" y="1992721"/>
                      <a:pt x="465120" y="2034331"/>
                      <a:pt x="500433" y="2073348"/>
                    </a:cubicBezTo>
                    <a:cubicBezTo>
                      <a:pt x="395729" y="2282634"/>
                      <a:pt x="395729" y="2282634"/>
                      <a:pt x="395729" y="2282634"/>
                    </a:cubicBezTo>
                    <a:cubicBezTo>
                      <a:pt x="524387" y="2393512"/>
                      <a:pt x="524387" y="2393512"/>
                      <a:pt x="524387" y="2393512"/>
                    </a:cubicBezTo>
                    <a:cubicBezTo>
                      <a:pt x="717127" y="2261149"/>
                      <a:pt x="717127" y="2261149"/>
                      <a:pt x="717127" y="2261149"/>
                    </a:cubicBezTo>
                    <a:cubicBezTo>
                      <a:pt x="756268" y="2287573"/>
                      <a:pt x="797878" y="2311526"/>
                      <a:pt x="840723" y="2333010"/>
                    </a:cubicBezTo>
                    <a:cubicBezTo>
                      <a:pt x="823067" y="2564891"/>
                      <a:pt x="823067" y="2564891"/>
                      <a:pt x="823067" y="2564891"/>
                    </a:cubicBezTo>
                    <a:cubicBezTo>
                      <a:pt x="983087" y="2620331"/>
                      <a:pt x="983087" y="2620331"/>
                      <a:pt x="983087" y="2620331"/>
                    </a:cubicBezTo>
                    <a:cubicBezTo>
                      <a:pt x="1111621" y="2426232"/>
                      <a:pt x="1111621" y="2426232"/>
                      <a:pt x="1111621" y="2426232"/>
                    </a:cubicBezTo>
                    <a:cubicBezTo>
                      <a:pt x="1163356" y="2436357"/>
                      <a:pt x="1214968" y="2442654"/>
                      <a:pt x="1266703" y="2446481"/>
                    </a:cubicBezTo>
                    <a:cubicBezTo>
                      <a:pt x="1341033" y="2667003"/>
                      <a:pt x="1341033" y="2667003"/>
                      <a:pt x="1341033" y="2667003"/>
                    </a:cubicBezTo>
                    <a:close/>
                  </a:path>
                </a:pathLst>
              </a:custGeom>
              <a:solidFill>
                <a:schemeClr val="accent5"/>
              </a:solidFill>
              <a:ln w="12700" cap="flat">
                <a:noFill/>
                <a:miter lim="400000"/>
              </a:ln>
              <a:effectLst/>
            </p:spPr>
            <p:txBody>
              <a:bodyPr wrap="square" lIns="45719" tIns="45719" rIns="45719" bIns="45719" numCol="1" anchor="t">
                <a:noAutofit/>
              </a:bodyPr>
              <a:lstStyle/>
              <a:p>
                <a:endParaRPr/>
              </a:p>
            </p:txBody>
          </p:sp>
          <p:sp>
            <p:nvSpPr>
              <p:cNvPr id="16" name="Shape 384"/>
              <p:cNvSpPr/>
              <p:nvPr/>
            </p:nvSpPr>
            <p:spPr>
              <a:xfrm rot="10800000" flipH="1">
                <a:off x="3210688" y="4850333"/>
                <a:ext cx="1828557" cy="1829687"/>
              </a:xfrm>
              <a:prstGeom prst="ellipse">
                <a:avLst/>
              </a:prstGeom>
              <a:gradFill flip="none" rotWithShape="1">
                <a:gsLst>
                  <a:gs pos="0">
                    <a:srgbClr val="D9D9D9"/>
                  </a:gs>
                  <a:gs pos="100000">
                    <a:srgbClr val="FFFFFF"/>
                  </a:gs>
                </a:gsLst>
                <a:lin ang="9000000" scaled="0"/>
              </a:gradFill>
              <a:ln w="12700" cap="flat">
                <a:noFill/>
                <a:miter lim="400000"/>
              </a:ln>
              <a:effectLst/>
            </p:spPr>
            <p:txBody>
              <a:bodyPr wrap="square" lIns="45719" tIns="45719" rIns="45719" bIns="45719" numCol="1" anchor="t">
                <a:noAutofit/>
              </a:bodyPr>
              <a:lstStyle/>
              <a:p>
                <a:endParaRPr/>
              </a:p>
            </p:txBody>
          </p:sp>
        </p:grpSp>
        <p:grpSp>
          <p:nvGrpSpPr>
            <p:cNvPr id="17" name="Group 16"/>
            <p:cNvGrpSpPr/>
            <p:nvPr/>
          </p:nvGrpSpPr>
          <p:grpSpPr>
            <a:xfrm>
              <a:off x="9214432" y="2444761"/>
              <a:ext cx="1886790" cy="1886790"/>
              <a:chOff x="2791465" y="4431675"/>
              <a:chExt cx="2667002" cy="2667003"/>
            </a:xfrm>
          </p:grpSpPr>
          <p:sp>
            <p:nvSpPr>
              <p:cNvPr id="18" name="Freeform: Shape 17"/>
              <p:cNvSpPr/>
              <p:nvPr/>
            </p:nvSpPr>
            <p:spPr>
              <a:xfrm rot="10800000" flipH="1">
                <a:off x="2791465" y="4431675"/>
                <a:ext cx="2667002" cy="2667003"/>
              </a:xfrm>
              <a:custGeom>
                <a:avLst/>
                <a:gdLst>
                  <a:gd name="connsiteX0" fmla="*/ 1341033 w 2667002"/>
                  <a:gd name="connsiteY0" fmla="*/ 2667003 h 2667003"/>
                  <a:gd name="connsiteX1" fmla="*/ 1511178 w 2667002"/>
                  <a:gd name="connsiteY1" fmla="*/ 2655643 h 2667003"/>
                  <a:gd name="connsiteX2" fmla="*/ 1554023 w 2667002"/>
                  <a:gd name="connsiteY2" fmla="*/ 2426232 h 2667003"/>
                  <a:gd name="connsiteX3" fmla="*/ 1691447 w 2667002"/>
                  <a:gd name="connsiteY3" fmla="*/ 2389684 h 2667003"/>
                  <a:gd name="connsiteX4" fmla="*/ 1845170 w 2667002"/>
                  <a:gd name="connsiteY4" fmla="*/ 2568719 h 2667003"/>
                  <a:gd name="connsiteX5" fmla="*/ 1996424 w 2667002"/>
                  <a:gd name="connsiteY5" fmla="*/ 2494389 h 2667003"/>
                  <a:gd name="connsiteX6" fmla="*/ 1948517 w 2667002"/>
                  <a:gd name="connsiteY6" fmla="*/ 2262384 h 2667003"/>
                  <a:gd name="connsiteX7" fmla="*/ 2073347 w 2667002"/>
                  <a:gd name="connsiteY7" fmla="*/ 2166569 h 2667003"/>
                  <a:gd name="connsiteX8" fmla="*/ 2282633 w 2667002"/>
                  <a:gd name="connsiteY8" fmla="*/ 2271274 h 2667003"/>
                  <a:gd name="connsiteX9" fmla="*/ 2393511 w 2667002"/>
                  <a:gd name="connsiteY9" fmla="*/ 2142616 h 2667003"/>
                  <a:gd name="connsiteX10" fmla="*/ 2262383 w 2667002"/>
                  <a:gd name="connsiteY10" fmla="*/ 1949875 h 2667003"/>
                  <a:gd name="connsiteX11" fmla="*/ 2333010 w 2667002"/>
                  <a:gd name="connsiteY11" fmla="*/ 1827638 h 2667003"/>
                  <a:gd name="connsiteX12" fmla="*/ 2566125 w 2667002"/>
                  <a:gd name="connsiteY12" fmla="*/ 1843936 h 2667003"/>
                  <a:gd name="connsiteX13" fmla="*/ 2620330 w 2667002"/>
                  <a:gd name="connsiteY13" fmla="*/ 1683916 h 2667003"/>
                  <a:gd name="connsiteX14" fmla="*/ 2426231 w 2667002"/>
                  <a:gd name="connsiteY14" fmla="*/ 1555381 h 2667003"/>
                  <a:gd name="connsiteX15" fmla="*/ 2446481 w 2667002"/>
                  <a:gd name="connsiteY15" fmla="*/ 1400300 h 2667003"/>
                  <a:gd name="connsiteX16" fmla="*/ 2667002 w 2667002"/>
                  <a:gd name="connsiteY16" fmla="*/ 1325969 h 2667003"/>
                  <a:gd name="connsiteX17" fmla="*/ 2655643 w 2667002"/>
                  <a:gd name="connsiteY17" fmla="*/ 1155825 h 2667003"/>
                  <a:gd name="connsiteX18" fmla="*/ 2426231 w 2667002"/>
                  <a:gd name="connsiteY18" fmla="*/ 1112980 h 2667003"/>
                  <a:gd name="connsiteX19" fmla="*/ 2389683 w 2667002"/>
                  <a:gd name="connsiteY19" fmla="*/ 975555 h 2667003"/>
                  <a:gd name="connsiteX20" fmla="*/ 2568718 w 2667002"/>
                  <a:gd name="connsiteY20" fmla="*/ 821832 h 2667003"/>
                  <a:gd name="connsiteX21" fmla="*/ 2494388 w 2667002"/>
                  <a:gd name="connsiteY21" fmla="*/ 670578 h 2667003"/>
                  <a:gd name="connsiteX22" fmla="*/ 2262383 w 2667002"/>
                  <a:gd name="connsiteY22" fmla="*/ 718485 h 2667003"/>
                  <a:gd name="connsiteX23" fmla="*/ 2167927 w 2667002"/>
                  <a:gd name="connsiteY23" fmla="*/ 593655 h 2667003"/>
                  <a:gd name="connsiteX24" fmla="*/ 2271273 w 2667002"/>
                  <a:gd name="connsiteY24" fmla="*/ 384369 h 2667003"/>
                  <a:gd name="connsiteX25" fmla="*/ 2142615 w 2667002"/>
                  <a:gd name="connsiteY25" fmla="*/ 273491 h 2667003"/>
                  <a:gd name="connsiteX26" fmla="*/ 1951110 w 2667002"/>
                  <a:gd name="connsiteY26" fmla="*/ 404619 h 2667003"/>
                  <a:gd name="connsiteX27" fmla="*/ 1827637 w 2667002"/>
                  <a:gd name="connsiteY27" fmla="*/ 333993 h 2667003"/>
                  <a:gd name="connsiteX28" fmla="*/ 1845170 w 2667002"/>
                  <a:gd name="connsiteY28" fmla="*/ 100877 h 2667003"/>
                  <a:gd name="connsiteX29" fmla="*/ 1683916 w 2667002"/>
                  <a:gd name="connsiteY29" fmla="*/ 46672 h 2667003"/>
                  <a:gd name="connsiteX30" fmla="*/ 1555381 w 2667002"/>
                  <a:gd name="connsiteY30" fmla="*/ 240771 h 2667003"/>
                  <a:gd name="connsiteX31" fmla="*/ 1400300 w 2667002"/>
                  <a:gd name="connsiteY31" fmla="*/ 220521 h 2667003"/>
                  <a:gd name="connsiteX32" fmla="*/ 1325969 w 2667002"/>
                  <a:gd name="connsiteY32" fmla="*/ 0 h 2667003"/>
                  <a:gd name="connsiteX33" fmla="*/ 1157059 w 2667002"/>
                  <a:gd name="connsiteY33" fmla="*/ 11359 h 2667003"/>
                  <a:gd name="connsiteX34" fmla="*/ 1114214 w 2667002"/>
                  <a:gd name="connsiteY34" fmla="*/ 240771 h 2667003"/>
                  <a:gd name="connsiteX35" fmla="*/ 975555 w 2667002"/>
                  <a:gd name="connsiteY35" fmla="*/ 277319 h 2667003"/>
                  <a:gd name="connsiteX36" fmla="*/ 823067 w 2667002"/>
                  <a:gd name="connsiteY36" fmla="*/ 98284 h 2667003"/>
                  <a:gd name="connsiteX37" fmla="*/ 670578 w 2667002"/>
                  <a:gd name="connsiteY37" fmla="*/ 172615 h 2667003"/>
                  <a:gd name="connsiteX38" fmla="*/ 718486 w 2667002"/>
                  <a:gd name="connsiteY38" fmla="*/ 404619 h 2667003"/>
                  <a:gd name="connsiteX39" fmla="*/ 593655 w 2667002"/>
                  <a:gd name="connsiteY39" fmla="*/ 499076 h 2667003"/>
                  <a:gd name="connsiteX40" fmla="*/ 384369 w 2667002"/>
                  <a:gd name="connsiteY40" fmla="*/ 395729 h 2667003"/>
                  <a:gd name="connsiteX41" fmla="*/ 273491 w 2667002"/>
                  <a:gd name="connsiteY41" fmla="*/ 524387 h 2667003"/>
                  <a:gd name="connsiteX42" fmla="*/ 405854 w 2667002"/>
                  <a:gd name="connsiteY42" fmla="*/ 715893 h 2667003"/>
                  <a:gd name="connsiteX43" fmla="*/ 333993 w 2667002"/>
                  <a:gd name="connsiteY43" fmla="*/ 839365 h 2667003"/>
                  <a:gd name="connsiteX44" fmla="*/ 102112 w 2667002"/>
                  <a:gd name="connsiteY44" fmla="*/ 821832 h 2667003"/>
                  <a:gd name="connsiteX45" fmla="*/ 46673 w 2667002"/>
                  <a:gd name="connsiteY45" fmla="*/ 983087 h 2667003"/>
                  <a:gd name="connsiteX46" fmla="*/ 242006 w 2667002"/>
                  <a:gd name="connsiteY46" fmla="*/ 1111622 h 2667003"/>
                  <a:gd name="connsiteX47" fmla="*/ 220522 w 2667002"/>
                  <a:gd name="connsiteY47" fmla="*/ 1266703 h 2667003"/>
                  <a:gd name="connsiteX48" fmla="*/ 0 w 2667002"/>
                  <a:gd name="connsiteY48" fmla="*/ 1341034 h 2667003"/>
                  <a:gd name="connsiteX49" fmla="*/ 11360 w 2667002"/>
                  <a:gd name="connsiteY49" fmla="*/ 1509944 h 2667003"/>
                  <a:gd name="connsiteX50" fmla="*/ 240771 w 2667002"/>
                  <a:gd name="connsiteY50" fmla="*/ 1554023 h 2667003"/>
                  <a:gd name="connsiteX51" fmla="*/ 278554 w 2667002"/>
                  <a:gd name="connsiteY51" fmla="*/ 1691448 h 2667003"/>
                  <a:gd name="connsiteX52" fmla="*/ 98284 w 2667002"/>
                  <a:gd name="connsiteY52" fmla="*/ 1843936 h 2667003"/>
                  <a:gd name="connsiteX53" fmla="*/ 173973 w 2667002"/>
                  <a:gd name="connsiteY53" fmla="*/ 1996425 h 2667003"/>
                  <a:gd name="connsiteX54" fmla="*/ 404619 w 2667002"/>
                  <a:gd name="connsiteY54" fmla="*/ 1948518 h 2667003"/>
                  <a:gd name="connsiteX55" fmla="*/ 500433 w 2667002"/>
                  <a:gd name="connsiteY55" fmla="*/ 2073348 h 2667003"/>
                  <a:gd name="connsiteX56" fmla="*/ 395729 w 2667002"/>
                  <a:gd name="connsiteY56" fmla="*/ 2282634 h 2667003"/>
                  <a:gd name="connsiteX57" fmla="*/ 524387 w 2667002"/>
                  <a:gd name="connsiteY57" fmla="*/ 2393512 h 2667003"/>
                  <a:gd name="connsiteX58" fmla="*/ 717127 w 2667002"/>
                  <a:gd name="connsiteY58" fmla="*/ 2261149 h 2667003"/>
                  <a:gd name="connsiteX59" fmla="*/ 840723 w 2667002"/>
                  <a:gd name="connsiteY59" fmla="*/ 2333010 h 2667003"/>
                  <a:gd name="connsiteX60" fmla="*/ 823067 w 2667002"/>
                  <a:gd name="connsiteY60" fmla="*/ 2564891 h 2667003"/>
                  <a:gd name="connsiteX61" fmla="*/ 983087 w 2667002"/>
                  <a:gd name="connsiteY61" fmla="*/ 2620331 h 2667003"/>
                  <a:gd name="connsiteX62" fmla="*/ 1111621 w 2667002"/>
                  <a:gd name="connsiteY62" fmla="*/ 2426232 h 2667003"/>
                  <a:gd name="connsiteX63" fmla="*/ 1266703 w 2667002"/>
                  <a:gd name="connsiteY63" fmla="*/ 2446481 h 2667003"/>
                  <a:gd name="connsiteX64" fmla="*/ 1341033 w 2667002"/>
                  <a:gd name="connsiteY64" fmla="*/ 2667003 h 266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667002" h="2667003">
                    <a:moveTo>
                      <a:pt x="1341033" y="2667003"/>
                    </a:moveTo>
                    <a:cubicBezTo>
                      <a:pt x="1511178" y="2655643"/>
                      <a:pt x="1511178" y="2655643"/>
                      <a:pt x="1511178" y="2655643"/>
                    </a:cubicBezTo>
                    <a:cubicBezTo>
                      <a:pt x="1554023" y="2426232"/>
                      <a:pt x="1554023" y="2426232"/>
                      <a:pt x="1554023" y="2426232"/>
                    </a:cubicBezTo>
                    <a:cubicBezTo>
                      <a:pt x="1599461" y="2417465"/>
                      <a:pt x="1646133" y="2404871"/>
                      <a:pt x="1691447" y="2389684"/>
                    </a:cubicBezTo>
                    <a:cubicBezTo>
                      <a:pt x="1845170" y="2568719"/>
                      <a:pt x="1845170" y="2568719"/>
                      <a:pt x="1845170" y="2568719"/>
                    </a:cubicBezTo>
                    <a:cubicBezTo>
                      <a:pt x="1996424" y="2494389"/>
                      <a:pt x="1996424" y="2494389"/>
                      <a:pt x="1996424" y="2494389"/>
                    </a:cubicBezTo>
                    <a:cubicBezTo>
                      <a:pt x="1948517" y="2262384"/>
                      <a:pt x="1948517" y="2262384"/>
                      <a:pt x="1948517" y="2262384"/>
                    </a:cubicBezTo>
                    <a:cubicBezTo>
                      <a:pt x="1992720" y="2233368"/>
                      <a:pt x="2034330" y="2201882"/>
                      <a:pt x="2073347" y="2166569"/>
                    </a:cubicBezTo>
                    <a:cubicBezTo>
                      <a:pt x="2282633" y="2271274"/>
                      <a:pt x="2282633" y="2271274"/>
                      <a:pt x="2282633" y="2271274"/>
                    </a:cubicBezTo>
                    <a:cubicBezTo>
                      <a:pt x="2393511" y="2142616"/>
                      <a:pt x="2393511" y="2142616"/>
                      <a:pt x="2393511" y="2142616"/>
                    </a:cubicBezTo>
                    <a:cubicBezTo>
                      <a:pt x="2262383" y="1949875"/>
                      <a:pt x="2262383" y="1949875"/>
                      <a:pt x="2262383" y="1949875"/>
                    </a:cubicBezTo>
                    <a:cubicBezTo>
                      <a:pt x="2288930" y="1910735"/>
                      <a:pt x="2311525" y="1869124"/>
                      <a:pt x="2333010" y="1827638"/>
                    </a:cubicBezTo>
                    <a:cubicBezTo>
                      <a:pt x="2566125" y="1843936"/>
                      <a:pt x="2566125" y="1843936"/>
                      <a:pt x="2566125" y="1843936"/>
                    </a:cubicBezTo>
                    <a:cubicBezTo>
                      <a:pt x="2620330" y="1683916"/>
                      <a:pt x="2620330" y="1683916"/>
                      <a:pt x="2620330" y="1683916"/>
                    </a:cubicBezTo>
                    <a:cubicBezTo>
                      <a:pt x="2426231" y="1555381"/>
                      <a:pt x="2426231" y="1555381"/>
                      <a:pt x="2426231" y="1555381"/>
                    </a:cubicBezTo>
                    <a:cubicBezTo>
                      <a:pt x="2436356" y="1503646"/>
                      <a:pt x="2442653" y="1452035"/>
                      <a:pt x="2446481" y="1400300"/>
                    </a:cubicBezTo>
                    <a:cubicBezTo>
                      <a:pt x="2667002" y="1325969"/>
                      <a:pt x="2667002" y="1325969"/>
                      <a:pt x="2667002" y="1325969"/>
                    </a:cubicBezTo>
                    <a:cubicBezTo>
                      <a:pt x="2655643" y="1155825"/>
                      <a:pt x="2655643" y="1155825"/>
                      <a:pt x="2655643" y="1155825"/>
                    </a:cubicBezTo>
                    <a:cubicBezTo>
                      <a:pt x="2426231" y="1112980"/>
                      <a:pt x="2426231" y="1112980"/>
                      <a:pt x="2426231" y="1112980"/>
                    </a:cubicBezTo>
                    <a:cubicBezTo>
                      <a:pt x="2417465" y="1067542"/>
                      <a:pt x="2404870" y="1020869"/>
                      <a:pt x="2389683" y="975555"/>
                    </a:cubicBezTo>
                    <a:cubicBezTo>
                      <a:pt x="2568718" y="821832"/>
                      <a:pt x="2568718" y="821832"/>
                      <a:pt x="2568718" y="821832"/>
                    </a:cubicBezTo>
                    <a:cubicBezTo>
                      <a:pt x="2494388" y="670578"/>
                      <a:pt x="2494388" y="670578"/>
                      <a:pt x="2494388" y="670578"/>
                    </a:cubicBezTo>
                    <a:cubicBezTo>
                      <a:pt x="2262383" y="718485"/>
                      <a:pt x="2262383" y="718485"/>
                      <a:pt x="2262383" y="718485"/>
                    </a:cubicBezTo>
                    <a:cubicBezTo>
                      <a:pt x="2233367" y="674282"/>
                      <a:pt x="2201882" y="632672"/>
                      <a:pt x="2167927" y="593655"/>
                    </a:cubicBezTo>
                    <a:cubicBezTo>
                      <a:pt x="2271273" y="384369"/>
                      <a:pt x="2271273" y="384369"/>
                      <a:pt x="2271273" y="384369"/>
                    </a:cubicBezTo>
                    <a:cubicBezTo>
                      <a:pt x="2142615" y="273491"/>
                      <a:pt x="2142615" y="273491"/>
                      <a:pt x="2142615" y="273491"/>
                    </a:cubicBezTo>
                    <a:cubicBezTo>
                      <a:pt x="1951110" y="404619"/>
                      <a:pt x="1951110" y="404619"/>
                      <a:pt x="1951110" y="404619"/>
                    </a:cubicBezTo>
                    <a:cubicBezTo>
                      <a:pt x="1910734" y="379430"/>
                      <a:pt x="1869124" y="355477"/>
                      <a:pt x="1827637" y="333993"/>
                    </a:cubicBezTo>
                    <a:cubicBezTo>
                      <a:pt x="1845170" y="100877"/>
                      <a:pt x="1845170" y="100877"/>
                      <a:pt x="1845170" y="100877"/>
                    </a:cubicBezTo>
                    <a:cubicBezTo>
                      <a:pt x="1683916" y="46672"/>
                      <a:pt x="1683916" y="46672"/>
                      <a:pt x="1683916" y="46672"/>
                    </a:cubicBezTo>
                    <a:cubicBezTo>
                      <a:pt x="1555381" y="240771"/>
                      <a:pt x="1555381" y="240771"/>
                      <a:pt x="1555381" y="240771"/>
                    </a:cubicBezTo>
                    <a:cubicBezTo>
                      <a:pt x="1504881" y="230646"/>
                      <a:pt x="1452035" y="224349"/>
                      <a:pt x="1400300" y="220521"/>
                    </a:cubicBezTo>
                    <a:cubicBezTo>
                      <a:pt x="1325969" y="0"/>
                      <a:pt x="1325969" y="0"/>
                      <a:pt x="1325969" y="0"/>
                    </a:cubicBezTo>
                    <a:cubicBezTo>
                      <a:pt x="1157059" y="11359"/>
                      <a:pt x="1157059" y="11359"/>
                      <a:pt x="1157059" y="11359"/>
                    </a:cubicBezTo>
                    <a:cubicBezTo>
                      <a:pt x="1114214" y="240771"/>
                      <a:pt x="1114214" y="240771"/>
                      <a:pt x="1114214" y="240771"/>
                    </a:cubicBezTo>
                    <a:cubicBezTo>
                      <a:pt x="1067542" y="249537"/>
                      <a:pt x="1020869" y="262132"/>
                      <a:pt x="975555" y="277319"/>
                    </a:cubicBezTo>
                    <a:cubicBezTo>
                      <a:pt x="823067" y="98284"/>
                      <a:pt x="823067" y="98284"/>
                      <a:pt x="823067" y="98284"/>
                    </a:cubicBezTo>
                    <a:cubicBezTo>
                      <a:pt x="670578" y="172615"/>
                      <a:pt x="670578" y="172615"/>
                      <a:pt x="670578" y="172615"/>
                    </a:cubicBezTo>
                    <a:cubicBezTo>
                      <a:pt x="718486" y="404619"/>
                      <a:pt x="718486" y="404619"/>
                      <a:pt x="718486" y="404619"/>
                    </a:cubicBezTo>
                    <a:cubicBezTo>
                      <a:pt x="674282" y="433635"/>
                      <a:pt x="632672" y="465121"/>
                      <a:pt x="593655" y="499076"/>
                    </a:cubicBezTo>
                    <a:cubicBezTo>
                      <a:pt x="384369" y="395729"/>
                      <a:pt x="384369" y="395729"/>
                      <a:pt x="384369" y="395729"/>
                    </a:cubicBezTo>
                    <a:cubicBezTo>
                      <a:pt x="273491" y="524387"/>
                      <a:pt x="273491" y="524387"/>
                      <a:pt x="273491" y="524387"/>
                    </a:cubicBezTo>
                    <a:cubicBezTo>
                      <a:pt x="405854" y="715893"/>
                      <a:pt x="405854" y="715893"/>
                      <a:pt x="405854" y="715893"/>
                    </a:cubicBezTo>
                    <a:cubicBezTo>
                      <a:pt x="379431" y="756268"/>
                      <a:pt x="355477" y="797879"/>
                      <a:pt x="333993" y="839365"/>
                    </a:cubicBezTo>
                    <a:cubicBezTo>
                      <a:pt x="102112" y="821832"/>
                      <a:pt x="102112" y="821832"/>
                      <a:pt x="102112" y="821832"/>
                    </a:cubicBezTo>
                    <a:cubicBezTo>
                      <a:pt x="46673" y="983087"/>
                      <a:pt x="46673" y="983087"/>
                      <a:pt x="46673" y="983087"/>
                    </a:cubicBezTo>
                    <a:cubicBezTo>
                      <a:pt x="242006" y="1111622"/>
                      <a:pt x="242006" y="1111622"/>
                      <a:pt x="242006" y="1111622"/>
                    </a:cubicBezTo>
                    <a:cubicBezTo>
                      <a:pt x="230646" y="1163357"/>
                      <a:pt x="224349" y="1214968"/>
                      <a:pt x="220522" y="1266703"/>
                    </a:cubicBezTo>
                    <a:cubicBezTo>
                      <a:pt x="0" y="1341034"/>
                      <a:pt x="0" y="1341034"/>
                      <a:pt x="0" y="1341034"/>
                    </a:cubicBezTo>
                    <a:cubicBezTo>
                      <a:pt x="11360" y="1509944"/>
                      <a:pt x="11360" y="1509944"/>
                      <a:pt x="11360" y="1509944"/>
                    </a:cubicBezTo>
                    <a:cubicBezTo>
                      <a:pt x="240771" y="1554023"/>
                      <a:pt x="240771" y="1554023"/>
                      <a:pt x="240771" y="1554023"/>
                    </a:cubicBezTo>
                    <a:cubicBezTo>
                      <a:pt x="250772" y="1599461"/>
                      <a:pt x="262132" y="1646134"/>
                      <a:pt x="278554" y="1691448"/>
                    </a:cubicBezTo>
                    <a:cubicBezTo>
                      <a:pt x="98284" y="1843936"/>
                      <a:pt x="98284" y="1843936"/>
                      <a:pt x="98284" y="1843936"/>
                    </a:cubicBezTo>
                    <a:cubicBezTo>
                      <a:pt x="173973" y="1996425"/>
                      <a:pt x="173973" y="1996425"/>
                      <a:pt x="173973" y="1996425"/>
                    </a:cubicBezTo>
                    <a:cubicBezTo>
                      <a:pt x="404619" y="1948518"/>
                      <a:pt x="404619" y="1948518"/>
                      <a:pt x="404619" y="1948518"/>
                    </a:cubicBezTo>
                    <a:cubicBezTo>
                      <a:pt x="433635" y="1992721"/>
                      <a:pt x="465120" y="2034331"/>
                      <a:pt x="500433" y="2073348"/>
                    </a:cubicBezTo>
                    <a:cubicBezTo>
                      <a:pt x="395729" y="2282634"/>
                      <a:pt x="395729" y="2282634"/>
                      <a:pt x="395729" y="2282634"/>
                    </a:cubicBezTo>
                    <a:cubicBezTo>
                      <a:pt x="524387" y="2393512"/>
                      <a:pt x="524387" y="2393512"/>
                      <a:pt x="524387" y="2393512"/>
                    </a:cubicBezTo>
                    <a:cubicBezTo>
                      <a:pt x="717127" y="2261149"/>
                      <a:pt x="717127" y="2261149"/>
                      <a:pt x="717127" y="2261149"/>
                    </a:cubicBezTo>
                    <a:cubicBezTo>
                      <a:pt x="756268" y="2287573"/>
                      <a:pt x="797878" y="2311526"/>
                      <a:pt x="840723" y="2333010"/>
                    </a:cubicBezTo>
                    <a:cubicBezTo>
                      <a:pt x="823067" y="2564891"/>
                      <a:pt x="823067" y="2564891"/>
                      <a:pt x="823067" y="2564891"/>
                    </a:cubicBezTo>
                    <a:cubicBezTo>
                      <a:pt x="983087" y="2620331"/>
                      <a:pt x="983087" y="2620331"/>
                      <a:pt x="983087" y="2620331"/>
                    </a:cubicBezTo>
                    <a:cubicBezTo>
                      <a:pt x="1111621" y="2426232"/>
                      <a:pt x="1111621" y="2426232"/>
                      <a:pt x="1111621" y="2426232"/>
                    </a:cubicBezTo>
                    <a:cubicBezTo>
                      <a:pt x="1163356" y="2436357"/>
                      <a:pt x="1214968" y="2442654"/>
                      <a:pt x="1266703" y="2446481"/>
                    </a:cubicBezTo>
                    <a:cubicBezTo>
                      <a:pt x="1341033" y="2667003"/>
                      <a:pt x="1341033" y="2667003"/>
                      <a:pt x="1341033" y="2667003"/>
                    </a:cubicBezTo>
                    <a:close/>
                  </a:path>
                </a:pathLst>
              </a:custGeom>
              <a:solidFill>
                <a:schemeClr val="accent6"/>
              </a:solidFill>
              <a:ln w="12700" cap="flat">
                <a:noFill/>
                <a:miter lim="400000"/>
              </a:ln>
              <a:effectLst/>
            </p:spPr>
            <p:txBody>
              <a:bodyPr wrap="square" lIns="45719" tIns="45719" rIns="45719" bIns="45719" numCol="1" anchor="t">
                <a:noAutofit/>
              </a:bodyPr>
              <a:lstStyle/>
              <a:p>
                <a:endParaRPr/>
              </a:p>
            </p:txBody>
          </p:sp>
          <p:sp>
            <p:nvSpPr>
              <p:cNvPr id="19" name="Shape 384"/>
              <p:cNvSpPr/>
              <p:nvPr/>
            </p:nvSpPr>
            <p:spPr>
              <a:xfrm rot="10800000" flipH="1">
                <a:off x="3210688" y="4850333"/>
                <a:ext cx="1828557" cy="1829687"/>
              </a:xfrm>
              <a:prstGeom prst="ellipse">
                <a:avLst/>
              </a:prstGeom>
              <a:gradFill flip="none" rotWithShape="1">
                <a:gsLst>
                  <a:gs pos="0">
                    <a:srgbClr val="D9D9D9"/>
                  </a:gs>
                  <a:gs pos="100000">
                    <a:srgbClr val="FFFFFF"/>
                  </a:gs>
                </a:gsLst>
                <a:lin ang="9000000" scaled="0"/>
              </a:gradFill>
              <a:ln w="12700" cap="flat">
                <a:noFill/>
                <a:miter lim="400000"/>
              </a:ln>
              <a:effectLst/>
            </p:spPr>
            <p:txBody>
              <a:bodyPr wrap="square" lIns="45719" tIns="45719" rIns="45719" bIns="45719" numCol="1" anchor="t">
                <a:noAutofit/>
              </a:bodyPr>
              <a:lstStyle/>
              <a:p>
                <a:endParaRPr/>
              </a:p>
            </p:txBody>
          </p:sp>
        </p:grpSp>
      </p:grpSp>
      <p:sp>
        <p:nvSpPr>
          <p:cNvPr id="53" name="Freeform 435"/>
          <p:cNvSpPr/>
          <p:nvPr/>
        </p:nvSpPr>
        <p:spPr>
          <a:xfrm>
            <a:off x="869750" y="2896301"/>
            <a:ext cx="803627" cy="655345"/>
          </a:xfrm>
          <a:custGeom>
            <a:avLst/>
            <a:gdLst/>
            <a:ahLst/>
            <a:cxnLst/>
            <a:rect l="l" t="t" r="r" b="b"/>
            <a:pathLst>
              <a:path w="486795" h="396648">
                <a:moveTo>
                  <a:pt x="180295" y="0"/>
                </a:moveTo>
                <a:lnTo>
                  <a:pt x="468766" y="0"/>
                </a:lnTo>
                <a:cubicBezTo>
                  <a:pt x="473649" y="0"/>
                  <a:pt x="477875" y="1784"/>
                  <a:pt x="481444" y="5352"/>
                </a:cubicBezTo>
                <a:cubicBezTo>
                  <a:pt x="485012" y="8921"/>
                  <a:pt x="486795" y="13146"/>
                  <a:pt x="486795" y="18029"/>
                </a:cubicBezTo>
                <a:lnTo>
                  <a:pt x="486795" y="306501"/>
                </a:lnTo>
                <a:cubicBezTo>
                  <a:pt x="486795" y="309318"/>
                  <a:pt x="486420" y="311806"/>
                  <a:pt x="485669" y="313966"/>
                </a:cubicBezTo>
                <a:cubicBezTo>
                  <a:pt x="484918" y="316126"/>
                  <a:pt x="483650" y="317863"/>
                  <a:pt x="481866" y="319178"/>
                </a:cubicBezTo>
                <a:cubicBezTo>
                  <a:pt x="480081" y="320492"/>
                  <a:pt x="478532" y="321572"/>
                  <a:pt x="477218" y="322418"/>
                </a:cubicBezTo>
                <a:cubicBezTo>
                  <a:pt x="475903" y="323263"/>
                  <a:pt x="473696" y="323826"/>
                  <a:pt x="470598" y="324108"/>
                </a:cubicBezTo>
                <a:cubicBezTo>
                  <a:pt x="467499" y="324389"/>
                  <a:pt x="465386" y="324577"/>
                  <a:pt x="464259" y="324671"/>
                </a:cubicBezTo>
                <a:cubicBezTo>
                  <a:pt x="463132" y="324765"/>
                  <a:pt x="460738" y="324765"/>
                  <a:pt x="457076" y="324671"/>
                </a:cubicBezTo>
                <a:cubicBezTo>
                  <a:pt x="453414" y="324577"/>
                  <a:pt x="451300" y="324530"/>
                  <a:pt x="450737" y="324530"/>
                </a:cubicBezTo>
                <a:cubicBezTo>
                  <a:pt x="450737" y="344438"/>
                  <a:pt x="443694" y="361434"/>
                  <a:pt x="429608" y="375520"/>
                </a:cubicBezTo>
                <a:cubicBezTo>
                  <a:pt x="415523" y="389605"/>
                  <a:pt x="398527" y="396648"/>
                  <a:pt x="378619" y="396648"/>
                </a:cubicBezTo>
                <a:cubicBezTo>
                  <a:pt x="358711" y="396648"/>
                  <a:pt x="341716" y="389605"/>
                  <a:pt x="327630" y="375520"/>
                </a:cubicBezTo>
                <a:cubicBezTo>
                  <a:pt x="313545" y="361434"/>
                  <a:pt x="306501" y="344438"/>
                  <a:pt x="306501" y="324530"/>
                </a:cubicBezTo>
                <a:lnTo>
                  <a:pt x="198325" y="324530"/>
                </a:lnTo>
                <a:cubicBezTo>
                  <a:pt x="198325" y="344438"/>
                  <a:pt x="191281" y="361434"/>
                  <a:pt x="177196" y="375520"/>
                </a:cubicBezTo>
                <a:cubicBezTo>
                  <a:pt x="163110" y="389605"/>
                  <a:pt x="146115" y="396648"/>
                  <a:pt x="126206" y="396648"/>
                </a:cubicBezTo>
                <a:cubicBezTo>
                  <a:pt x="106299" y="396648"/>
                  <a:pt x="89303" y="389605"/>
                  <a:pt x="75218" y="375520"/>
                </a:cubicBezTo>
                <a:cubicBezTo>
                  <a:pt x="61132" y="361434"/>
                  <a:pt x="54089" y="344438"/>
                  <a:pt x="54089" y="324530"/>
                </a:cubicBezTo>
                <a:lnTo>
                  <a:pt x="36060" y="324530"/>
                </a:lnTo>
                <a:cubicBezTo>
                  <a:pt x="35496" y="324530"/>
                  <a:pt x="33383" y="324577"/>
                  <a:pt x="29721" y="324671"/>
                </a:cubicBezTo>
                <a:cubicBezTo>
                  <a:pt x="26059" y="324765"/>
                  <a:pt x="23664" y="324765"/>
                  <a:pt x="22537" y="324671"/>
                </a:cubicBezTo>
                <a:cubicBezTo>
                  <a:pt x="21411" y="324577"/>
                  <a:pt x="19298" y="324389"/>
                  <a:pt x="16199" y="324108"/>
                </a:cubicBezTo>
                <a:cubicBezTo>
                  <a:pt x="13100" y="323826"/>
                  <a:pt x="10893" y="323263"/>
                  <a:pt x="9578" y="322418"/>
                </a:cubicBezTo>
                <a:cubicBezTo>
                  <a:pt x="8264" y="321572"/>
                  <a:pt x="6714" y="320492"/>
                  <a:pt x="4930" y="319178"/>
                </a:cubicBezTo>
                <a:cubicBezTo>
                  <a:pt x="3146" y="317863"/>
                  <a:pt x="1878" y="316126"/>
                  <a:pt x="1127" y="313966"/>
                </a:cubicBezTo>
                <a:cubicBezTo>
                  <a:pt x="376" y="311806"/>
                  <a:pt x="0" y="309318"/>
                  <a:pt x="0" y="306501"/>
                </a:cubicBezTo>
                <a:cubicBezTo>
                  <a:pt x="0" y="301618"/>
                  <a:pt x="1785" y="297392"/>
                  <a:pt x="5353" y="293824"/>
                </a:cubicBezTo>
                <a:cubicBezTo>
                  <a:pt x="8921" y="290256"/>
                  <a:pt x="13147" y="288471"/>
                  <a:pt x="18030" y="288471"/>
                </a:cubicBezTo>
                <a:lnTo>
                  <a:pt x="18030" y="198324"/>
                </a:lnTo>
                <a:cubicBezTo>
                  <a:pt x="18030" y="196821"/>
                  <a:pt x="17982" y="193535"/>
                  <a:pt x="17888" y="188464"/>
                </a:cubicBezTo>
                <a:cubicBezTo>
                  <a:pt x="17795" y="183393"/>
                  <a:pt x="17795" y="179825"/>
                  <a:pt x="17888" y="177759"/>
                </a:cubicBezTo>
                <a:cubicBezTo>
                  <a:pt x="17982" y="175693"/>
                  <a:pt x="18217" y="172454"/>
                  <a:pt x="18594" y="168040"/>
                </a:cubicBezTo>
                <a:cubicBezTo>
                  <a:pt x="18969" y="163627"/>
                  <a:pt x="19579" y="160152"/>
                  <a:pt x="20424" y="157617"/>
                </a:cubicBezTo>
                <a:cubicBezTo>
                  <a:pt x="21270" y="155081"/>
                  <a:pt x="22583" y="152217"/>
                  <a:pt x="24368" y="149025"/>
                </a:cubicBezTo>
                <a:cubicBezTo>
                  <a:pt x="26153" y="145832"/>
                  <a:pt x="28265" y="143015"/>
                  <a:pt x="30706" y="140573"/>
                </a:cubicBezTo>
                <a:lnTo>
                  <a:pt x="86486" y="84795"/>
                </a:lnTo>
                <a:cubicBezTo>
                  <a:pt x="90053" y="81226"/>
                  <a:pt x="94797" y="78221"/>
                  <a:pt x="100712" y="75780"/>
                </a:cubicBezTo>
                <a:cubicBezTo>
                  <a:pt x="106628" y="73339"/>
                  <a:pt x="112121" y="72118"/>
                  <a:pt x="117192" y="72118"/>
                </a:cubicBezTo>
                <a:lnTo>
                  <a:pt x="162266" y="72118"/>
                </a:lnTo>
                <a:lnTo>
                  <a:pt x="162266" y="18029"/>
                </a:lnTo>
                <a:cubicBezTo>
                  <a:pt x="162266" y="13146"/>
                  <a:pt x="164050" y="8921"/>
                  <a:pt x="167618" y="5352"/>
                </a:cubicBezTo>
                <a:cubicBezTo>
                  <a:pt x="171187" y="1784"/>
                  <a:pt x="175412" y="0"/>
                  <a:pt x="180295" y="0"/>
                </a:cubicBezTo>
                <a:close/>
                <a:moveTo>
                  <a:pt x="117755" y="108177"/>
                </a:moveTo>
                <a:cubicBezTo>
                  <a:pt x="115314" y="108177"/>
                  <a:pt x="113248" y="109022"/>
                  <a:pt x="111557" y="110712"/>
                </a:cubicBezTo>
                <a:lnTo>
                  <a:pt x="56624" y="165646"/>
                </a:lnTo>
                <a:cubicBezTo>
                  <a:pt x="54934" y="167336"/>
                  <a:pt x="54089" y="169402"/>
                  <a:pt x="54089" y="171843"/>
                </a:cubicBezTo>
                <a:lnTo>
                  <a:pt x="54089" y="180294"/>
                </a:lnTo>
                <a:lnTo>
                  <a:pt x="162266" y="180294"/>
                </a:lnTo>
                <a:lnTo>
                  <a:pt x="162266" y="108177"/>
                </a:lnTo>
                <a:lnTo>
                  <a:pt x="117755" y="108177"/>
                </a:lnTo>
                <a:close/>
                <a:moveTo>
                  <a:pt x="126206" y="288471"/>
                </a:moveTo>
                <a:cubicBezTo>
                  <a:pt x="116440" y="288471"/>
                  <a:pt x="107990" y="292040"/>
                  <a:pt x="100852" y="299176"/>
                </a:cubicBezTo>
                <a:cubicBezTo>
                  <a:pt x="93716" y="306313"/>
                  <a:pt x="90148" y="314764"/>
                  <a:pt x="90148" y="324530"/>
                </a:cubicBezTo>
                <a:cubicBezTo>
                  <a:pt x="90148" y="334296"/>
                  <a:pt x="93716" y="342747"/>
                  <a:pt x="100852" y="349884"/>
                </a:cubicBezTo>
                <a:cubicBezTo>
                  <a:pt x="107990" y="357021"/>
                  <a:pt x="116440" y="360589"/>
                  <a:pt x="126206" y="360589"/>
                </a:cubicBezTo>
                <a:cubicBezTo>
                  <a:pt x="135973" y="360589"/>
                  <a:pt x="144424" y="357021"/>
                  <a:pt x="151560" y="349884"/>
                </a:cubicBezTo>
                <a:cubicBezTo>
                  <a:pt x="158697" y="342747"/>
                  <a:pt x="162266" y="334296"/>
                  <a:pt x="162266" y="324530"/>
                </a:cubicBezTo>
                <a:cubicBezTo>
                  <a:pt x="162266" y="314764"/>
                  <a:pt x="158697" y="306313"/>
                  <a:pt x="151560" y="299176"/>
                </a:cubicBezTo>
                <a:cubicBezTo>
                  <a:pt x="144424" y="292040"/>
                  <a:pt x="135973" y="288471"/>
                  <a:pt x="126206" y="288471"/>
                </a:cubicBezTo>
                <a:close/>
                <a:moveTo>
                  <a:pt x="378619" y="288471"/>
                </a:moveTo>
                <a:cubicBezTo>
                  <a:pt x="368853" y="288471"/>
                  <a:pt x="360401" y="292040"/>
                  <a:pt x="353265" y="299176"/>
                </a:cubicBezTo>
                <a:cubicBezTo>
                  <a:pt x="346128" y="306313"/>
                  <a:pt x="342561" y="314764"/>
                  <a:pt x="342561" y="324530"/>
                </a:cubicBezTo>
                <a:cubicBezTo>
                  <a:pt x="342561" y="334296"/>
                  <a:pt x="346128" y="342747"/>
                  <a:pt x="353265" y="349884"/>
                </a:cubicBezTo>
                <a:cubicBezTo>
                  <a:pt x="360401" y="357021"/>
                  <a:pt x="368853" y="360589"/>
                  <a:pt x="378619" y="360589"/>
                </a:cubicBezTo>
                <a:cubicBezTo>
                  <a:pt x="388385" y="360589"/>
                  <a:pt x="396837" y="357021"/>
                  <a:pt x="403973" y="349884"/>
                </a:cubicBezTo>
                <a:cubicBezTo>
                  <a:pt x="411110" y="342747"/>
                  <a:pt x="414678" y="334296"/>
                  <a:pt x="414678" y="324530"/>
                </a:cubicBezTo>
                <a:cubicBezTo>
                  <a:pt x="414678" y="314764"/>
                  <a:pt x="411110" y="306313"/>
                  <a:pt x="403973" y="299176"/>
                </a:cubicBezTo>
                <a:cubicBezTo>
                  <a:pt x="396837" y="292040"/>
                  <a:pt x="388385" y="288471"/>
                  <a:pt x="378619" y="28847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Freeform 309"/>
          <p:cNvSpPr/>
          <p:nvPr/>
        </p:nvSpPr>
        <p:spPr>
          <a:xfrm>
            <a:off x="3123494" y="2894694"/>
            <a:ext cx="751685" cy="636562"/>
          </a:xfrm>
          <a:custGeom>
            <a:avLst/>
            <a:gdLst>
              <a:gd name="connsiteX0" fmla="*/ 396649 w 468766"/>
              <a:gd name="connsiteY0" fmla="*/ 324530 h 396648"/>
              <a:gd name="connsiteX1" fmla="*/ 422003 w 468766"/>
              <a:gd name="connsiteY1" fmla="*/ 335235 h 396648"/>
              <a:gd name="connsiteX2" fmla="*/ 432708 w 468766"/>
              <a:gd name="connsiteY2" fmla="*/ 360589 h 396648"/>
              <a:gd name="connsiteX3" fmla="*/ 422003 w 468766"/>
              <a:gd name="connsiteY3" fmla="*/ 385943 h 396648"/>
              <a:gd name="connsiteX4" fmla="*/ 396649 w 468766"/>
              <a:gd name="connsiteY4" fmla="*/ 396648 h 396648"/>
              <a:gd name="connsiteX5" fmla="*/ 371295 w 468766"/>
              <a:gd name="connsiteY5" fmla="*/ 385943 h 396648"/>
              <a:gd name="connsiteX6" fmla="*/ 360591 w 468766"/>
              <a:gd name="connsiteY6" fmla="*/ 360589 h 396648"/>
              <a:gd name="connsiteX7" fmla="*/ 371295 w 468766"/>
              <a:gd name="connsiteY7" fmla="*/ 335235 h 396648"/>
              <a:gd name="connsiteX8" fmla="*/ 396649 w 468766"/>
              <a:gd name="connsiteY8" fmla="*/ 324530 h 396648"/>
              <a:gd name="connsiteX9" fmla="*/ 144236 w 468766"/>
              <a:gd name="connsiteY9" fmla="*/ 324530 h 396648"/>
              <a:gd name="connsiteX10" fmla="*/ 169590 w 468766"/>
              <a:gd name="connsiteY10" fmla="*/ 335235 h 396648"/>
              <a:gd name="connsiteX11" fmla="*/ 180295 w 468766"/>
              <a:gd name="connsiteY11" fmla="*/ 360589 h 396648"/>
              <a:gd name="connsiteX12" fmla="*/ 169590 w 468766"/>
              <a:gd name="connsiteY12" fmla="*/ 385943 h 396648"/>
              <a:gd name="connsiteX13" fmla="*/ 144236 w 468766"/>
              <a:gd name="connsiteY13" fmla="*/ 396648 h 396648"/>
              <a:gd name="connsiteX14" fmla="*/ 118882 w 468766"/>
              <a:gd name="connsiteY14" fmla="*/ 385943 h 396648"/>
              <a:gd name="connsiteX15" fmla="*/ 108177 w 468766"/>
              <a:gd name="connsiteY15" fmla="*/ 360589 h 396648"/>
              <a:gd name="connsiteX16" fmla="*/ 118882 w 468766"/>
              <a:gd name="connsiteY16" fmla="*/ 335235 h 396648"/>
              <a:gd name="connsiteX17" fmla="*/ 144236 w 468766"/>
              <a:gd name="connsiteY17" fmla="*/ 324530 h 396648"/>
              <a:gd name="connsiteX18" fmla="*/ 18030 w 468766"/>
              <a:gd name="connsiteY18" fmla="*/ 0 h 396648"/>
              <a:gd name="connsiteX19" fmla="*/ 90148 w 468766"/>
              <a:gd name="connsiteY19" fmla="*/ 0 h 396648"/>
              <a:gd name="connsiteX20" fmla="*/ 98176 w 468766"/>
              <a:gd name="connsiteY20" fmla="*/ 1831 h 396648"/>
              <a:gd name="connsiteX21" fmla="*/ 103670 w 468766"/>
              <a:gd name="connsiteY21" fmla="*/ 6198 h 396648"/>
              <a:gd name="connsiteX22" fmla="*/ 107332 w 468766"/>
              <a:gd name="connsiteY22" fmla="*/ 13100 h 396648"/>
              <a:gd name="connsiteX23" fmla="*/ 109586 w 468766"/>
              <a:gd name="connsiteY23" fmla="*/ 20424 h 396648"/>
              <a:gd name="connsiteX24" fmla="*/ 111135 w 468766"/>
              <a:gd name="connsiteY24" fmla="*/ 28734 h 396648"/>
              <a:gd name="connsiteX25" fmla="*/ 112403 w 468766"/>
              <a:gd name="connsiteY25" fmla="*/ 36059 h 396648"/>
              <a:gd name="connsiteX26" fmla="*/ 450737 w 468766"/>
              <a:gd name="connsiteY26" fmla="*/ 36059 h 396648"/>
              <a:gd name="connsiteX27" fmla="*/ 463414 w 468766"/>
              <a:gd name="connsiteY27" fmla="*/ 41411 h 396648"/>
              <a:gd name="connsiteX28" fmla="*/ 468766 w 468766"/>
              <a:gd name="connsiteY28" fmla="*/ 54088 h 396648"/>
              <a:gd name="connsiteX29" fmla="*/ 468766 w 468766"/>
              <a:gd name="connsiteY29" fmla="*/ 198324 h 396648"/>
              <a:gd name="connsiteX30" fmla="*/ 464118 w 468766"/>
              <a:gd name="connsiteY30" fmla="*/ 210297 h 396648"/>
              <a:gd name="connsiteX31" fmla="*/ 452709 w 468766"/>
              <a:gd name="connsiteY31" fmla="*/ 216353 h 396648"/>
              <a:gd name="connsiteX32" fmla="*/ 158603 w 468766"/>
              <a:gd name="connsiteY32" fmla="*/ 250722 h 396648"/>
              <a:gd name="connsiteX33" fmla="*/ 162265 w 468766"/>
              <a:gd name="connsiteY33" fmla="*/ 270442 h 396648"/>
              <a:gd name="connsiteX34" fmla="*/ 155504 w 468766"/>
              <a:gd name="connsiteY34" fmla="*/ 288471 h 396648"/>
              <a:gd name="connsiteX35" fmla="*/ 414678 w 468766"/>
              <a:gd name="connsiteY35" fmla="*/ 288471 h 396648"/>
              <a:gd name="connsiteX36" fmla="*/ 427355 w 468766"/>
              <a:gd name="connsiteY36" fmla="*/ 293824 h 396648"/>
              <a:gd name="connsiteX37" fmla="*/ 432707 w 468766"/>
              <a:gd name="connsiteY37" fmla="*/ 306501 h 396648"/>
              <a:gd name="connsiteX38" fmla="*/ 427355 w 468766"/>
              <a:gd name="connsiteY38" fmla="*/ 319178 h 396648"/>
              <a:gd name="connsiteX39" fmla="*/ 414678 w 468766"/>
              <a:gd name="connsiteY39" fmla="*/ 324530 h 396648"/>
              <a:gd name="connsiteX40" fmla="*/ 396649 w 468766"/>
              <a:gd name="connsiteY40" fmla="*/ 324530 h 396648"/>
              <a:gd name="connsiteX41" fmla="*/ 396648 w 468766"/>
              <a:gd name="connsiteY41" fmla="*/ 324530 h 396648"/>
              <a:gd name="connsiteX42" fmla="*/ 144236 w 468766"/>
              <a:gd name="connsiteY42" fmla="*/ 324530 h 396648"/>
              <a:gd name="connsiteX43" fmla="*/ 126206 w 468766"/>
              <a:gd name="connsiteY43" fmla="*/ 324530 h 396648"/>
              <a:gd name="connsiteX44" fmla="*/ 113530 w 468766"/>
              <a:gd name="connsiteY44" fmla="*/ 319178 h 396648"/>
              <a:gd name="connsiteX45" fmla="*/ 108177 w 468766"/>
              <a:gd name="connsiteY45" fmla="*/ 306501 h 396648"/>
              <a:gd name="connsiteX46" fmla="*/ 110431 w 468766"/>
              <a:gd name="connsiteY46" fmla="*/ 297627 h 396648"/>
              <a:gd name="connsiteX47" fmla="*/ 114938 w 468766"/>
              <a:gd name="connsiteY47" fmla="*/ 287485 h 396648"/>
              <a:gd name="connsiteX48" fmla="*/ 120995 w 468766"/>
              <a:gd name="connsiteY48" fmla="*/ 276217 h 396648"/>
              <a:gd name="connsiteX49" fmla="*/ 125361 w 468766"/>
              <a:gd name="connsiteY49" fmla="*/ 267907 h 396648"/>
              <a:gd name="connsiteX50" fmla="*/ 75499 w 468766"/>
              <a:gd name="connsiteY50" fmla="*/ 36059 h 396648"/>
              <a:gd name="connsiteX51" fmla="*/ 18030 w 468766"/>
              <a:gd name="connsiteY51" fmla="*/ 36059 h 396648"/>
              <a:gd name="connsiteX52" fmla="*/ 5353 w 468766"/>
              <a:gd name="connsiteY52" fmla="*/ 30706 h 396648"/>
              <a:gd name="connsiteX53" fmla="*/ 0 w 468766"/>
              <a:gd name="connsiteY53" fmla="*/ 18030 h 396648"/>
              <a:gd name="connsiteX54" fmla="*/ 5353 w 468766"/>
              <a:gd name="connsiteY54" fmla="*/ 5352 h 396648"/>
              <a:gd name="connsiteX55" fmla="*/ 18030 w 468766"/>
              <a:gd name="connsiteY55" fmla="*/ 0 h 39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68766" h="396648">
                <a:moveTo>
                  <a:pt x="396649" y="324530"/>
                </a:moveTo>
                <a:cubicBezTo>
                  <a:pt x="406415" y="324530"/>
                  <a:pt x="414867" y="328099"/>
                  <a:pt x="422003" y="335235"/>
                </a:cubicBezTo>
                <a:cubicBezTo>
                  <a:pt x="429140" y="342372"/>
                  <a:pt x="432708" y="350823"/>
                  <a:pt x="432708" y="360589"/>
                </a:cubicBezTo>
                <a:cubicBezTo>
                  <a:pt x="432708" y="370355"/>
                  <a:pt x="429140" y="378806"/>
                  <a:pt x="422003" y="385943"/>
                </a:cubicBezTo>
                <a:cubicBezTo>
                  <a:pt x="414867" y="393080"/>
                  <a:pt x="406415" y="396648"/>
                  <a:pt x="396649" y="396648"/>
                </a:cubicBezTo>
                <a:cubicBezTo>
                  <a:pt x="386884" y="396648"/>
                  <a:pt x="378432" y="393080"/>
                  <a:pt x="371295" y="385943"/>
                </a:cubicBezTo>
                <a:cubicBezTo>
                  <a:pt x="364159" y="378806"/>
                  <a:pt x="360591" y="370355"/>
                  <a:pt x="360591" y="360589"/>
                </a:cubicBezTo>
                <a:cubicBezTo>
                  <a:pt x="360591" y="350823"/>
                  <a:pt x="364159" y="342372"/>
                  <a:pt x="371295" y="335235"/>
                </a:cubicBezTo>
                <a:cubicBezTo>
                  <a:pt x="378432" y="328099"/>
                  <a:pt x="386884" y="324530"/>
                  <a:pt x="396649" y="324530"/>
                </a:cubicBezTo>
                <a:close/>
                <a:moveTo>
                  <a:pt x="144236" y="324530"/>
                </a:moveTo>
                <a:cubicBezTo>
                  <a:pt x="154002" y="324530"/>
                  <a:pt x="162453" y="328099"/>
                  <a:pt x="169590" y="335235"/>
                </a:cubicBezTo>
                <a:cubicBezTo>
                  <a:pt x="176727" y="342372"/>
                  <a:pt x="180295" y="350823"/>
                  <a:pt x="180295" y="360589"/>
                </a:cubicBezTo>
                <a:cubicBezTo>
                  <a:pt x="180295" y="370355"/>
                  <a:pt x="176727" y="378806"/>
                  <a:pt x="169590" y="385943"/>
                </a:cubicBezTo>
                <a:cubicBezTo>
                  <a:pt x="162453" y="393080"/>
                  <a:pt x="154002" y="396648"/>
                  <a:pt x="144236" y="396648"/>
                </a:cubicBezTo>
                <a:cubicBezTo>
                  <a:pt x="134470" y="396648"/>
                  <a:pt x="126019" y="393080"/>
                  <a:pt x="118882" y="385943"/>
                </a:cubicBezTo>
                <a:cubicBezTo>
                  <a:pt x="111745" y="378806"/>
                  <a:pt x="108177" y="370355"/>
                  <a:pt x="108177" y="360589"/>
                </a:cubicBezTo>
                <a:cubicBezTo>
                  <a:pt x="108177" y="350823"/>
                  <a:pt x="111745" y="342372"/>
                  <a:pt x="118882" y="335235"/>
                </a:cubicBezTo>
                <a:cubicBezTo>
                  <a:pt x="126019" y="328099"/>
                  <a:pt x="134470" y="324530"/>
                  <a:pt x="144236" y="324530"/>
                </a:cubicBezTo>
                <a:close/>
                <a:moveTo>
                  <a:pt x="18030" y="0"/>
                </a:moveTo>
                <a:lnTo>
                  <a:pt x="90148" y="0"/>
                </a:lnTo>
                <a:cubicBezTo>
                  <a:pt x="93153" y="0"/>
                  <a:pt x="95829" y="610"/>
                  <a:pt x="98176" y="1831"/>
                </a:cubicBezTo>
                <a:cubicBezTo>
                  <a:pt x="100524" y="3052"/>
                  <a:pt x="102355" y="4507"/>
                  <a:pt x="103670" y="6198"/>
                </a:cubicBezTo>
                <a:cubicBezTo>
                  <a:pt x="104984" y="7888"/>
                  <a:pt x="106205" y="10189"/>
                  <a:pt x="107332" y="13100"/>
                </a:cubicBezTo>
                <a:cubicBezTo>
                  <a:pt x="108459" y="16010"/>
                  <a:pt x="109210" y="18452"/>
                  <a:pt x="109586" y="20424"/>
                </a:cubicBezTo>
                <a:cubicBezTo>
                  <a:pt x="109961" y="22396"/>
                  <a:pt x="110478" y="25166"/>
                  <a:pt x="111135" y="28734"/>
                </a:cubicBezTo>
                <a:cubicBezTo>
                  <a:pt x="111792" y="32303"/>
                  <a:pt x="112215" y="34744"/>
                  <a:pt x="112403" y="36059"/>
                </a:cubicBezTo>
                <a:lnTo>
                  <a:pt x="450737" y="36059"/>
                </a:lnTo>
                <a:cubicBezTo>
                  <a:pt x="455620" y="36059"/>
                  <a:pt x="459845" y="37843"/>
                  <a:pt x="463414" y="41411"/>
                </a:cubicBezTo>
                <a:cubicBezTo>
                  <a:pt x="466982" y="44980"/>
                  <a:pt x="468766" y="49205"/>
                  <a:pt x="468766" y="54088"/>
                </a:cubicBezTo>
                <a:lnTo>
                  <a:pt x="468766" y="198324"/>
                </a:lnTo>
                <a:cubicBezTo>
                  <a:pt x="468766" y="202831"/>
                  <a:pt x="467217" y="206822"/>
                  <a:pt x="464118" y="210297"/>
                </a:cubicBezTo>
                <a:cubicBezTo>
                  <a:pt x="461019" y="213771"/>
                  <a:pt x="457216" y="215790"/>
                  <a:pt x="452709" y="216353"/>
                </a:cubicBezTo>
                <a:lnTo>
                  <a:pt x="158603" y="250722"/>
                </a:lnTo>
                <a:cubicBezTo>
                  <a:pt x="161045" y="261991"/>
                  <a:pt x="162265" y="268564"/>
                  <a:pt x="162265" y="270442"/>
                </a:cubicBezTo>
                <a:cubicBezTo>
                  <a:pt x="162265" y="273447"/>
                  <a:pt x="160012" y="279457"/>
                  <a:pt x="155504" y="288471"/>
                </a:cubicBezTo>
                <a:lnTo>
                  <a:pt x="414678" y="288471"/>
                </a:lnTo>
                <a:cubicBezTo>
                  <a:pt x="419561" y="288471"/>
                  <a:pt x="423787" y="290255"/>
                  <a:pt x="427355" y="293824"/>
                </a:cubicBezTo>
                <a:cubicBezTo>
                  <a:pt x="430923" y="297392"/>
                  <a:pt x="432707" y="301618"/>
                  <a:pt x="432707" y="306501"/>
                </a:cubicBezTo>
                <a:cubicBezTo>
                  <a:pt x="432707" y="311384"/>
                  <a:pt x="430923" y="315609"/>
                  <a:pt x="427355" y="319178"/>
                </a:cubicBezTo>
                <a:cubicBezTo>
                  <a:pt x="423787" y="322746"/>
                  <a:pt x="419561" y="324530"/>
                  <a:pt x="414678" y="324530"/>
                </a:cubicBezTo>
                <a:lnTo>
                  <a:pt x="396649" y="324530"/>
                </a:lnTo>
                <a:lnTo>
                  <a:pt x="396648" y="324530"/>
                </a:lnTo>
                <a:lnTo>
                  <a:pt x="144236" y="324530"/>
                </a:lnTo>
                <a:lnTo>
                  <a:pt x="126206" y="324530"/>
                </a:lnTo>
                <a:cubicBezTo>
                  <a:pt x="121324" y="324530"/>
                  <a:pt x="117098" y="322746"/>
                  <a:pt x="113530" y="319178"/>
                </a:cubicBezTo>
                <a:cubicBezTo>
                  <a:pt x="109961" y="315609"/>
                  <a:pt x="108177" y="311384"/>
                  <a:pt x="108177" y="306501"/>
                </a:cubicBezTo>
                <a:cubicBezTo>
                  <a:pt x="108177" y="304435"/>
                  <a:pt x="108928" y="301477"/>
                  <a:pt x="110431" y="297627"/>
                </a:cubicBezTo>
                <a:cubicBezTo>
                  <a:pt x="111933" y="293777"/>
                  <a:pt x="113436" y="290397"/>
                  <a:pt x="114938" y="287485"/>
                </a:cubicBezTo>
                <a:cubicBezTo>
                  <a:pt x="116440" y="284574"/>
                  <a:pt x="118459" y="280818"/>
                  <a:pt x="120995" y="276217"/>
                </a:cubicBezTo>
                <a:cubicBezTo>
                  <a:pt x="123530" y="271616"/>
                  <a:pt x="124986" y="268846"/>
                  <a:pt x="125361" y="267907"/>
                </a:cubicBezTo>
                <a:lnTo>
                  <a:pt x="75499" y="36059"/>
                </a:lnTo>
                <a:lnTo>
                  <a:pt x="18030" y="36059"/>
                </a:lnTo>
                <a:cubicBezTo>
                  <a:pt x="13147" y="36059"/>
                  <a:pt x="8921" y="34275"/>
                  <a:pt x="5353" y="30706"/>
                </a:cubicBezTo>
                <a:cubicBezTo>
                  <a:pt x="1784" y="27138"/>
                  <a:pt x="0" y="22912"/>
                  <a:pt x="0" y="18030"/>
                </a:cubicBezTo>
                <a:cubicBezTo>
                  <a:pt x="0" y="13146"/>
                  <a:pt x="1784" y="8921"/>
                  <a:pt x="5353" y="5352"/>
                </a:cubicBezTo>
                <a:cubicBezTo>
                  <a:pt x="8921" y="1784"/>
                  <a:pt x="13147" y="0"/>
                  <a:pt x="1803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5" name="Freeform 305"/>
          <p:cNvSpPr/>
          <p:nvPr/>
        </p:nvSpPr>
        <p:spPr>
          <a:xfrm>
            <a:off x="9704136" y="2856184"/>
            <a:ext cx="907382" cy="713583"/>
          </a:xfrm>
          <a:custGeom>
            <a:avLst/>
            <a:gdLst>
              <a:gd name="connsiteX0" fmla="*/ 426228 w 504826"/>
              <a:gd name="connsiteY0" fmla="*/ 101417 h 396680"/>
              <a:gd name="connsiteX1" fmla="*/ 483697 w 504826"/>
              <a:gd name="connsiteY1" fmla="*/ 151561 h 396680"/>
              <a:gd name="connsiteX2" fmla="*/ 504826 w 504826"/>
              <a:gd name="connsiteY2" fmla="*/ 216354 h 396680"/>
              <a:gd name="connsiteX3" fmla="*/ 484824 w 504826"/>
              <a:gd name="connsiteY3" fmla="*/ 279598 h 396680"/>
              <a:gd name="connsiteX4" fmla="*/ 429891 w 504826"/>
              <a:gd name="connsiteY4" fmla="*/ 329320 h 396680"/>
              <a:gd name="connsiteX5" fmla="*/ 435666 w 504826"/>
              <a:gd name="connsiteY5" fmla="*/ 341716 h 396680"/>
              <a:gd name="connsiteX6" fmla="*/ 442709 w 504826"/>
              <a:gd name="connsiteY6" fmla="*/ 352561 h 396680"/>
              <a:gd name="connsiteX7" fmla="*/ 449047 w 504826"/>
              <a:gd name="connsiteY7" fmla="*/ 360731 h 396680"/>
              <a:gd name="connsiteX8" fmla="*/ 456371 w 504826"/>
              <a:gd name="connsiteY8" fmla="*/ 369042 h 396680"/>
              <a:gd name="connsiteX9" fmla="*/ 462851 w 504826"/>
              <a:gd name="connsiteY9" fmla="*/ 376084 h 396680"/>
              <a:gd name="connsiteX10" fmla="*/ 463977 w 504826"/>
              <a:gd name="connsiteY10" fmla="*/ 377352 h 396680"/>
              <a:gd name="connsiteX11" fmla="*/ 465245 w 504826"/>
              <a:gd name="connsiteY11" fmla="*/ 378761 h 396680"/>
              <a:gd name="connsiteX12" fmla="*/ 466373 w 504826"/>
              <a:gd name="connsiteY12" fmla="*/ 380169 h 396680"/>
              <a:gd name="connsiteX13" fmla="*/ 467359 w 504826"/>
              <a:gd name="connsiteY13" fmla="*/ 381718 h 396680"/>
              <a:gd name="connsiteX14" fmla="*/ 468063 w 504826"/>
              <a:gd name="connsiteY14" fmla="*/ 383127 h 396680"/>
              <a:gd name="connsiteX15" fmla="*/ 468625 w 504826"/>
              <a:gd name="connsiteY15" fmla="*/ 384817 h 396680"/>
              <a:gd name="connsiteX16" fmla="*/ 468767 w 504826"/>
              <a:gd name="connsiteY16" fmla="*/ 386648 h 396680"/>
              <a:gd name="connsiteX17" fmla="*/ 468485 w 504826"/>
              <a:gd name="connsiteY17" fmla="*/ 388479 h 396680"/>
              <a:gd name="connsiteX18" fmla="*/ 464823 w 504826"/>
              <a:gd name="connsiteY18" fmla="*/ 394677 h 396680"/>
              <a:gd name="connsiteX19" fmla="*/ 458625 w 504826"/>
              <a:gd name="connsiteY19" fmla="*/ 396649 h 396680"/>
              <a:gd name="connsiteX20" fmla="*/ 434398 w 504826"/>
              <a:gd name="connsiteY20" fmla="*/ 392142 h 396680"/>
              <a:gd name="connsiteX21" fmla="*/ 356083 w 504826"/>
              <a:gd name="connsiteY21" fmla="*/ 356083 h 396680"/>
              <a:gd name="connsiteX22" fmla="*/ 306502 w 504826"/>
              <a:gd name="connsiteY22" fmla="*/ 360590 h 396680"/>
              <a:gd name="connsiteX23" fmla="*/ 173535 w 504826"/>
              <a:gd name="connsiteY23" fmla="*/ 323404 h 396680"/>
              <a:gd name="connsiteX24" fmla="*/ 198325 w 504826"/>
              <a:gd name="connsiteY24" fmla="*/ 324531 h 396680"/>
              <a:gd name="connsiteX25" fmla="*/ 285373 w 504826"/>
              <a:gd name="connsiteY25" fmla="*/ 311854 h 396680"/>
              <a:gd name="connsiteX26" fmla="*/ 359745 w 504826"/>
              <a:gd name="connsiteY26" fmla="*/ 275514 h 396680"/>
              <a:gd name="connsiteX27" fmla="*/ 413833 w 504826"/>
              <a:gd name="connsiteY27" fmla="*/ 215791 h 396680"/>
              <a:gd name="connsiteX28" fmla="*/ 432708 w 504826"/>
              <a:gd name="connsiteY28" fmla="*/ 144237 h 396680"/>
              <a:gd name="connsiteX29" fmla="*/ 426228 w 504826"/>
              <a:gd name="connsiteY29" fmla="*/ 101417 h 396680"/>
              <a:gd name="connsiteX30" fmla="*/ 198324 w 504826"/>
              <a:gd name="connsiteY30" fmla="*/ 0 h 396680"/>
              <a:gd name="connsiteX31" fmla="*/ 297908 w 504826"/>
              <a:gd name="connsiteY31" fmla="*/ 19297 h 396680"/>
              <a:gd name="connsiteX32" fmla="*/ 370168 w 504826"/>
              <a:gd name="connsiteY32" fmla="*/ 71836 h 396680"/>
              <a:gd name="connsiteX33" fmla="*/ 396648 w 504826"/>
              <a:gd name="connsiteY33" fmla="*/ 144236 h 396680"/>
              <a:gd name="connsiteX34" fmla="*/ 370168 w 504826"/>
              <a:gd name="connsiteY34" fmla="*/ 216635 h 396680"/>
              <a:gd name="connsiteX35" fmla="*/ 297908 w 504826"/>
              <a:gd name="connsiteY35" fmla="*/ 269174 h 396680"/>
              <a:gd name="connsiteX36" fmla="*/ 198324 w 504826"/>
              <a:gd name="connsiteY36" fmla="*/ 288471 h 396680"/>
              <a:gd name="connsiteX37" fmla="*/ 148743 w 504826"/>
              <a:gd name="connsiteY37" fmla="*/ 283964 h 396680"/>
              <a:gd name="connsiteX38" fmla="*/ 70428 w 504826"/>
              <a:gd name="connsiteY38" fmla="*/ 320023 h 396680"/>
              <a:gd name="connsiteX39" fmla="*/ 46201 w 504826"/>
              <a:gd name="connsiteY39" fmla="*/ 324530 h 396680"/>
              <a:gd name="connsiteX40" fmla="*/ 45355 w 504826"/>
              <a:gd name="connsiteY40" fmla="*/ 324530 h 396680"/>
              <a:gd name="connsiteX41" fmla="*/ 39580 w 504826"/>
              <a:gd name="connsiteY41" fmla="*/ 322277 h 396680"/>
              <a:gd name="connsiteX42" fmla="*/ 36341 w 504826"/>
              <a:gd name="connsiteY42" fmla="*/ 316361 h 396680"/>
              <a:gd name="connsiteX43" fmla="*/ 36059 w 504826"/>
              <a:gd name="connsiteY43" fmla="*/ 314530 h 396680"/>
              <a:gd name="connsiteX44" fmla="*/ 36200 w 504826"/>
              <a:gd name="connsiteY44" fmla="*/ 312698 h 396680"/>
              <a:gd name="connsiteX45" fmla="*/ 36763 w 504826"/>
              <a:gd name="connsiteY45" fmla="*/ 311008 h 396680"/>
              <a:gd name="connsiteX46" fmla="*/ 37467 w 504826"/>
              <a:gd name="connsiteY46" fmla="*/ 309600 h 396680"/>
              <a:gd name="connsiteX47" fmla="*/ 38453 w 504826"/>
              <a:gd name="connsiteY47" fmla="*/ 308050 h 396680"/>
              <a:gd name="connsiteX48" fmla="*/ 39580 w 504826"/>
              <a:gd name="connsiteY48" fmla="*/ 306642 h 396680"/>
              <a:gd name="connsiteX49" fmla="*/ 40848 w 504826"/>
              <a:gd name="connsiteY49" fmla="*/ 305233 h 396680"/>
              <a:gd name="connsiteX50" fmla="*/ 41975 w 504826"/>
              <a:gd name="connsiteY50" fmla="*/ 303965 h 396680"/>
              <a:gd name="connsiteX51" fmla="*/ 48454 w 504826"/>
              <a:gd name="connsiteY51" fmla="*/ 296923 h 396680"/>
              <a:gd name="connsiteX52" fmla="*/ 55779 w 504826"/>
              <a:gd name="connsiteY52" fmla="*/ 288612 h 396680"/>
              <a:gd name="connsiteX53" fmla="*/ 62117 w 504826"/>
              <a:gd name="connsiteY53" fmla="*/ 280443 h 396680"/>
              <a:gd name="connsiteX54" fmla="*/ 69160 w 504826"/>
              <a:gd name="connsiteY54" fmla="*/ 269597 h 396680"/>
              <a:gd name="connsiteX55" fmla="*/ 74935 w 504826"/>
              <a:gd name="connsiteY55" fmla="*/ 257202 h 396680"/>
              <a:gd name="connsiteX56" fmla="*/ 20001 w 504826"/>
              <a:gd name="connsiteY56" fmla="*/ 207339 h 396680"/>
              <a:gd name="connsiteX57" fmla="*/ 0 w 504826"/>
              <a:gd name="connsiteY57" fmla="*/ 144236 h 396680"/>
              <a:gd name="connsiteX58" fmla="*/ 26481 w 504826"/>
              <a:gd name="connsiteY58" fmla="*/ 71836 h 396680"/>
              <a:gd name="connsiteX59" fmla="*/ 98739 w 504826"/>
              <a:gd name="connsiteY59" fmla="*/ 19297 h 396680"/>
              <a:gd name="connsiteX60" fmla="*/ 198324 w 504826"/>
              <a:gd name="connsiteY60" fmla="*/ 0 h 39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4826" h="396680">
                <a:moveTo>
                  <a:pt x="426228" y="101417"/>
                </a:moveTo>
                <a:cubicBezTo>
                  <a:pt x="450456" y="114751"/>
                  <a:pt x="469611" y="131466"/>
                  <a:pt x="483697" y="151561"/>
                </a:cubicBezTo>
                <a:cubicBezTo>
                  <a:pt x="497783" y="171656"/>
                  <a:pt x="504826" y="193254"/>
                  <a:pt x="504826" y="216354"/>
                </a:cubicBezTo>
                <a:cubicBezTo>
                  <a:pt x="504826" y="238891"/>
                  <a:pt x="498159" y="259973"/>
                  <a:pt x="484824" y="279598"/>
                </a:cubicBezTo>
                <a:cubicBezTo>
                  <a:pt x="471490" y="299224"/>
                  <a:pt x="453179" y="315798"/>
                  <a:pt x="429891" y="329320"/>
                </a:cubicBezTo>
                <a:cubicBezTo>
                  <a:pt x="431769" y="333828"/>
                  <a:pt x="433694" y="337960"/>
                  <a:pt x="435666" y="341716"/>
                </a:cubicBezTo>
                <a:cubicBezTo>
                  <a:pt x="437638" y="345472"/>
                  <a:pt x="439985" y="349087"/>
                  <a:pt x="442709" y="352561"/>
                </a:cubicBezTo>
                <a:cubicBezTo>
                  <a:pt x="445431" y="356036"/>
                  <a:pt x="447545" y="358759"/>
                  <a:pt x="449047" y="360731"/>
                </a:cubicBezTo>
                <a:cubicBezTo>
                  <a:pt x="450549" y="362703"/>
                  <a:pt x="452991" y="365473"/>
                  <a:pt x="456371" y="369042"/>
                </a:cubicBezTo>
                <a:cubicBezTo>
                  <a:pt x="459752" y="372610"/>
                  <a:pt x="461911" y="374958"/>
                  <a:pt x="462851" y="376084"/>
                </a:cubicBezTo>
                <a:cubicBezTo>
                  <a:pt x="463038" y="376272"/>
                  <a:pt x="463415" y="376695"/>
                  <a:pt x="463977" y="377352"/>
                </a:cubicBezTo>
                <a:cubicBezTo>
                  <a:pt x="464541" y="378010"/>
                  <a:pt x="464963" y="378479"/>
                  <a:pt x="465245" y="378761"/>
                </a:cubicBezTo>
                <a:cubicBezTo>
                  <a:pt x="465527" y="379042"/>
                  <a:pt x="465903" y="379512"/>
                  <a:pt x="466373" y="380169"/>
                </a:cubicBezTo>
                <a:cubicBezTo>
                  <a:pt x="466841" y="380827"/>
                  <a:pt x="467171" y="381343"/>
                  <a:pt x="467359" y="381718"/>
                </a:cubicBezTo>
                <a:cubicBezTo>
                  <a:pt x="467546" y="382094"/>
                  <a:pt x="467781" y="382564"/>
                  <a:pt x="468063" y="383127"/>
                </a:cubicBezTo>
                <a:cubicBezTo>
                  <a:pt x="468345" y="383690"/>
                  <a:pt x="468532" y="384254"/>
                  <a:pt x="468625" y="384817"/>
                </a:cubicBezTo>
                <a:cubicBezTo>
                  <a:pt x="468720" y="385381"/>
                  <a:pt x="468767" y="385991"/>
                  <a:pt x="468767" y="386648"/>
                </a:cubicBezTo>
                <a:cubicBezTo>
                  <a:pt x="468767" y="387306"/>
                  <a:pt x="468673" y="387916"/>
                  <a:pt x="468485" y="388479"/>
                </a:cubicBezTo>
                <a:cubicBezTo>
                  <a:pt x="467921" y="391109"/>
                  <a:pt x="466701" y="393175"/>
                  <a:pt x="464823" y="394677"/>
                </a:cubicBezTo>
                <a:cubicBezTo>
                  <a:pt x="462945" y="396180"/>
                  <a:pt x="460879" y="396837"/>
                  <a:pt x="458625" y="396649"/>
                </a:cubicBezTo>
                <a:cubicBezTo>
                  <a:pt x="449235" y="395334"/>
                  <a:pt x="441159" y="393832"/>
                  <a:pt x="434398" y="392142"/>
                </a:cubicBezTo>
                <a:cubicBezTo>
                  <a:pt x="405476" y="384629"/>
                  <a:pt x="379371" y="372610"/>
                  <a:pt x="356083" y="356083"/>
                </a:cubicBezTo>
                <a:cubicBezTo>
                  <a:pt x="339180" y="359088"/>
                  <a:pt x="322653" y="360590"/>
                  <a:pt x="306502" y="360590"/>
                </a:cubicBezTo>
                <a:cubicBezTo>
                  <a:pt x="255606" y="360590"/>
                  <a:pt x="211283" y="348195"/>
                  <a:pt x="173535" y="323404"/>
                </a:cubicBezTo>
                <a:cubicBezTo>
                  <a:pt x="184427" y="324156"/>
                  <a:pt x="192691" y="324531"/>
                  <a:pt x="198325" y="324531"/>
                </a:cubicBezTo>
                <a:cubicBezTo>
                  <a:pt x="228562" y="324531"/>
                  <a:pt x="257578" y="320306"/>
                  <a:pt x="285373" y="311854"/>
                </a:cubicBezTo>
                <a:cubicBezTo>
                  <a:pt x="313169" y="303403"/>
                  <a:pt x="337959" y="291290"/>
                  <a:pt x="359745" y="275514"/>
                </a:cubicBezTo>
                <a:cubicBezTo>
                  <a:pt x="383221" y="258235"/>
                  <a:pt x="401250" y="238328"/>
                  <a:pt x="413833" y="215791"/>
                </a:cubicBezTo>
                <a:cubicBezTo>
                  <a:pt x="426416" y="193254"/>
                  <a:pt x="432708" y="169403"/>
                  <a:pt x="432708" y="144237"/>
                </a:cubicBezTo>
                <a:cubicBezTo>
                  <a:pt x="432708" y="129776"/>
                  <a:pt x="430549" y="115502"/>
                  <a:pt x="426228" y="101417"/>
                </a:cubicBezTo>
                <a:close/>
                <a:moveTo>
                  <a:pt x="198324" y="0"/>
                </a:moveTo>
                <a:cubicBezTo>
                  <a:pt x="234196" y="0"/>
                  <a:pt x="267390" y="6432"/>
                  <a:pt x="297908" y="19297"/>
                </a:cubicBezTo>
                <a:cubicBezTo>
                  <a:pt x="328428" y="32162"/>
                  <a:pt x="352514" y="49675"/>
                  <a:pt x="370168" y="71836"/>
                </a:cubicBezTo>
                <a:cubicBezTo>
                  <a:pt x="387821" y="93997"/>
                  <a:pt x="396648" y="118130"/>
                  <a:pt x="396648" y="144236"/>
                </a:cubicBezTo>
                <a:cubicBezTo>
                  <a:pt x="396648" y="170341"/>
                  <a:pt x="387821" y="194474"/>
                  <a:pt x="370168" y="216635"/>
                </a:cubicBezTo>
                <a:cubicBezTo>
                  <a:pt x="352514" y="238796"/>
                  <a:pt x="328428" y="256310"/>
                  <a:pt x="297908" y="269174"/>
                </a:cubicBezTo>
                <a:cubicBezTo>
                  <a:pt x="267390" y="282039"/>
                  <a:pt x="234196" y="288471"/>
                  <a:pt x="198324" y="288471"/>
                </a:cubicBezTo>
                <a:cubicBezTo>
                  <a:pt x="182173" y="288471"/>
                  <a:pt x="165646" y="286969"/>
                  <a:pt x="148743" y="283964"/>
                </a:cubicBezTo>
                <a:cubicBezTo>
                  <a:pt x="125455" y="300491"/>
                  <a:pt x="99350" y="312511"/>
                  <a:pt x="70428" y="320023"/>
                </a:cubicBezTo>
                <a:cubicBezTo>
                  <a:pt x="63666" y="321713"/>
                  <a:pt x="55591" y="323216"/>
                  <a:pt x="46201" y="324530"/>
                </a:cubicBezTo>
                <a:lnTo>
                  <a:pt x="45355" y="324530"/>
                </a:lnTo>
                <a:cubicBezTo>
                  <a:pt x="43289" y="324530"/>
                  <a:pt x="41364" y="323779"/>
                  <a:pt x="39580" y="322277"/>
                </a:cubicBezTo>
                <a:cubicBezTo>
                  <a:pt x="37796" y="320774"/>
                  <a:pt x="36716" y="318802"/>
                  <a:pt x="36341" y="316361"/>
                </a:cubicBezTo>
                <a:cubicBezTo>
                  <a:pt x="36153" y="315797"/>
                  <a:pt x="36059" y="315187"/>
                  <a:pt x="36059" y="314530"/>
                </a:cubicBezTo>
                <a:cubicBezTo>
                  <a:pt x="36059" y="313872"/>
                  <a:pt x="36105" y="313262"/>
                  <a:pt x="36200" y="312698"/>
                </a:cubicBezTo>
                <a:cubicBezTo>
                  <a:pt x="36294" y="312135"/>
                  <a:pt x="36482" y="311571"/>
                  <a:pt x="36763" y="311008"/>
                </a:cubicBezTo>
                <a:cubicBezTo>
                  <a:pt x="37045" y="310445"/>
                  <a:pt x="37280" y="309975"/>
                  <a:pt x="37467" y="309600"/>
                </a:cubicBezTo>
                <a:cubicBezTo>
                  <a:pt x="37655" y="309224"/>
                  <a:pt x="37984" y="308707"/>
                  <a:pt x="38453" y="308050"/>
                </a:cubicBezTo>
                <a:cubicBezTo>
                  <a:pt x="38923" y="307393"/>
                  <a:pt x="39299" y="306923"/>
                  <a:pt x="39580" y="306642"/>
                </a:cubicBezTo>
                <a:cubicBezTo>
                  <a:pt x="39862" y="306360"/>
                  <a:pt x="40285" y="305890"/>
                  <a:pt x="40848" y="305233"/>
                </a:cubicBezTo>
                <a:cubicBezTo>
                  <a:pt x="41411" y="304576"/>
                  <a:pt x="41787" y="304153"/>
                  <a:pt x="41975" y="303965"/>
                </a:cubicBezTo>
                <a:cubicBezTo>
                  <a:pt x="42914" y="302839"/>
                  <a:pt x="45073" y="300491"/>
                  <a:pt x="48454" y="296923"/>
                </a:cubicBezTo>
                <a:cubicBezTo>
                  <a:pt x="51835" y="293354"/>
                  <a:pt x="54276" y="290584"/>
                  <a:pt x="55779" y="288612"/>
                </a:cubicBezTo>
                <a:cubicBezTo>
                  <a:pt x="57281" y="286640"/>
                  <a:pt x="59394" y="283917"/>
                  <a:pt x="62117" y="280443"/>
                </a:cubicBezTo>
                <a:cubicBezTo>
                  <a:pt x="64840" y="276968"/>
                  <a:pt x="67188" y="273353"/>
                  <a:pt x="69160" y="269597"/>
                </a:cubicBezTo>
                <a:cubicBezTo>
                  <a:pt x="71132" y="265840"/>
                  <a:pt x="73057" y="261709"/>
                  <a:pt x="74935" y="257202"/>
                </a:cubicBezTo>
                <a:cubicBezTo>
                  <a:pt x="51647" y="243680"/>
                  <a:pt x="33336" y="227058"/>
                  <a:pt x="20001" y="207339"/>
                </a:cubicBezTo>
                <a:cubicBezTo>
                  <a:pt x="6667" y="187619"/>
                  <a:pt x="0" y="166585"/>
                  <a:pt x="0" y="144236"/>
                </a:cubicBezTo>
                <a:cubicBezTo>
                  <a:pt x="0" y="118130"/>
                  <a:pt x="8827" y="93997"/>
                  <a:pt x="26481" y="71836"/>
                </a:cubicBezTo>
                <a:cubicBezTo>
                  <a:pt x="44135" y="49675"/>
                  <a:pt x="68221" y="32162"/>
                  <a:pt x="98739" y="19297"/>
                </a:cubicBezTo>
                <a:cubicBezTo>
                  <a:pt x="129258" y="6432"/>
                  <a:pt x="162453" y="0"/>
                  <a:pt x="198324"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6" name="Freeform 423"/>
          <p:cNvSpPr/>
          <p:nvPr/>
        </p:nvSpPr>
        <p:spPr>
          <a:xfrm>
            <a:off x="7551750" y="2883124"/>
            <a:ext cx="769022" cy="659702"/>
          </a:xfrm>
          <a:custGeom>
            <a:avLst/>
            <a:gdLst>
              <a:gd name="connsiteX0" fmla="*/ 216352 w 504825"/>
              <a:gd name="connsiteY0" fmla="*/ 252413 h 432708"/>
              <a:gd name="connsiteX1" fmla="*/ 288470 w 504825"/>
              <a:gd name="connsiteY1" fmla="*/ 252413 h 432708"/>
              <a:gd name="connsiteX2" fmla="*/ 288470 w 504825"/>
              <a:gd name="connsiteY2" fmla="*/ 288472 h 432708"/>
              <a:gd name="connsiteX3" fmla="*/ 216352 w 504825"/>
              <a:gd name="connsiteY3" fmla="*/ 288472 h 432708"/>
              <a:gd name="connsiteX4" fmla="*/ 0 w 504825"/>
              <a:gd name="connsiteY4" fmla="*/ 252413 h 432708"/>
              <a:gd name="connsiteX5" fmla="*/ 189309 w 504825"/>
              <a:gd name="connsiteY5" fmla="*/ 252413 h 432708"/>
              <a:gd name="connsiteX6" fmla="*/ 189309 w 504825"/>
              <a:gd name="connsiteY6" fmla="*/ 297487 h 432708"/>
              <a:gd name="connsiteX7" fmla="*/ 194661 w 504825"/>
              <a:gd name="connsiteY7" fmla="*/ 310164 h 432708"/>
              <a:gd name="connsiteX8" fmla="*/ 207339 w 504825"/>
              <a:gd name="connsiteY8" fmla="*/ 315517 h 432708"/>
              <a:gd name="connsiteX9" fmla="*/ 297486 w 504825"/>
              <a:gd name="connsiteY9" fmla="*/ 315517 h 432708"/>
              <a:gd name="connsiteX10" fmla="*/ 310163 w 504825"/>
              <a:gd name="connsiteY10" fmla="*/ 310164 h 432708"/>
              <a:gd name="connsiteX11" fmla="*/ 315515 w 504825"/>
              <a:gd name="connsiteY11" fmla="*/ 297487 h 432708"/>
              <a:gd name="connsiteX12" fmla="*/ 315515 w 504825"/>
              <a:gd name="connsiteY12" fmla="*/ 252413 h 432708"/>
              <a:gd name="connsiteX13" fmla="*/ 504825 w 504825"/>
              <a:gd name="connsiteY13" fmla="*/ 252413 h 432708"/>
              <a:gd name="connsiteX14" fmla="*/ 504825 w 504825"/>
              <a:gd name="connsiteY14" fmla="*/ 387634 h 432708"/>
              <a:gd name="connsiteX15" fmla="*/ 491585 w 504825"/>
              <a:gd name="connsiteY15" fmla="*/ 419468 h 432708"/>
              <a:gd name="connsiteX16" fmla="*/ 459751 w 504825"/>
              <a:gd name="connsiteY16" fmla="*/ 432708 h 432708"/>
              <a:gd name="connsiteX17" fmla="*/ 45074 w 504825"/>
              <a:gd name="connsiteY17" fmla="*/ 432708 h 432708"/>
              <a:gd name="connsiteX18" fmla="*/ 13240 w 504825"/>
              <a:gd name="connsiteY18" fmla="*/ 419468 h 432708"/>
              <a:gd name="connsiteX19" fmla="*/ 0 w 504825"/>
              <a:gd name="connsiteY19" fmla="*/ 387634 h 432708"/>
              <a:gd name="connsiteX20" fmla="*/ 180295 w 504825"/>
              <a:gd name="connsiteY20" fmla="*/ 36059 h 432708"/>
              <a:gd name="connsiteX21" fmla="*/ 180295 w 504825"/>
              <a:gd name="connsiteY21" fmla="*/ 72118 h 432708"/>
              <a:gd name="connsiteX22" fmla="*/ 324530 w 504825"/>
              <a:gd name="connsiteY22" fmla="*/ 72118 h 432708"/>
              <a:gd name="connsiteX23" fmla="*/ 324530 w 504825"/>
              <a:gd name="connsiteY23" fmla="*/ 36059 h 432708"/>
              <a:gd name="connsiteX24" fmla="*/ 171280 w 504825"/>
              <a:gd name="connsiteY24" fmla="*/ 0 h 432708"/>
              <a:gd name="connsiteX25" fmla="*/ 333545 w 504825"/>
              <a:gd name="connsiteY25" fmla="*/ 0 h 432708"/>
              <a:gd name="connsiteX26" fmla="*/ 352701 w 504825"/>
              <a:gd name="connsiteY26" fmla="*/ 7888 h 432708"/>
              <a:gd name="connsiteX27" fmla="*/ 360589 w 504825"/>
              <a:gd name="connsiteY27" fmla="*/ 27044 h 432708"/>
              <a:gd name="connsiteX28" fmla="*/ 360589 w 504825"/>
              <a:gd name="connsiteY28" fmla="*/ 72118 h 432708"/>
              <a:gd name="connsiteX29" fmla="*/ 459751 w 504825"/>
              <a:gd name="connsiteY29" fmla="*/ 72118 h 432708"/>
              <a:gd name="connsiteX30" fmla="*/ 491585 w 504825"/>
              <a:gd name="connsiteY30" fmla="*/ 85358 h 432708"/>
              <a:gd name="connsiteX31" fmla="*/ 504825 w 504825"/>
              <a:gd name="connsiteY31" fmla="*/ 117192 h 432708"/>
              <a:gd name="connsiteX32" fmla="*/ 504825 w 504825"/>
              <a:gd name="connsiteY32" fmla="*/ 225368 h 432708"/>
              <a:gd name="connsiteX33" fmla="*/ 0 w 504825"/>
              <a:gd name="connsiteY33" fmla="*/ 225368 h 432708"/>
              <a:gd name="connsiteX34" fmla="*/ 0 w 504825"/>
              <a:gd name="connsiteY34" fmla="*/ 117192 h 432708"/>
              <a:gd name="connsiteX35" fmla="*/ 13240 w 504825"/>
              <a:gd name="connsiteY35" fmla="*/ 85358 h 432708"/>
              <a:gd name="connsiteX36" fmla="*/ 45074 w 504825"/>
              <a:gd name="connsiteY36" fmla="*/ 72118 h 432708"/>
              <a:gd name="connsiteX37" fmla="*/ 144236 w 504825"/>
              <a:gd name="connsiteY37" fmla="*/ 72118 h 432708"/>
              <a:gd name="connsiteX38" fmla="*/ 144236 w 504825"/>
              <a:gd name="connsiteY38" fmla="*/ 27044 h 432708"/>
              <a:gd name="connsiteX39" fmla="*/ 152123 w 504825"/>
              <a:gd name="connsiteY39" fmla="*/ 7888 h 432708"/>
              <a:gd name="connsiteX40" fmla="*/ 171280 w 504825"/>
              <a:gd name="connsiteY40" fmla="*/ 0 h 432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04825" h="432708">
                <a:moveTo>
                  <a:pt x="216352" y="252413"/>
                </a:moveTo>
                <a:lnTo>
                  <a:pt x="288470" y="252413"/>
                </a:lnTo>
                <a:lnTo>
                  <a:pt x="288470" y="288472"/>
                </a:lnTo>
                <a:lnTo>
                  <a:pt x="216352" y="288472"/>
                </a:lnTo>
                <a:close/>
                <a:moveTo>
                  <a:pt x="0" y="252413"/>
                </a:moveTo>
                <a:lnTo>
                  <a:pt x="189309" y="252413"/>
                </a:lnTo>
                <a:lnTo>
                  <a:pt x="189309" y="297487"/>
                </a:lnTo>
                <a:cubicBezTo>
                  <a:pt x="189309" y="302370"/>
                  <a:pt x="191093" y="306596"/>
                  <a:pt x="194661" y="310164"/>
                </a:cubicBezTo>
                <a:cubicBezTo>
                  <a:pt x="198230" y="313732"/>
                  <a:pt x="202455" y="315517"/>
                  <a:pt x="207339" y="315517"/>
                </a:cubicBezTo>
                <a:lnTo>
                  <a:pt x="297486" y="315517"/>
                </a:lnTo>
                <a:cubicBezTo>
                  <a:pt x="302370" y="315517"/>
                  <a:pt x="306595" y="313732"/>
                  <a:pt x="310163" y="310164"/>
                </a:cubicBezTo>
                <a:cubicBezTo>
                  <a:pt x="313731" y="306596"/>
                  <a:pt x="315515" y="302370"/>
                  <a:pt x="315515" y="297487"/>
                </a:cubicBezTo>
                <a:lnTo>
                  <a:pt x="315515" y="252413"/>
                </a:lnTo>
                <a:lnTo>
                  <a:pt x="504825" y="252413"/>
                </a:lnTo>
                <a:lnTo>
                  <a:pt x="504825" y="387634"/>
                </a:lnTo>
                <a:cubicBezTo>
                  <a:pt x="504825" y="400030"/>
                  <a:pt x="500411" y="410641"/>
                  <a:pt x="491585" y="419468"/>
                </a:cubicBezTo>
                <a:cubicBezTo>
                  <a:pt x="482757" y="428295"/>
                  <a:pt x="472147" y="432708"/>
                  <a:pt x="459751" y="432708"/>
                </a:cubicBezTo>
                <a:lnTo>
                  <a:pt x="45074" y="432708"/>
                </a:lnTo>
                <a:cubicBezTo>
                  <a:pt x="32678" y="432708"/>
                  <a:pt x="22068" y="428295"/>
                  <a:pt x="13240" y="419468"/>
                </a:cubicBezTo>
                <a:cubicBezTo>
                  <a:pt x="4414" y="410641"/>
                  <a:pt x="0" y="400030"/>
                  <a:pt x="0" y="387634"/>
                </a:cubicBezTo>
                <a:close/>
                <a:moveTo>
                  <a:pt x="180295" y="36059"/>
                </a:moveTo>
                <a:lnTo>
                  <a:pt x="180295" y="72118"/>
                </a:lnTo>
                <a:lnTo>
                  <a:pt x="324530" y="72118"/>
                </a:lnTo>
                <a:lnTo>
                  <a:pt x="324530" y="36059"/>
                </a:lnTo>
                <a:close/>
                <a:moveTo>
                  <a:pt x="171280" y="0"/>
                </a:moveTo>
                <a:lnTo>
                  <a:pt x="333545" y="0"/>
                </a:lnTo>
                <a:cubicBezTo>
                  <a:pt x="341057" y="0"/>
                  <a:pt x="347443" y="2629"/>
                  <a:pt x="352701" y="7888"/>
                </a:cubicBezTo>
                <a:cubicBezTo>
                  <a:pt x="357959" y="13146"/>
                  <a:pt x="360589" y="19532"/>
                  <a:pt x="360589" y="27044"/>
                </a:cubicBezTo>
                <a:lnTo>
                  <a:pt x="360589" y="72118"/>
                </a:lnTo>
                <a:lnTo>
                  <a:pt x="459751" y="72118"/>
                </a:lnTo>
                <a:cubicBezTo>
                  <a:pt x="472147" y="72118"/>
                  <a:pt x="482757" y="76531"/>
                  <a:pt x="491585" y="85358"/>
                </a:cubicBezTo>
                <a:cubicBezTo>
                  <a:pt x="500411" y="94185"/>
                  <a:pt x="504825" y="104796"/>
                  <a:pt x="504825" y="117192"/>
                </a:cubicBezTo>
                <a:lnTo>
                  <a:pt x="504825" y="225368"/>
                </a:lnTo>
                <a:lnTo>
                  <a:pt x="0" y="225368"/>
                </a:lnTo>
                <a:lnTo>
                  <a:pt x="0" y="117192"/>
                </a:lnTo>
                <a:cubicBezTo>
                  <a:pt x="0" y="104796"/>
                  <a:pt x="4414" y="94185"/>
                  <a:pt x="13240" y="85358"/>
                </a:cubicBezTo>
                <a:cubicBezTo>
                  <a:pt x="22068" y="76531"/>
                  <a:pt x="32678" y="72118"/>
                  <a:pt x="45074" y="72118"/>
                </a:cubicBezTo>
                <a:lnTo>
                  <a:pt x="144236" y="72118"/>
                </a:lnTo>
                <a:lnTo>
                  <a:pt x="144236" y="27044"/>
                </a:lnTo>
                <a:cubicBezTo>
                  <a:pt x="144236" y="19532"/>
                  <a:pt x="146865" y="13146"/>
                  <a:pt x="152123" y="7888"/>
                </a:cubicBezTo>
                <a:cubicBezTo>
                  <a:pt x="157382" y="2629"/>
                  <a:pt x="163767" y="0"/>
                  <a:pt x="17128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57" name="Freeform 375"/>
          <p:cNvSpPr/>
          <p:nvPr/>
        </p:nvSpPr>
        <p:spPr>
          <a:xfrm>
            <a:off x="5454195" y="2865761"/>
            <a:ext cx="520974" cy="694429"/>
          </a:xfrm>
          <a:custGeom>
            <a:avLst/>
            <a:gdLst/>
            <a:ahLst/>
            <a:cxnLst/>
            <a:rect l="l" t="t" r="r" b="b"/>
            <a:pathLst>
              <a:path w="324530" h="432707">
                <a:moveTo>
                  <a:pt x="162265" y="0"/>
                </a:moveTo>
                <a:cubicBezTo>
                  <a:pt x="197010" y="0"/>
                  <a:pt x="226730" y="12348"/>
                  <a:pt x="251427" y="37045"/>
                </a:cubicBezTo>
                <a:cubicBezTo>
                  <a:pt x="276123" y="61742"/>
                  <a:pt x="288472" y="91462"/>
                  <a:pt x="288472" y="126206"/>
                </a:cubicBezTo>
                <a:cubicBezTo>
                  <a:pt x="288472" y="131089"/>
                  <a:pt x="286688" y="135315"/>
                  <a:pt x="283119" y="138883"/>
                </a:cubicBezTo>
                <a:cubicBezTo>
                  <a:pt x="279551" y="142451"/>
                  <a:pt x="275325" y="144236"/>
                  <a:pt x="270442" y="144236"/>
                </a:cubicBezTo>
                <a:lnTo>
                  <a:pt x="252413" y="144236"/>
                </a:lnTo>
                <a:cubicBezTo>
                  <a:pt x="247530" y="144236"/>
                  <a:pt x="243304" y="142451"/>
                  <a:pt x="239736" y="138883"/>
                </a:cubicBezTo>
                <a:cubicBezTo>
                  <a:pt x="236168" y="135315"/>
                  <a:pt x="234383" y="131089"/>
                  <a:pt x="234383" y="126206"/>
                </a:cubicBezTo>
                <a:cubicBezTo>
                  <a:pt x="234383" y="106299"/>
                  <a:pt x="227341" y="89302"/>
                  <a:pt x="213255" y="75217"/>
                </a:cubicBezTo>
                <a:cubicBezTo>
                  <a:pt x="199169" y="61131"/>
                  <a:pt x="182173" y="54088"/>
                  <a:pt x="162265" y="54088"/>
                </a:cubicBezTo>
                <a:cubicBezTo>
                  <a:pt x="142358" y="54088"/>
                  <a:pt x="125361" y="61131"/>
                  <a:pt x="111275" y="75217"/>
                </a:cubicBezTo>
                <a:cubicBezTo>
                  <a:pt x="97190" y="89302"/>
                  <a:pt x="90148" y="106299"/>
                  <a:pt x="90148" y="126206"/>
                </a:cubicBezTo>
                <a:lnTo>
                  <a:pt x="90148" y="216354"/>
                </a:lnTo>
                <a:lnTo>
                  <a:pt x="297486" y="216354"/>
                </a:lnTo>
                <a:cubicBezTo>
                  <a:pt x="304999" y="216354"/>
                  <a:pt x="311384" y="218983"/>
                  <a:pt x="316642" y="224241"/>
                </a:cubicBezTo>
                <a:cubicBezTo>
                  <a:pt x="321901" y="229500"/>
                  <a:pt x="324530" y="235885"/>
                  <a:pt x="324530" y="243398"/>
                </a:cubicBezTo>
                <a:lnTo>
                  <a:pt x="324530" y="405663"/>
                </a:lnTo>
                <a:cubicBezTo>
                  <a:pt x="324530" y="413175"/>
                  <a:pt x="321901" y="419561"/>
                  <a:pt x="316642" y="424819"/>
                </a:cubicBezTo>
                <a:cubicBezTo>
                  <a:pt x="311384" y="430078"/>
                  <a:pt x="304999" y="432707"/>
                  <a:pt x="297486" y="432707"/>
                </a:cubicBezTo>
                <a:lnTo>
                  <a:pt x="27044" y="432707"/>
                </a:lnTo>
                <a:cubicBezTo>
                  <a:pt x="19532" y="432707"/>
                  <a:pt x="13147" y="430078"/>
                  <a:pt x="7888" y="424819"/>
                </a:cubicBezTo>
                <a:cubicBezTo>
                  <a:pt x="2629" y="419561"/>
                  <a:pt x="0" y="413175"/>
                  <a:pt x="0" y="405663"/>
                </a:cubicBezTo>
                <a:lnTo>
                  <a:pt x="0" y="243398"/>
                </a:lnTo>
                <a:cubicBezTo>
                  <a:pt x="0" y="235885"/>
                  <a:pt x="2629" y="229500"/>
                  <a:pt x="7888" y="224241"/>
                </a:cubicBezTo>
                <a:cubicBezTo>
                  <a:pt x="13147" y="218983"/>
                  <a:pt x="19532" y="216354"/>
                  <a:pt x="27044" y="216354"/>
                </a:cubicBezTo>
                <a:lnTo>
                  <a:pt x="36059" y="216354"/>
                </a:lnTo>
                <a:lnTo>
                  <a:pt x="36059" y="126206"/>
                </a:lnTo>
                <a:cubicBezTo>
                  <a:pt x="36059" y="91462"/>
                  <a:pt x="48408" y="61742"/>
                  <a:pt x="73104" y="37045"/>
                </a:cubicBezTo>
                <a:cubicBezTo>
                  <a:pt x="97801" y="12348"/>
                  <a:pt x="127521" y="0"/>
                  <a:pt x="1622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59" name="Group 58"/>
          <p:cNvGrpSpPr/>
          <p:nvPr/>
        </p:nvGrpSpPr>
        <p:grpSpPr>
          <a:xfrm>
            <a:off x="266399" y="4467890"/>
            <a:ext cx="2085184" cy="827795"/>
            <a:chOff x="203098" y="4442758"/>
            <a:chExt cx="2967204" cy="827795"/>
          </a:xfrm>
        </p:grpSpPr>
        <p:sp>
          <p:nvSpPr>
            <p:cNvPr id="60" name="Rectangle 59"/>
            <p:cNvSpPr/>
            <p:nvPr/>
          </p:nvSpPr>
          <p:spPr>
            <a:xfrm>
              <a:off x="203098" y="4442758"/>
              <a:ext cx="2967203" cy="338554"/>
            </a:xfrm>
            <a:prstGeom prst="rect">
              <a:avLst/>
            </a:prstGeom>
            <a:noFill/>
          </p:spPr>
          <p:txBody>
            <a:bodyPr wrap="square" anchor="b">
              <a:spAutoFit/>
            </a:bodyPr>
            <a:lstStyle/>
            <a:p>
              <a:pPr algn="just"/>
              <a:r>
                <a:rPr lang="en-US" sz="1600" b="1" dirty="0" err="1" smtClean="0">
                  <a:solidFill>
                    <a:schemeClr val="tx1">
                      <a:lumMod val="50000"/>
                    </a:schemeClr>
                  </a:solidFill>
                </a:rPr>
                <a:t>Perkenalan</a:t>
              </a:r>
              <a:endParaRPr lang="en-US" sz="1600" b="1" dirty="0">
                <a:solidFill>
                  <a:schemeClr val="tx1">
                    <a:lumMod val="50000"/>
                  </a:schemeClr>
                </a:solidFill>
              </a:endParaRPr>
            </a:p>
          </p:txBody>
        </p:sp>
        <p:sp>
          <p:nvSpPr>
            <p:cNvPr id="61" name="Rectangle 60"/>
            <p:cNvSpPr/>
            <p:nvPr/>
          </p:nvSpPr>
          <p:spPr>
            <a:xfrm>
              <a:off x="203099" y="4747333"/>
              <a:ext cx="2967203" cy="523220"/>
            </a:xfrm>
            <a:prstGeom prst="rect">
              <a:avLst/>
            </a:prstGeom>
          </p:spPr>
          <p:txBody>
            <a:bodyPr wrap="square">
              <a:spAutoFit/>
            </a:bodyPr>
            <a:lstStyle/>
            <a:p>
              <a:r>
                <a:rPr lang="en-US" sz="1400" dirty="0" err="1" smtClean="0">
                  <a:solidFill>
                    <a:schemeClr val="tx1">
                      <a:lumMod val="75000"/>
                    </a:schemeClr>
                  </a:solidFill>
                </a:rPr>
                <a:t>katanya</a:t>
              </a:r>
              <a:r>
                <a:rPr lang="en-US" sz="1400" dirty="0" smtClean="0">
                  <a:solidFill>
                    <a:schemeClr val="tx1">
                      <a:lumMod val="75000"/>
                    </a:schemeClr>
                  </a:solidFill>
                </a:rPr>
                <a:t>... </a:t>
              </a:r>
              <a:r>
                <a:rPr lang="en-US" sz="1400" dirty="0" err="1" smtClean="0">
                  <a:solidFill>
                    <a:schemeClr val="tx1">
                      <a:lumMod val="75000"/>
                    </a:schemeClr>
                  </a:solidFill>
                </a:rPr>
                <a:t>tak</a:t>
              </a:r>
              <a:r>
                <a:rPr lang="en-US" sz="1400" dirty="0" smtClean="0">
                  <a:solidFill>
                    <a:schemeClr val="tx1">
                      <a:lumMod val="75000"/>
                    </a:schemeClr>
                  </a:solidFill>
                </a:rPr>
                <a:t> </a:t>
              </a:r>
              <a:r>
                <a:rPr lang="en-US" sz="1400" dirty="0" err="1" smtClean="0">
                  <a:solidFill>
                    <a:schemeClr val="tx1">
                      <a:lumMod val="75000"/>
                    </a:schemeClr>
                  </a:solidFill>
                </a:rPr>
                <a:t>kenal</a:t>
              </a:r>
              <a:r>
                <a:rPr lang="en-US" sz="1400" dirty="0" smtClean="0">
                  <a:solidFill>
                    <a:schemeClr val="tx1">
                      <a:lumMod val="75000"/>
                    </a:schemeClr>
                  </a:solidFill>
                </a:rPr>
                <a:t> </a:t>
              </a:r>
              <a:r>
                <a:rPr lang="en-US" sz="1400" dirty="0" err="1" smtClean="0">
                  <a:solidFill>
                    <a:schemeClr val="tx1">
                      <a:lumMod val="75000"/>
                    </a:schemeClr>
                  </a:solidFill>
                </a:rPr>
                <a:t>maka</a:t>
              </a:r>
              <a:r>
                <a:rPr lang="en-US" sz="1400" dirty="0" smtClean="0">
                  <a:solidFill>
                    <a:schemeClr val="tx1">
                      <a:lumMod val="75000"/>
                    </a:schemeClr>
                  </a:solidFill>
                </a:rPr>
                <a:t> </a:t>
              </a:r>
              <a:r>
                <a:rPr lang="en-US" sz="1400" dirty="0" err="1" smtClean="0">
                  <a:solidFill>
                    <a:schemeClr val="tx1">
                      <a:lumMod val="75000"/>
                    </a:schemeClr>
                  </a:solidFill>
                </a:rPr>
                <a:t>tak</a:t>
              </a:r>
              <a:r>
                <a:rPr lang="en-US" sz="1400" dirty="0" smtClean="0">
                  <a:solidFill>
                    <a:schemeClr val="tx1">
                      <a:lumMod val="75000"/>
                    </a:schemeClr>
                  </a:solidFill>
                </a:rPr>
                <a:t> </a:t>
              </a:r>
              <a:r>
                <a:rPr lang="en-US" sz="1400" dirty="0" err="1" smtClean="0">
                  <a:solidFill>
                    <a:schemeClr val="tx1">
                      <a:lumMod val="75000"/>
                    </a:schemeClr>
                  </a:solidFill>
                </a:rPr>
                <a:t>sayang</a:t>
              </a:r>
              <a:r>
                <a:rPr lang="en-US" sz="1400" dirty="0" smtClean="0">
                  <a:solidFill>
                    <a:schemeClr val="tx1">
                      <a:lumMod val="75000"/>
                    </a:schemeClr>
                  </a:solidFill>
                </a:rPr>
                <a:t>…</a:t>
              </a:r>
              <a:endParaRPr lang="en-US" sz="1400" dirty="0">
                <a:solidFill>
                  <a:schemeClr val="tx1">
                    <a:lumMod val="75000"/>
                  </a:schemeClr>
                </a:solidFill>
              </a:endParaRPr>
            </a:p>
          </p:txBody>
        </p:sp>
      </p:grpSp>
      <p:grpSp>
        <p:nvGrpSpPr>
          <p:cNvPr id="30" name="Group 29"/>
          <p:cNvGrpSpPr/>
          <p:nvPr/>
        </p:nvGrpSpPr>
        <p:grpSpPr>
          <a:xfrm>
            <a:off x="2478608" y="4467890"/>
            <a:ext cx="2085184" cy="827795"/>
            <a:chOff x="203098" y="4442758"/>
            <a:chExt cx="2967204" cy="827795"/>
          </a:xfrm>
        </p:grpSpPr>
        <p:sp>
          <p:nvSpPr>
            <p:cNvPr id="31" name="Rectangle 30"/>
            <p:cNvSpPr/>
            <p:nvPr/>
          </p:nvSpPr>
          <p:spPr>
            <a:xfrm>
              <a:off x="203098" y="4442758"/>
              <a:ext cx="2967203" cy="338554"/>
            </a:xfrm>
            <a:prstGeom prst="rect">
              <a:avLst/>
            </a:prstGeom>
            <a:noFill/>
          </p:spPr>
          <p:txBody>
            <a:bodyPr wrap="square" anchor="b">
              <a:spAutoFit/>
            </a:bodyPr>
            <a:lstStyle/>
            <a:p>
              <a:pPr algn="just"/>
              <a:r>
                <a:rPr lang="en-US" sz="1600" b="1" dirty="0" err="1" smtClean="0">
                  <a:solidFill>
                    <a:schemeClr val="tx1">
                      <a:lumMod val="50000"/>
                    </a:schemeClr>
                  </a:solidFill>
                </a:rPr>
                <a:t>Konsep</a:t>
              </a:r>
              <a:r>
                <a:rPr lang="en-US" sz="1600" b="1" dirty="0" smtClean="0">
                  <a:solidFill>
                    <a:schemeClr val="tx1">
                      <a:lumMod val="50000"/>
                    </a:schemeClr>
                  </a:solidFill>
                </a:rPr>
                <a:t> Data Mining</a:t>
              </a:r>
              <a:endParaRPr lang="en-US" sz="1600" b="1" dirty="0">
                <a:solidFill>
                  <a:schemeClr val="tx1">
                    <a:lumMod val="50000"/>
                  </a:schemeClr>
                </a:solidFill>
              </a:endParaRPr>
            </a:p>
          </p:txBody>
        </p:sp>
        <p:sp>
          <p:nvSpPr>
            <p:cNvPr id="32" name="Rectangle 31"/>
            <p:cNvSpPr/>
            <p:nvPr/>
          </p:nvSpPr>
          <p:spPr>
            <a:xfrm>
              <a:off x="203099" y="4747333"/>
              <a:ext cx="2967203" cy="523220"/>
            </a:xfrm>
            <a:prstGeom prst="rect">
              <a:avLst/>
            </a:prstGeom>
          </p:spPr>
          <p:txBody>
            <a:bodyPr wrap="square">
              <a:spAutoFit/>
            </a:bodyPr>
            <a:lstStyle/>
            <a:p>
              <a:r>
                <a:rPr lang="en-US" sz="1400" dirty="0" err="1" smtClean="0">
                  <a:solidFill>
                    <a:schemeClr val="tx1">
                      <a:lumMod val="75000"/>
                    </a:schemeClr>
                  </a:solidFill>
                </a:rPr>
                <a:t>Gambaran</a:t>
              </a:r>
              <a:r>
                <a:rPr lang="en-US" sz="1400" dirty="0" smtClean="0">
                  <a:solidFill>
                    <a:schemeClr val="tx1">
                      <a:lumMod val="75000"/>
                    </a:schemeClr>
                  </a:solidFill>
                </a:rPr>
                <a:t> </a:t>
              </a:r>
              <a:r>
                <a:rPr lang="en-US" sz="1400" dirty="0" err="1" smtClean="0">
                  <a:solidFill>
                    <a:schemeClr val="tx1">
                      <a:lumMod val="75000"/>
                    </a:schemeClr>
                  </a:solidFill>
                </a:rPr>
                <a:t>umum</a:t>
              </a:r>
              <a:r>
                <a:rPr lang="en-US" sz="1400" dirty="0" smtClean="0">
                  <a:solidFill>
                    <a:schemeClr val="tx1">
                      <a:lumMod val="75000"/>
                    </a:schemeClr>
                  </a:solidFill>
                </a:rPr>
                <a:t> </a:t>
              </a:r>
              <a:r>
                <a:rPr lang="en-US" sz="1400" dirty="0" err="1" smtClean="0">
                  <a:solidFill>
                    <a:schemeClr val="tx1">
                      <a:lumMod val="75000"/>
                    </a:schemeClr>
                  </a:solidFill>
                </a:rPr>
                <a:t>kegiatan</a:t>
              </a:r>
              <a:r>
                <a:rPr lang="en-US" sz="1400" dirty="0" smtClean="0">
                  <a:solidFill>
                    <a:schemeClr val="tx1">
                      <a:lumMod val="75000"/>
                    </a:schemeClr>
                  </a:solidFill>
                </a:rPr>
                <a:t> data mining.</a:t>
              </a:r>
              <a:endParaRPr lang="en-US" sz="1400" dirty="0">
                <a:solidFill>
                  <a:schemeClr val="tx1">
                    <a:lumMod val="75000"/>
                  </a:schemeClr>
                </a:solidFill>
              </a:endParaRPr>
            </a:p>
          </p:txBody>
        </p:sp>
      </p:grpSp>
      <p:grpSp>
        <p:nvGrpSpPr>
          <p:cNvPr id="33" name="Group 32"/>
          <p:cNvGrpSpPr/>
          <p:nvPr/>
        </p:nvGrpSpPr>
        <p:grpSpPr>
          <a:xfrm>
            <a:off x="4715533" y="4467890"/>
            <a:ext cx="2085184" cy="1043239"/>
            <a:chOff x="203098" y="4442758"/>
            <a:chExt cx="2967204" cy="1043239"/>
          </a:xfrm>
        </p:grpSpPr>
        <p:sp>
          <p:nvSpPr>
            <p:cNvPr id="34" name="Rectangle 33"/>
            <p:cNvSpPr/>
            <p:nvPr/>
          </p:nvSpPr>
          <p:spPr>
            <a:xfrm>
              <a:off x="203098" y="4442758"/>
              <a:ext cx="2967203" cy="338554"/>
            </a:xfrm>
            <a:prstGeom prst="rect">
              <a:avLst/>
            </a:prstGeom>
            <a:noFill/>
          </p:spPr>
          <p:txBody>
            <a:bodyPr wrap="square" anchor="b">
              <a:spAutoFit/>
            </a:bodyPr>
            <a:lstStyle/>
            <a:p>
              <a:pPr algn="just"/>
              <a:r>
                <a:rPr lang="en-US" sz="1600" b="1" dirty="0" err="1" smtClean="0">
                  <a:solidFill>
                    <a:schemeClr val="tx1">
                      <a:lumMod val="50000"/>
                    </a:schemeClr>
                  </a:solidFill>
                </a:rPr>
                <a:t>Beberapa</a:t>
              </a:r>
              <a:r>
                <a:rPr lang="en-US" sz="1600" b="1" dirty="0" smtClean="0">
                  <a:solidFill>
                    <a:schemeClr val="tx1">
                      <a:lumMod val="50000"/>
                    </a:schemeClr>
                  </a:solidFill>
                </a:rPr>
                <a:t> </a:t>
              </a:r>
              <a:r>
                <a:rPr lang="en-US" sz="1600" b="1" dirty="0" err="1" smtClean="0">
                  <a:solidFill>
                    <a:schemeClr val="tx1">
                      <a:lumMod val="50000"/>
                    </a:schemeClr>
                  </a:solidFill>
                </a:rPr>
                <a:t>Metodologi</a:t>
              </a:r>
              <a:endParaRPr lang="en-US" sz="1600" b="1" dirty="0">
                <a:solidFill>
                  <a:schemeClr val="tx1">
                    <a:lumMod val="50000"/>
                  </a:schemeClr>
                </a:solidFill>
              </a:endParaRPr>
            </a:p>
          </p:txBody>
        </p:sp>
        <p:sp>
          <p:nvSpPr>
            <p:cNvPr id="35" name="Rectangle 34"/>
            <p:cNvSpPr/>
            <p:nvPr/>
          </p:nvSpPr>
          <p:spPr>
            <a:xfrm>
              <a:off x="203099" y="4747333"/>
              <a:ext cx="2967203" cy="738664"/>
            </a:xfrm>
            <a:prstGeom prst="rect">
              <a:avLst/>
            </a:prstGeom>
          </p:spPr>
          <p:txBody>
            <a:bodyPr wrap="square">
              <a:spAutoFit/>
            </a:bodyPr>
            <a:lstStyle/>
            <a:p>
              <a:r>
                <a:rPr lang="en-US" sz="1400" dirty="0" err="1" smtClean="0">
                  <a:solidFill>
                    <a:schemeClr val="tx1">
                      <a:lumMod val="75000"/>
                    </a:schemeClr>
                  </a:solidFill>
                </a:rPr>
                <a:t>Diskusi</a:t>
              </a:r>
              <a:r>
                <a:rPr lang="en-US" sz="1400" dirty="0" smtClean="0">
                  <a:solidFill>
                    <a:schemeClr val="tx1">
                      <a:lumMod val="75000"/>
                    </a:schemeClr>
                  </a:solidFill>
                </a:rPr>
                <a:t> </a:t>
              </a:r>
              <a:r>
                <a:rPr lang="en-US" sz="1400" dirty="0" err="1" smtClean="0">
                  <a:solidFill>
                    <a:schemeClr val="tx1">
                      <a:lumMod val="75000"/>
                    </a:schemeClr>
                  </a:solidFill>
                </a:rPr>
                <a:t>beberapa</a:t>
              </a:r>
              <a:r>
                <a:rPr lang="en-US" sz="1400" dirty="0" smtClean="0">
                  <a:solidFill>
                    <a:schemeClr val="tx1">
                      <a:lumMod val="75000"/>
                    </a:schemeClr>
                  </a:solidFill>
                </a:rPr>
                <a:t> </a:t>
              </a:r>
              <a:r>
                <a:rPr lang="en-US" sz="1400" dirty="0" err="1" smtClean="0">
                  <a:solidFill>
                    <a:schemeClr val="tx1">
                      <a:lumMod val="75000"/>
                    </a:schemeClr>
                  </a:solidFill>
                </a:rPr>
                <a:t>metodologi</a:t>
              </a:r>
              <a:r>
                <a:rPr lang="en-US" sz="1400" dirty="0" smtClean="0">
                  <a:solidFill>
                    <a:schemeClr val="tx1">
                      <a:lumMod val="75000"/>
                    </a:schemeClr>
                  </a:solidFill>
                </a:rPr>
                <a:t> </a:t>
              </a:r>
              <a:r>
                <a:rPr lang="en-US" sz="1400" dirty="0" err="1" smtClean="0">
                  <a:solidFill>
                    <a:schemeClr val="tx1">
                      <a:lumMod val="75000"/>
                    </a:schemeClr>
                  </a:solidFill>
                </a:rPr>
                <a:t>pilihan</a:t>
              </a:r>
              <a:r>
                <a:rPr lang="en-US" sz="1400" dirty="0" smtClean="0">
                  <a:solidFill>
                    <a:schemeClr val="tx1">
                      <a:lumMod val="75000"/>
                    </a:schemeClr>
                  </a:solidFill>
                </a:rPr>
                <a:t> </a:t>
              </a:r>
              <a:r>
                <a:rPr lang="en-US" sz="1400" dirty="0" err="1" smtClean="0">
                  <a:solidFill>
                    <a:schemeClr val="tx1">
                      <a:lumMod val="75000"/>
                    </a:schemeClr>
                  </a:solidFill>
                </a:rPr>
                <a:t>dalam</a:t>
              </a:r>
              <a:r>
                <a:rPr lang="en-US" sz="1400" dirty="0" smtClean="0">
                  <a:solidFill>
                    <a:schemeClr val="tx1">
                      <a:lumMod val="75000"/>
                    </a:schemeClr>
                  </a:solidFill>
                </a:rPr>
                <a:t> datamining.</a:t>
              </a:r>
              <a:endParaRPr lang="en-US" sz="1400" dirty="0">
                <a:solidFill>
                  <a:schemeClr val="tx1">
                    <a:lumMod val="75000"/>
                  </a:schemeClr>
                </a:solidFill>
              </a:endParaRPr>
            </a:p>
          </p:txBody>
        </p:sp>
      </p:grpSp>
      <p:grpSp>
        <p:nvGrpSpPr>
          <p:cNvPr id="36" name="Group 35"/>
          <p:cNvGrpSpPr/>
          <p:nvPr/>
        </p:nvGrpSpPr>
        <p:grpSpPr>
          <a:xfrm>
            <a:off x="6956695" y="4452554"/>
            <a:ext cx="2085184" cy="1043239"/>
            <a:chOff x="203098" y="4442758"/>
            <a:chExt cx="2967204" cy="1043239"/>
          </a:xfrm>
        </p:grpSpPr>
        <p:sp>
          <p:nvSpPr>
            <p:cNvPr id="37" name="Rectangle 36"/>
            <p:cNvSpPr/>
            <p:nvPr/>
          </p:nvSpPr>
          <p:spPr>
            <a:xfrm>
              <a:off x="203098" y="4442758"/>
              <a:ext cx="2967203" cy="338554"/>
            </a:xfrm>
            <a:prstGeom prst="rect">
              <a:avLst/>
            </a:prstGeom>
            <a:noFill/>
          </p:spPr>
          <p:txBody>
            <a:bodyPr wrap="square" anchor="b">
              <a:spAutoFit/>
            </a:bodyPr>
            <a:lstStyle/>
            <a:p>
              <a:pPr algn="just"/>
              <a:r>
                <a:rPr lang="en-US" sz="1600" b="1" dirty="0" err="1" smtClean="0">
                  <a:solidFill>
                    <a:schemeClr val="tx1">
                      <a:lumMod val="50000"/>
                    </a:schemeClr>
                  </a:solidFill>
                </a:rPr>
                <a:t>Strategi</a:t>
              </a:r>
              <a:r>
                <a:rPr lang="en-US" sz="1600" b="1" dirty="0" smtClean="0">
                  <a:solidFill>
                    <a:schemeClr val="tx1">
                      <a:lumMod val="50000"/>
                    </a:schemeClr>
                  </a:solidFill>
                </a:rPr>
                <a:t> </a:t>
              </a:r>
              <a:r>
                <a:rPr lang="en-US" sz="1600" b="1" dirty="0" err="1" smtClean="0">
                  <a:solidFill>
                    <a:schemeClr val="tx1">
                      <a:lumMod val="50000"/>
                    </a:schemeClr>
                  </a:solidFill>
                </a:rPr>
                <a:t>Pembelajaran</a:t>
              </a:r>
              <a:endParaRPr lang="en-US" sz="1600" b="1" dirty="0">
                <a:solidFill>
                  <a:schemeClr val="tx1">
                    <a:lumMod val="50000"/>
                  </a:schemeClr>
                </a:solidFill>
              </a:endParaRPr>
            </a:p>
          </p:txBody>
        </p:sp>
        <p:sp>
          <p:nvSpPr>
            <p:cNvPr id="38" name="Rectangle 37"/>
            <p:cNvSpPr/>
            <p:nvPr/>
          </p:nvSpPr>
          <p:spPr>
            <a:xfrm>
              <a:off x="203099" y="4747333"/>
              <a:ext cx="2967203" cy="738664"/>
            </a:xfrm>
            <a:prstGeom prst="rect">
              <a:avLst/>
            </a:prstGeom>
          </p:spPr>
          <p:txBody>
            <a:bodyPr wrap="square">
              <a:spAutoFit/>
            </a:bodyPr>
            <a:lstStyle/>
            <a:p>
              <a:r>
                <a:rPr lang="en-US" sz="1400" dirty="0" err="1" smtClean="0">
                  <a:solidFill>
                    <a:schemeClr val="tx1">
                      <a:lumMod val="75000"/>
                    </a:schemeClr>
                  </a:solidFill>
                </a:rPr>
                <a:t>Usulan</a:t>
              </a:r>
              <a:r>
                <a:rPr lang="en-US" sz="1400" dirty="0" smtClean="0">
                  <a:solidFill>
                    <a:schemeClr val="tx1">
                      <a:lumMod val="75000"/>
                    </a:schemeClr>
                  </a:solidFill>
                </a:rPr>
                <a:t> </a:t>
              </a:r>
              <a:r>
                <a:rPr lang="en-US" sz="1400" dirty="0" err="1" smtClean="0">
                  <a:solidFill>
                    <a:schemeClr val="tx1">
                      <a:lumMod val="75000"/>
                    </a:schemeClr>
                  </a:solidFill>
                </a:rPr>
                <a:t>strategi</a:t>
              </a:r>
              <a:r>
                <a:rPr lang="en-US" sz="1400" dirty="0" smtClean="0">
                  <a:solidFill>
                    <a:schemeClr val="tx1">
                      <a:lumMod val="75000"/>
                    </a:schemeClr>
                  </a:solidFill>
                </a:rPr>
                <a:t> </a:t>
              </a:r>
              <a:r>
                <a:rPr lang="en-US" sz="1400" dirty="0" err="1" smtClean="0">
                  <a:solidFill>
                    <a:schemeClr val="tx1">
                      <a:lumMod val="75000"/>
                    </a:schemeClr>
                  </a:solidFill>
                </a:rPr>
                <a:t>pembelajaran</a:t>
              </a:r>
              <a:r>
                <a:rPr lang="en-US" sz="1400" dirty="0" smtClean="0">
                  <a:solidFill>
                    <a:schemeClr val="tx1">
                      <a:lumMod val="75000"/>
                    </a:schemeClr>
                  </a:solidFill>
                </a:rPr>
                <a:t> datamining di </a:t>
              </a:r>
              <a:r>
                <a:rPr lang="en-US" sz="1400" dirty="0" err="1" smtClean="0">
                  <a:solidFill>
                    <a:schemeClr val="tx1">
                      <a:lumMod val="75000"/>
                    </a:schemeClr>
                  </a:solidFill>
                </a:rPr>
                <a:t>kelas</a:t>
              </a:r>
              <a:r>
                <a:rPr lang="en-US" sz="1400" dirty="0" smtClean="0">
                  <a:solidFill>
                    <a:schemeClr val="tx1">
                      <a:lumMod val="75000"/>
                    </a:schemeClr>
                  </a:solidFill>
                </a:rPr>
                <a:t>.</a:t>
              </a:r>
              <a:endParaRPr lang="en-US" sz="1400" dirty="0">
                <a:solidFill>
                  <a:schemeClr val="tx1">
                    <a:lumMod val="75000"/>
                  </a:schemeClr>
                </a:solidFill>
              </a:endParaRPr>
            </a:p>
          </p:txBody>
        </p:sp>
      </p:grpSp>
      <p:grpSp>
        <p:nvGrpSpPr>
          <p:cNvPr id="39" name="Group 38"/>
          <p:cNvGrpSpPr/>
          <p:nvPr/>
        </p:nvGrpSpPr>
        <p:grpSpPr>
          <a:xfrm>
            <a:off x="9214432" y="4467890"/>
            <a:ext cx="2085184" cy="612352"/>
            <a:chOff x="203098" y="4442758"/>
            <a:chExt cx="2967204" cy="612352"/>
          </a:xfrm>
        </p:grpSpPr>
        <p:sp>
          <p:nvSpPr>
            <p:cNvPr id="40" name="Rectangle 39"/>
            <p:cNvSpPr/>
            <p:nvPr/>
          </p:nvSpPr>
          <p:spPr>
            <a:xfrm>
              <a:off x="203098" y="4442758"/>
              <a:ext cx="2967203" cy="338554"/>
            </a:xfrm>
            <a:prstGeom prst="rect">
              <a:avLst/>
            </a:prstGeom>
            <a:noFill/>
          </p:spPr>
          <p:txBody>
            <a:bodyPr wrap="square" anchor="b">
              <a:spAutoFit/>
            </a:bodyPr>
            <a:lstStyle/>
            <a:p>
              <a:pPr algn="just"/>
              <a:r>
                <a:rPr lang="en-US" sz="1600" b="1" dirty="0" err="1" smtClean="0">
                  <a:solidFill>
                    <a:schemeClr val="tx1">
                      <a:lumMod val="50000"/>
                    </a:schemeClr>
                  </a:solidFill>
                </a:rPr>
                <a:t>Penutup</a:t>
              </a:r>
              <a:endParaRPr lang="en-US" sz="1600" b="1" dirty="0">
                <a:solidFill>
                  <a:schemeClr val="tx1">
                    <a:lumMod val="50000"/>
                  </a:schemeClr>
                </a:solidFill>
              </a:endParaRPr>
            </a:p>
          </p:txBody>
        </p:sp>
        <p:sp>
          <p:nvSpPr>
            <p:cNvPr id="41" name="Rectangle 40"/>
            <p:cNvSpPr/>
            <p:nvPr/>
          </p:nvSpPr>
          <p:spPr>
            <a:xfrm>
              <a:off x="203099" y="4747333"/>
              <a:ext cx="2967203" cy="307777"/>
            </a:xfrm>
            <a:prstGeom prst="rect">
              <a:avLst/>
            </a:prstGeom>
          </p:spPr>
          <p:txBody>
            <a:bodyPr wrap="square">
              <a:spAutoFit/>
            </a:bodyPr>
            <a:lstStyle/>
            <a:p>
              <a:r>
                <a:rPr lang="en-US" sz="1400" dirty="0" err="1" smtClean="0">
                  <a:solidFill>
                    <a:schemeClr val="tx1">
                      <a:lumMod val="75000"/>
                    </a:schemeClr>
                  </a:solidFill>
                </a:rPr>
                <a:t>dan</a:t>
              </a:r>
              <a:r>
                <a:rPr lang="en-US" sz="1400" dirty="0" smtClean="0">
                  <a:solidFill>
                    <a:schemeClr val="tx1">
                      <a:lumMod val="75000"/>
                    </a:schemeClr>
                  </a:solidFill>
                </a:rPr>
                <a:t> </a:t>
              </a:r>
              <a:r>
                <a:rPr lang="en-US" sz="1400" dirty="0" err="1" smtClean="0">
                  <a:solidFill>
                    <a:schemeClr val="tx1">
                      <a:lumMod val="75000"/>
                    </a:schemeClr>
                  </a:solidFill>
                </a:rPr>
                <a:t>sesi</a:t>
              </a:r>
              <a:r>
                <a:rPr lang="en-US" sz="1400" dirty="0" smtClean="0">
                  <a:solidFill>
                    <a:schemeClr val="tx1">
                      <a:lumMod val="75000"/>
                    </a:schemeClr>
                  </a:solidFill>
                </a:rPr>
                <a:t> </a:t>
              </a:r>
              <a:r>
                <a:rPr lang="en-US" sz="1400" dirty="0" err="1" smtClean="0">
                  <a:solidFill>
                    <a:schemeClr val="tx1">
                      <a:lumMod val="75000"/>
                    </a:schemeClr>
                  </a:solidFill>
                </a:rPr>
                <a:t>tanya</a:t>
              </a:r>
              <a:r>
                <a:rPr lang="en-US" sz="1400" dirty="0" smtClean="0">
                  <a:solidFill>
                    <a:schemeClr val="tx1">
                      <a:lumMod val="75000"/>
                    </a:schemeClr>
                  </a:solidFill>
                </a:rPr>
                <a:t> </a:t>
              </a:r>
              <a:r>
                <a:rPr lang="en-US" sz="1400" dirty="0" err="1" smtClean="0">
                  <a:solidFill>
                    <a:schemeClr val="tx1">
                      <a:lumMod val="75000"/>
                    </a:schemeClr>
                  </a:solidFill>
                </a:rPr>
                <a:t>jawab</a:t>
              </a:r>
              <a:endParaRPr lang="en-US" sz="1400" dirty="0">
                <a:solidFill>
                  <a:schemeClr val="tx1">
                    <a:lumMod val="75000"/>
                  </a:schemeClr>
                </a:solidFill>
              </a:endParaRPr>
            </a:p>
          </p:txBody>
        </p:sp>
      </p:grpSp>
      <p:sp>
        <p:nvSpPr>
          <p:cNvPr id="20" name="Subtitle 19"/>
          <p:cNvSpPr>
            <a:spLocks noGrp="1"/>
          </p:cNvSpPr>
          <p:nvPr>
            <p:ph type="subTitle" idx="1"/>
          </p:nvPr>
        </p:nvSpPr>
        <p:spPr/>
        <p:txBody>
          <a:bodyPr/>
          <a:lstStyle/>
          <a:p>
            <a:endParaRPr lang="en-US"/>
          </a:p>
        </p:txBody>
      </p:sp>
    </p:spTree>
    <p:extLst>
      <p:ext uri="{BB962C8B-B14F-4D97-AF65-F5344CB8AC3E}">
        <p14:creationId xmlns:p14="http://schemas.microsoft.com/office/powerpoint/2010/main" val="92416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721429" y="1942039"/>
            <a:ext cx="6308643" cy="2387600"/>
          </a:xfrm>
        </p:spPr>
        <p:txBody>
          <a:bodyPr>
            <a:normAutofit/>
          </a:bodyPr>
          <a:lstStyle/>
          <a:p>
            <a:r>
              <a:rPr lang="en-US" sz="4400" b="1" dirty="0" err="1" smtClean="0">
                <a:solidFill>
                  <a:schemeClr val="tx1"/>
                </a:solidFill>
                <a:latin typeface="Avenir Next Cyr W04 Demi" panose="020B0703020202020204" pitchFamily="34" charset="0"/>
              </a:rPr>
              <a:t>Beberapa</a:t>
            </a:r>
            <a:r>
              <a:rPr lang="en-US" sz="4400" b="1" dirty="0" smtClean="0">
                <a:solidFill>
                  <a:schemeClr val="tx1"/>
                </a:solidFill>
                <a:latin typeface="Avenir Next Cyr W04 Demi" panose="020B0703020202020204" pitchFamily="34" charset="0"/>
              </a:rPr>
              <a:t> </a:t>
            </a:r>
            <a:r>
              <a:rPr lang="en-US" sz="4400" b="1" dirty="0" err="1" smtClean="0">
                <a:solidFill>
                  <a:schemeClr val="tx1"/>
                </a:solidFill>
                <a:latin typeface="Avenir Next Cyr W04 Demi" panose="020B0703020202020204" pitchFamily="34" charset="0"/>
              </a:rPr>
              <a:t>Metodologi</a:t>
            </a:r>
            <a:r>
              <a:rPr lang="en-US" sz="4400" b="1" dirty="0" smtClean="0">
                <a:solidFill>
                  <a:schemeClr val="tx1"/>
                </a:solidFill>
                <a:latin typeface="Avenir Next Cyr W04 Demi" panose="020B0703020202020204" pitchFamily="34" charset="0"/>
              </a:rPr>
              <a:t> Data Mining</a:t>
            </a:r>
            <a:endParaRPr lang="en-US" sz="4400" b="1" dirty="0">
              <a:solidFill>
                <a:schemeClr val="tx1"/>
              </a:solidFill>
              <a:latin typeface="Avenir Next Cyr W04 Demi" panose="020B0703020202020204" pitchFamily="34" charset="0"/>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446100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6666" y="812144"/>
            <a:ext cx="7886700" cy="1325563"/>
          </a:xfrm>
        </p:spPr>
        <p:txBody>
          <a:bodyPr/>
          <a:lstStyle/>
          <a:p>
            <a:pPr algn="ctr"/>
            <a:r>
              <a:rPr lang="en-US" dirty="0" smtClean="0">
                <a:latin typeface="Avenir Next Cyr W04 Demi Italic" panose="020B0703020202090204" pitchFamily="34" charset="0"/>
              </a:rPr>
              <a:t>Types of Analytics</a:t>
            </a:r>
            <a:endParaRPr lang="en-US" dirty="0">
              <a:latin typeface="Avenir Next Cyr W04 Demi Italic" panose="020B0703020202090204" pitchFamily="34" charset="0"/>
            </a:endParaRPr>
          </a:p>
        </p:txBody>
      </p:sp>
      <p:sp>
        <p:nvSpPr>
          <p:cNvPr id="5" name="Rectangle 4"/>
          <p:cNvSpPr/>
          <p:nvPr/>
        </p:nvSpPr>
        <p:spPr>
          <a:xfrm>
            <a:off x="1960826" y="2445585"/>
            <a:ext cx="2249639" cy="49474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 name="TextBox 3"/>
          <p:cNvSpPr txBox="1"/>
          <p:nvPr/>
        </p:nvSpPr>
        <p:spPr>
          <a:xfrm>
            <a:off x="1877484" y="2010638"/>
            <a:ext cx="2309477" cy="1015663"/>
          </a:xfrm>
          <a:prstGeom prst="rect">
            <a:avLst/>
          </a:prstGeom>
          <a:noFill/>
        </p:spPr>
        <p:txBody>
          <a:bodyPr wrap="square" rtlCol="0">
            <a:spAutoFit/>
          </a:bodyPr>
          <a:lstStyle/>
          <a:p>
            <a:pPr algn="ctr"/>
            <a:r>
              <a:rPr lang="en-US" sz="2400" b="1" dirty="0">
                <a:solidFill>
                  <a:schemeClr val="accent1">
                    <a:lumMod val="75000"/>
                  </a:schemeClr>
                </a:solidFill>
              </a:rPr>
              <a:t>DESCRIPTIVE</a:t>
            </a:r>
          </a:p>
          <a:p>
            <a:pPr algn="ctr"/>
            <a:r>
              <a:rPr lang="en-US" dirty="0">
                <a:solidFill>
                  <a:schemeClr val="bg1"/>
                </a:solidFill>
              </a:rPr>
              <a:t>Explains what happened</a:t>
            </a:r>
          </a:p>
        </p:txBody>
      </p:sp>
      <p:sp>
        <p:nvSpPr>
          <p:cNvPr id="10" name="Rectangle 9"/>
          <p:cNvSpPr/>
          <p:nvPr/>
        </p:nvSpPr>
        <p:spPr>
          <a:xfrm>
            <a:off x="4403331" y="2445585"/>
            <a:ext cx="2097883" cy="49474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4502160" y="2003916"/>
            <a:ext cx="1923341" cy="1015663"/>
          </a:xfrm>
          <a:prstGeom prst="rect">
            <a:avLst/>
          </a:prstGeom>
          <a:noFill/>
        </p:spPr>
        <p:txBody>
          <a:bodyPr wrap="square" rtlCol="0">
            <a:spAutoFit/>
          </a:bodyPr>
          <a:lstStyle/>
          <a:p>
            <a:pPr algn="ctr"/>
            <a:r>
              <a:rPr lang="en-US" sz="2400" b="1" dirty="0">
                <a:solidFill>
                  <a:schemeClr val="accent1">
                    <a:lumMod val="75000"/>
                  </a:schemeClr>
                </a:solidFill>
              </a:rPr>
              <a:t>DIAGNOSTIC</a:t>
            </a:r>
          </a:p>
          <a:p>
            <a:pPr algn="ctr"/>
            <a:r>
              <a:rPr lang="en-US" dirty="0">
                <a:solidFill>
                  <a:schemeClr val="bg1"/>
                </a:solidFill>
              </a:rPr>
              <a:t>Explains why it happened</a:t>
            </a:r>
          </a:p>
        </p:txBody>
      </p:sp>
      <p:sp>
        <p:nvSpPr>
          <p:cNvPr id="12" name="Rectangle 11"/>
          <p:cNvSpPr/>
          <p:nvPr/>
        </p:nvSpPr>
        <p:spPr>
          <a:xfrm>
            <a:off x="6766227" y="2429107"/>
            <a:ext cx="2091448" cy="49474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TextBox 6"/>
          <p:cNvSpPr txBox="1"/>
          <p:nvPr/>
        </p:nvSpPr>
        <p:spPr>
          <a:xfrm>
            <a:off x="6585252" y="1985303"/>
            <a:ext cx="2515204" cy="1015663"/>
          </a:xfrm>
          <a:prstGeom prst="rect">
            <a:avLst/>
          </a:prstGeom>
          <a:noFill/>
        </p:spPr>
        <p:txBody>
          <a:bodyPr wrap="square" rtlCol="0">
            <a:spAutoFit/>
          </a:bodyPr>
          <a:lstStyle/>
          <a:p>
            <a:pPr algn="ctr"/>
            <a:r>
              <a:rPr lang="en-US" sz="2400" b="1" dirty="0">
                <a:solidFill>
                  <a:schemeClr val="accent1">
                    <a:lumMod val="75000"/>
                  </a:schemeClr>
                </a:solidFill>
              </a:rPr>
              <a:t>PREDICTIVE</a:t>
            </a:r>
          </a:p>
          <a:p>
            <a:pPr algn="ctr"/>
            <a:r>
              <a:rPr lang="en-US" dirty="0">
                <a:solidFill>
                  <a:schemeClr val="bg1"/>
                </a:solidFill>
              </a:rPr>
              <a:t>Forecasts what might happen</a:t>
            </a:r>
          </a:p>
        </p:txBody>
      </p:sp>
      <p:sp>
        <p:nvSpPr>
          <p:cNvPr id="13" name="Rectangle 12"/>
          <p:cNvSpPr/>
          <p:nvPr/>
        </p:nvSpPr>
        <p:spPr>
          <a:xfrm>
            <a:off x="9064473" y="2414784"/>
            <a:ext cx="2254551" cy="49474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Box 7"/>
          <p:cNvSpPr txBox="1"/>
          <p:nvPr/>
        </p:nvSpPr>
        <p:spPr>
          <a:xfrm>
            <a:off x="8868530" y="1981866"/>
            <a:ext cx="2908147" cy="1015663"/>
          </a:xfrm>
          <a:prstGeom prst="rect">
            <a:avLst/>
          </a:prstGeom>
          <a:noFill/>
        </p:spPr>
        <p:txBody>
          <a:bodyPr wrap="square" rtlCol="0">
            <a:spAutoFit/>
          </a:bodyPr>
          <a:lstStyle/>
          <a:p>
            <a:pPr algn="ctr"/>
            <a:r>
              <a:rPr lang="en-US" sz="2400" b="1" dirty="0">
                <a:solidFill>
                  <a:schemeClr val="accent1">
                    <a:lumMod val="75000"/>
                  </a:schemeClr>
                </a:solidFill>
              </a:rPr>
              <a:t>PRESCRIPTIVE</a:t>
            </a:r>
          </a:p>
          <a:p>
            <a:pPr algn="ctr"/>
            <a:r>
              <a:rPr lang="en-US" dirty="0">
                <a:solidFill>
                  <a:schemeClr val="bg1"/>
                </a:solidFill>
              </a:rPr>
              <a:t>Recommends  </a:t>
            </a:r>
          </a:p>
          <a:p>
            <a:pPr algn="ctr"/>
            <a:r>
              <a:rPr lang="en-US" dirty="0">
                <a:solidFill>
                  <a:schemeClr val="bg1"/>
                </a:solidFill>
              </a:rPr>
              <a:t>an action</a:t>
            </a:r>
          </a:p>
        </p:txBody>
      </p:sp>
      <p:pic>
        <p:nvPicPr>
          <p:cNvPr id="1028" name="Picture 4" descr="Image result for types of analytics"/>
          <p:cNvPicPr>
            <a:picLocks noChangeAspect="1" noChangeArrowheads="1"/>
          </p:cNvPicPr>
          <p:nvPr/>
        </p:nvPicPr>
        <p:blipFill rotWithShape="1">
          <a:blip r:embed="rId2">
            <a:extLst>
              <a:ext uri="{28A0092B-C50C-407E-A947-70E740481C1C}">
                <a14:useLocalDpi xmlns:a14="http://schemas.microsoft.com/office/drawing/2010/main" val="0"/>
              </a:ext>
            </a:extLst>
          </a:blip>
          <a:srcRect b="37401"/>
          <a:stretch/>
        </p:blipFill>
        <p:spPr bwMode="auto">
          <a:xfrm>
            <a:off x="1691403" y="3042653"/>
            <a:ext cx="10085275" cy="29880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43249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1642" y="994422"/>
            <a:ext cx="5184321" cy="894507"/>
          </a:xfrm>
          <a:solidFill>
            <a:schemeClr val="accent6">
              <a:lumMod val="75000"/>
            </a:schemeClr>
          </a:solidFill>
          <a:effectLst>
            <a:softEdge rad="63500"/>
          </a:effectLst>
        </p:spPr>
        <p:txBody>
          <a:bodyPr>
            <a:normAutofit/>
          </a:bodyPr>
          <a:lstStyle/>
          <a:p>
            <a:pPr algn="ctr"/>
            <a:r>
              <a:rPr lang="en-US" sz="4000" b="1" dirty="0" err="1">
                <a:solidFill>
                  <a:schemeClr val="accent6">
                    <a:lumMod val="20000"/>
                    <a:lumOff val="80000"/>
                  </a:schemeClr>
                </a:solidFill>
                <a:latin typeface="Avenir Next Cyr W04 Demi Italic" panose="020B0703020202090204" pitchFamily="34" charset="0"/>
              </a:rPr>
              <a:t>Kegunaan</a:t>
            </a:r>
            <a:r>
              <a:rPr lang="en-US" sz="4000" b="1" dirty="0">
                <a:solidFill>
                  <a:schemeClr val="accent6">
                    <a:lumMod val="20000"/>
                    <a:lumOff val="80000"/>
                  </a:schemeClr>
                </a:solidFill>
                <a:latin typeface="Avenir Next Cyr W04 Demi Italic" panose="020B0703020202090204" pitchFamily="34" charset="0"/>
              </a:rPr>
              <a:t> </a:t>
            </a:r>
            <a:r>
              <a:rPr lang="en-US" sz="4000" b="1" dirty="0" err="1">
                <a:solidFill>
                  <a:schemeClr val="accent6">
                    <a:lumMod val="20000"/>
                    <a:lumOff val="80000"/>
                  </a:schemeClr>
                </a:solidFill>
                <a:latin typeface="Avenir Next Cyr W04 Demi Italic" panose="020B0703020202090204" pitchFamily="34" charset="0"/>
              </a:rPr>
              <a:t>Analitika</a:t>
            </a:r>
            <a:endParaRPr lang="en-US" sz="4000" b="1" dirty="0">
              <a:solidFill>
                <a:schemeClr val="accent6">
                  <a:lumMod val="20000"/>
                  <a:lumOff val="80000"/>
                </a:schemeClr>
              </a:solidFill>
              <a:latin typeface="Avenir Next Cyr W04 Demi Italic" panose="020B0703020202090204" pitchFamily="34" charset="0"/>
            </a:endParaRPr>
          </a:p>
        </p:txBody>
      </p:sp>
      <p:sp>
        <p:nvSpPr>
          <p:cNvPr id="3" name="Content Placeholder 2"/>
          <p:cNvSpPr>
            <a:spLocks noGrp="1"/>
          </p:cNvSpPr>
          <p:nvPr>
            <p:ph idx="4294967295"/>
          </p:nvPr>
        </p:nvSpPr>
        <p:spPr>
          <a:xfrm>
            <a:off x="6847114" y="2505075"/>
            <a:ext cx="4822372" cy="2635250"/>
          </a:xfrm>
        </p:spPr>
        <p:txBody>
          <a:bodyPr>
            <a:noAutofit/>
          </a:bodyPr>
          <a:lstStyle/>
          <a:p>
            <a:r>
              <a:rPr lang="en-US" b="1" dirty="0" smtClean="0"/>
              <a:t>Identifying past and current conditions</a:t>
            </a:r>
          </a:p>
          <a:p>
            <a:r>
              <a:rPr lang="en-US" b="1" dirty="0" smtClean="0"/>
              <a:t>Proactivity </a:t>
            </a:r>
            <a:r>
              <a:rPr lang="en-US" b="1" dirty="0"/>
              <a:t>and anticipating </a:t>
            </a:r>
            <a:r>
              <a:rPr lang="en-US" b="1" dirty="0" smtClean="0"/>
              <a:t>needs</a:t>
            </a:r>
          </a:p>
          <a:p>
            <a:r>
              <a:rPr lang="en-US" b="1" dirty="0" err="1"/>
              <a:t>Optimising</a:t>
            </a:r>
            <a:r>
              <a:rPr lang="en-US" b="1" dirty="0"/>
              <a:t> and improving operational </a:t>
            </a:r>
            <a:r>
              <a:rPr lang="en-US" b="1" dirty="0" smtClean="0"/>
              <a:t>efficiency</a:t>
            </a:r>
          </a:p>
          <a:p>
            <a:r>
              <a:rPr lang="en-US" b="1" dirty="0"/>
              <a:t>Mitigating </a:t>
            </a:r>
            <a:r>
              <a:rPr lang="en-US" b="1" dirty="0" smtClean="0"/>
              <a:t>risk</a:t>
            </a:r>
          </a:p>
          <a:p>
            <a:pPr marL="0" indent="0">
              <a:buNone/>
            </a:pPr>
            <a:endParaRPr lang="en-US" dirty="0"/>
          </a:p>
        </p:txBody>
      </p:sp>
      <p:pic>
        <p:nvPicPr>
          <p:cNvPr id="10242"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453076">
            <a:off x="1465618" y="1934517"/>
            <a:ext cx="4905498" cy="40137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1803944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Yang </a:t>
            </a:r>
            <a:r>
              <a:rPr lang="en-US" dirty="0" err="1" smtClean="0"/>
              <a:t>akan</a:t>
            </a:r>
            <a:r>
              <a:rPr lang="en-US" dirty="0" smtClean="0"/>
              <a:t> </a:t>
            </a:r>
            <a:r>
              <a:rPr lang="en-US" dirty="0" err="1" smtClean="0"/>
              <a:t>didiskusikan</a:t>
            </a:r>
            <a:endParaRPr lang="en-US" dirty="0"/>
          </a:p>
        </p:txBody>
      </p:sp>
      <p:sp>
        <p:nvSpPr>
          <p:cNvPr id="5" name="Content Placeholder 4"/>
          <p:cNvSpPr>
            <a:spLocks noGrp="1"/>
          </p:cNvSpPr>
          <p:nvPr>
            <p:ph idx="4294967295"/>
          </p:nvPr>
        </p:nvSpPr>
        <p:spPr>
          <a:xfrm>
            <a:off x="2075688" y="1825625"/>
            <a:ext cx="8439912" cy="4351338"/>
          </a:xfrm>
        </p:spPr>
        <p:txBody>
          <a:bodyPr/>
          <a:lstStyle/>
          <a:p>
            <a:r>
              <a:rPr lang="en-US" dirty="0" smtClean="0"/>
              <a:t>Feature Engineering</a:t>
            </a:r>
          </a:p>
          <a:p>
            <a:pPr lvl="1"/>
            <a:r>
              <a:rPr lang="en-US" dirty="0" err="1" smtClean="0"/>
              <a:t>Reduksi</a:t>
            </a:r>
            <a:r>
              <a:rPr lang="en-US" dirty="0" smtClean="0"/>
              <a:t> </a:t>
            </a:r>
            <a:r>
              <a:rPr lang="en-US" dirty="0" err="1" smtClean="0"/>
              <a:t>peubah</a:t>
            </a:r>
            <a:endParaRPr lang="en-US" dirty="0" smtClean="0"/>
          </a:p>
          <a:p>
            <a:pPr lvl="1"/>
            <a:r>
              <a:rPr lang="en-US" dirty="0" err="1" smtClean="0"/>
              <a:t>Diskretisasi</a:t>
            </a:r>
            <a:endParaRPr lang="en-US" dirty="0" smtClean="0"/>
          </a:p>
          <a:p>
            <a:pPr lvl="1"/>
            <a:r>
              <a:rPr lang="en-US" dirty="0" err="1" smtClean="0"/>
              <a:t>Seleksi</a:t>
            </a:r>
            <a:r>
              <a:rPr lang="en-US" dirty="0" smtClean="0"/>
              <a:t> </a:t>
            </a:r>
            <a:r>
              <a:rPr lang="en-US" dirty="0" err="1" smtClean="0"/>
              <a:t>peubah</a:t>
            </a:r>
            <a:endParaRPr lang="en-US" dirty="0" smtClean="0"/>
          </a:p>
          <a:p>
            <a:r>
              <a:rPr lang="en-US" dirty="0" smtClean="0"/>
              <a:t>Cluster Analysis</a:t>
            </a:r>
          </a:p>
          <a:p>
            <a:r>
              <a:rPr lang="en-US" dirty="0" err="1" smtClean="0"/>
              <a:t>Pohon</a:t>
            </a:r>
            <a:r>
              <a:rPr lang="en-US" dirty="0" smtClean="0"/>
              <a:t> </a:t>
            </a:r>
            <a:r>
              <a:rPr lang="en-US" dirty="0" err="1" smtClean="0"/>
              <a:t>Klasifikasi</a:t>
            </a:r>
            <a:endParaRPr lang="en-US" dirty="0" smtClean="0"/>
          </a:p>
          <a:p>
            <a:r>
              <a:rPr lang="en-US" dirty="0" smtClean="0"/>
              <a:t>Random Forest</a:t>
            </a:r>
          </a:p>
          <a:p>
            <a:r>
              <a:rPr lang="en-US" dirty="0" err="1" smtClean="0"/>
              <a:t>Validasi</a:t>
            </a:r>
            <a:r>
              <a:rPr lang="en-US" dirty="0" smtClean="0"/>
              <a:t> Model</a:t>
            </a:r>
          </a:p>
          <a:p>
            <a:endParaRPr lang="en-US" dirty="0"/>
          </a:p>
        </p:txBody>
      </p:sp>
    </p:spTree>
    <p:extLst>
      <p:ext uri="{BB962C8B-B14F-4D97-AF65-F5344CB8AC3E}">
        <p14:creationId xmlns:p14="http://schemas.microsoft.com/office/powerpoint/2010/main" val="31921921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Diskretisasi</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02224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 may contain: 1 per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
            <a:ext cx="51435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No photo description avail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1" y="-1"/>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4821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endParaRPr lang="en-US"/>
          </a:p>
        </p:txBody>
      </p:sp>
      <p:sp>
        <p:nvSpPr>
          <p:cNvPr id="3" name="Content Placeholder 2"/>
          <p:cNvSpPr>
            <a:spLocks noGrp="1"/>
          </p:cNvSpPr>
          <p:nvPr>
            <p:ph idx="1"/>
          </p:nvPr>
        </p:nvSpPr>
        <p:spPr/>
        <p:txBody>
          <a:bodyPr/>
          <a:lstStyle/>
          <a:p>
            <a:r>
              <a:rPr lang="en-US" smtClean="0"/>
              <a:t>Pendahuluan dan Motivasi</a:t>
            </a:r>
          </a:p>
          <a:p>
            <a:r>
              <a:rPr lang="en-US" smtClean="0"/>
              <a:t>Pengelompokan Metode Diskretisasi</a:t>
            </a:r>
          </a:p>
          <a:p>
            <a:r>
              <a:rPr lang="en-US" smtClean="0"/>
              <a:t>Unsupervised Discretization</a:t>
            </a:r>
          </a:p>
          <a:p>
            <a:r>
              <a:rPr lang="en-US" smtClean="0"/>
              <a:t>Supervised Discretization</a:t>
            </a:r>
            <a:endParaRPr lang="en-US"/>
          </a:p>
        </p:txBody>
      </p:sp>
    </p:spTree>
    <p:extLst>
      <p:ext uri="{BB962C8B-B14F-4D97-AF65-F5344CB8AC3E}">
        <p14:creationId xmlns:p14="http://schemas.microsoft.com/office/powerpoint/2010/main" val="15384388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es-ES" smtClean="0">
                <a:ea typeface="ＭＳ Ｐゴシック" pitchFamily="34" charset="-128"/>
              </a:rPr>
              <a:t>Pendahuluan</a:t>
            </a:r>
            <a:endParaRPr lang="es-ES" smtClean="0">
              <a:solidFill>
                <a:schemeClr val="bg2"/>
              </a:solidFill>
              <a:ea typeface="ＭＳ Ｐゴシック" pitchFamily="34" charset="-128"/>
            </a:endParaRPr>
          </a:p>
        </p:txBody>
      </p:sp>
      <p:sp>
        <p:nvSpPr>
          <p:cNvPr id="17410" name="Rectangle 3"/>
          <p:cNvSpPr>
            <a:spLocks noGrp="1" noChangeArrowheads="1"/>
          </p:cNvSpPr>
          <p:nvPr>
            <p:ph idx="1"/>
          </p:nvPr>
        </p:nvSpPr>
        <p:spPr/>
        <p:txBody>
          <a:bodyPr>
            <a:normAutofit/>
          </a:bodyPr>
          <a:lstStyle/>
          <a:p>
            <a:pPr algn="just" eaLnBrk="1" hangingPunct="1"/>
            <a:r>
              <a:rPr lang="es-ES" smtClean="0">
                <a:ea typeface="ＭＳ Ｐゴシック" pitchFamily="34" charset="-128"/>
              </a:rPr>
              <a:t>Data terdiri atas banyak variabel dengan berbagai format/tipe:</a:t>
            </a:r>
          </a:p>
          <a:p>
            <a:pPr lvl="1" algn="just"/>
            <a:r>
              <a:rPr lang="es-ES" smtClean="0">
                <a:ea typeface="ＭＳ Ｐゴシック" pitchFamily="34" charset="-128"/>
              </a:rPr>
              <a:t>Numerik diskret</a:t>
            </a:r>
          </a:p>
          <a:p>
            <a:pPr lvl="1" algn="just"/>
            <a:r>
              <a:rPr lang="es-ES" smtClean="0">
                <a:ea typeface="ＭＳ Ｐゴシック" pitchFamily="34" charset="-128"/>
              </a:rPr>
              <a:t>Numerik kontinu</a:t>
            </a:r>
          </a:p>
          <a:p>
            <a:pPr lvl="1" algn="just"/>
            <a:r>
              <a:rPr lang="es-ES" smtClean="0">
                <a:ea typeface="ＭＳ Ｐゴシック" pitchFamily="34" charset="-128"/>
              </a:rPr>
              <a:t>Kategorik ordinal</a:t>
            </a:r>
          </a:p>
          <a:p>
            <a:pPr lvl="1" algn="just"/>
            <a:r>
              <a:rPr lang="es-ES" smtClean="0">
                <a:ea typeface="ＭＳ Ｐゴシック" pitchFamily="34" charset="-128"/>
              </a:rPr>
              <a:t>Kategorik nominal</a:t>
            </a:r>
          </a:p>
          <a:p>
            <a:pPr algn="just" eaLnBrk="1" hangingPunct="1"/>
            <a:r>
              <a:rPr lang="es-ES" smtClean="0">
                <a:ea typeface="ＭＳ Ｐゴシック" pitchFamily="34" charset="-128"/>
              </a:rPr>
              <a:t>Variabel yang bertipe numerik dapat diubah menjadi kategorik (ordinal) </a:t>
            </a:r>
            <a:r>
              <a:rPr lang="es-ES" smtClean="0">
                <a:ea typeface="ＭＳ Ｐゴシック" pitchFamily="34" charset="-128"/>
                <a:sym typeface="Wingdings" pitchFamily="2" charset="2"/>
              </a:rPr>
              <a:t> prosesnya dikenal sebagai diskretisasi, ada juga yang menyebut sebagai binning</a:t>
            </a:r>
            <a:endParaRPr lang="es-ES" smtClean="0">
              <a:ea typeface="ＭＳ Ｐゴシック" pitchFamily="34" charset="-128"/>
            </a:endParaRPr>
          </a:p>
          <a:p>
            <a:pPr algn="just"/>
            <a:r>
              <a:rPr lang="es-ES" smtClean="0">
                <a:ea typeface="ＭＳ Ｐゴシック" pitchFamily="34" charset="-128"/>
              </a:rPr>
              <a:t>Diskretisasi ini sering membantu dalam pemodelan prediktif</a:t>
            </a:r>
            <a:endParaRPr lang="es-ES" smtClean="0">
              <a:solidFill>
                <a:schemeClr val="bg2"/>
              </a:solidFill>
              <a:ea typeface="ＭＳ Ｐゴシック" pitchFamily="34" charset="-128"/>
            </a:endParaRPr>
          </a:p>
        </p:txBody>
      </p:sp>
    </p:spTree>
    <p:extLst>
      <p:ext uri="{BB962C8B-B14F-4D97-AF65-F5344CB8AC3E}">
        <p14:creationId xmlns:p14="http://schemas.microsoft.com/office/powerpoint/2010/main" val="16157380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es-ES" smtClean="0">
                <a:ea typeface="ＭＳ Ｐゴシック" pitchFamily="34" charset="-128"/>
              </a:rPr>
              <a:t>Diskretisasi</a:t>
            </a:r>
            <a:endParaRPr lang="es-ES" smtClean="0">
              <a:solidFill>
                <a:schemeClr val="bg2"/>
              </a:solidFill>
              <a:ea typeface="ＭＳ Ｐゴシック" pitchFamily="34" charset="-128"/>
            </a:endParaRPr>
          </a:p>
        </p:txBody>
      </p:sp>
      <p:sp>
        <p:nvSpPr>
          <p:cNvPr id="18434" name="Rectangle 3"/>
          <p:cNvSpPr>
            <a:spLocks noGrp="1" noChangeArrowheads="1"/>
          </p:cNvSpPr>
          <p:nvPr>
            <p:ph idx="1"/>
          </p:nvPr>
        </p:nvSpPr>
        <p:spPr/>
        <p:txBody>
          <a:bodyPr>
            <a:normAutofit/>
          </a:bodyPr>
          <a:lstStyle/>
          <a:p>
            <a:pPr marL="0" indent="0" algn="just">
              <a:buNone/>
            </a:pPr>
            <a:r>
              <a:rPr lang="es-ES">
                <a:ea typeface="ＭＳ Ｐゴシック" pitchFamily="34" charset="-128"/>
              </a:rPr>
              <a:t>Andaikan dataset berisi </a:t>
            </a:r>
            <a:r>
              <a:rPr lang="es-ES" i="1">
                <a:ea typeface="ＭＳ Ｐゴシック" pitchFamily="34" charset="-128"/>
              </a:rPr>
              <a:t>N</a:t>
            </a:r>
            <a:r>
              <a:rPr lang="es-ES">
                <a:ea typeface="ＭＳ Ｐゴシック" pitchFamily="34" charset="-128"/>
              </a:rPr>
              <a:t> observasi, proses diskretiasi terhadap variabel numerik </a:t>
            </a:r>
            <a:r>
              <a:rPr lang="es-ES" i="1">
                <a:ea typeface="ＭＳ Ｐゴシック" pitchFamily="34" charset="-128"/>
              </a:rPr>
              <a:t>A</a:t>
            </a:r>
            <a:r>
              <a:rPr lang="es-ES">
                <a:ea typeface="ＭＳ Ｐゴシック" pitchFamily="34" charset="-128"/>
              </a:rPr>
              <a:t> adalah mengubah nilai variabel tersebut menjadi </a:t>
            </a:r>
            <a:r>
              <a:rPr lang="es-ES" i="1">
                <a:ea typeface="ＭＳ Ｐゴシック" pitchFamily="34" charset="-128"/>
              </a:rPr>
              <a:t>m</a:t>
            </a:r>
            <a:r>
              <a:rPr lang="es-ES">
                <a:ea typeface="ＭＳ Ｐゴシック" pitchFamily="34" charset="-128"/>
              </a:rPr>
              <a:t> interval </a:t>
            </a:r>
            <a:r>
              <a:rPr lang="es-ES" i="1">
                <a:ea typeface="ＭＳ Ｐゴシック" pitchFamily="34" charset="-128"/>
              </a:rPr>
              <a:t>D = {[d</a:t>
            </a:r>
            <a:r>
              <a:rPr lang="es-ES" i="1" baseline="-25000">
                <a:ea typeface="ＭＳ Ｐゴシック" pitchFamily="34" charset="-128"/>
              </a:rPr>
              <a:t>0</a:t>
            </a:r>
            <a:r>
              <a:rPr lang="es-ES" i="1">
                <a:ea typeface="ＭＳ Ｐゴシック" pitchFamily="34" charset="-128"/>
              </a:rPr>
              <a:t>, d</a:t>
            </a:r>
            <a:r>
              <a:rPr lang="es-ES" i="1" baseline="-25000">
                <a:ea typeface="ＭＳ Ｐゴシック" pitchFamily="34" charset="-128"/>
              </a:rPr>
              <a:t>1</a:t>
            </a:r>
            <a:r>
              <a:rPr lang="es-ES" i="1">
                <a:ea typeface="ＭＳ Ｐゴシック" pitchFamily="34" charset="-128"/>
              </a:rPr>
              <a:t>], (d</a:t>
            </a:r>
            <a:r>
              <a:rPr lang="es-ES" i="1" baseline="-25000">
                <a:ea typeface="ＭＳ Ｐゴシック" pitchFamily="34" charset="-128"/>
              </a:rPr>
              <a:t>1</a:t>
            </a:r>
            <a:r>
              <a:rPr lang="es-ES" i="1">
                <a:ea typeface="ＭＳ Ｐゴシック" pitchFamily="34" charset="-128"/>
              </a:rPr>
              <a:t>, d</a:t>
            </a:r>
            <a:r>
              <a:rPr lang="es-ES" i="1" baseline="-25000">
                <a:ea typeface="ＭＳ Ｐゴシック" pitchFamily="34" charset="-128"/>
              </a:rPr>
              <a:t>2</a:t>
            </a:r>
            <a:r>
              <a:rPr lang="es-ES" i="1">
                <a:ea typeface="ＭＳ Ｐゴシック" pitchFamily="34" charset="-128"/>
              </a:rPr>
              <a:t>], …, (d</a:t>
            </a:r>
            <a:r>
              <a:rPr lang="es-ES" i="1" baseline="-25000">
                <a:ea typeface="ＭＳ Ｐゴシック" pitchFamily="34" charset="-128"/>
              </a:rPr>
              <a:t>m−1</a:t>
            </a:r>
            <a:r>
              <a:rPr lang="es-ES" i="1">
                <a:ea typeface="ＭＳ Ｐゴシック" pitchFamily="34" charset="-128"/>
              </a:rPr>
              <a:t>, d</a:t>
            </a:r>
            <a:r>
              <a:rPr lang="es-ES" i="1" baseline="-25000">
                <a:ea typeface="ＭＳ Ｐゴシック" pitchFamily="34" charset="-128"/>
              </a:rPr>
              <a:t>m</a:t>
            </a:r>
            <a:r>
              <a:rPr lang="es-ES" i="1">
                <a:ea typeface="ＭＳ Ｐゴシック" pitchFamily="34" charset="-128"/>
              </a:rPr>
              <a:t>]}</a:t>
            </a:r>
            <a:r>
              <a:rPr lang="es-ES">
                <a:ea typeface="ＭＳ Ｐゴシック" pitchFamily="34" charset="-128"/>
              </a:rPr>
              <a:t>, dengan </a:t>
            </a:r>
            <a:r>
              <a:rPr lang="es-ES" i="1">
                <a:ea typeface="ＭＳ Ｐゴシック" pitchFamily="34" charset="-128"/>
              </a:rPr>
              <a:t>d</a:t>
            </a:r>
            <a:r>
              <a:rPr lang="es-ES" i="1" baseline="-25000">
                <a:ea typeface="ＭＳ Ｐゴシック" pitchFamily="34" charset="-128"/>
              </a:rPr>
              <a:t>0</a:t>
            </a:r>
            <a:r>
              <a:rPr lang="es-ES">
                <a:ea typeface="ＭＳ Ｐゴシック" pitchFamily="34" charset="-128"/>
              </a:rPr>
              <a:t> adalah nilai terkecil, </a:t>
            </a:r>
            <a:r>
              <a:rPr lang="es-ES" i="1">
                <a:ea typeface="ＭＳ Ｐゴシック" pitchFamily="34" charset="-128"/>
              </a:rPr>
              <a:t>d</a:t>
            </a:r>
            <a:r>
              <a:rPr lang="es-ES" i="1" baseline="-25000">
                <a:ea typeface="ＭＳ Ｐゴシック" pitchFamily="34" charset="-128"/>
              </a:rPr>
              <a:t>m</a:t>
            </a:r>
            <a:r>
              <a:rPr lang="es-ES">
                <a:ea typeface="ＭＳ Ｐゴシック" pitchFamily="34" charset="-128"/>
              </a:rPr>
              <a:t> adalah nilai terbesar, dan </a:t>
            </a:r>
            <a:r>
              <a:rPr lang="es-ES" i="1">
                <a:ea typeface="ＭＳ Ｐゴシック" pitchFamily="34" charset="-128"/>
              </a:rPr>
              <a:t>d</a:t>
            </a:r>
            <a:r>
              <a:rPr lang="es-ES" i="1" baseline="-25000">
                <a:ea typeface="ＭＳ Ｐゴシック" pitchFamily="34" charset="-128"/>
              </a:rPr>
              <a:t>i</a:t>
            </a:r>
            <a:r>
              <a:rPr lang="es-ES" i="1">
                <a:ea typeface="ＭＳ Ｐゴシック" pitchFamily="34" charset="-128"/>
              </a:rPr>
              <a:t> &lt; d</a:t>
            </a:r>
            <a:r>
              <a:rPr lang="es-ES" i="1" baseline="-25000">
                <a:ea typeface="ＭＳ Ｐゴシック" pitchFamily="34" charset="-128"/>
              </a:rPr>
              <a:t>i+i</a:t>
            </a:r>
            <a:r>
              <a:rPr lang="es-ES">
                <a:ea typeface="ＭＳ Ｐゴシック" pitchFamily="34" charset="-128"/>
              </a:rPr>
              <a:t>, untuk </a:t>
            </a:r>
            <a:r>
              <a:rPr lang="es-ES" i="1">
                <a:ea typeface="ＭＳ Ｐゴシック" pitchFamily="34" charset="-128"/>
              </a:rPr>
              <a:t>i = 0, 1, ...,m−1</a:t>
            </a:r>
            <a:r>
              <a:rPr lang="es-ES">
                <a:ea typeface="ＭＳ Ｐゴシック" pitchFamily="34" charset="-128"/>
              </a:rPr>
              <a:t>. </a:t>
            </a:r>
            <a:endParaRPr lang="es-ES" smtClean="0">
              <a:ea typeface="ＭＳ Ｐゴシック" pitchFamily="34" charset="-128"/>
            </a:endParaRPr>
          </a:p>
        </p:txBody>
      </p:sp>
    </p:spTree>
    <p:extLst>
      <p:ext uri="{BB962C8B-B14F-4D97-AF65-F5344CB8AC3E}">
        <p14:creationId xmlns:p14="http://schemas.microsoft.com/office/powerpoint/2010/main" val="6504304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Diskretisasi</a:t>
            </a:r>
            <a:endParaRPr lang="en-US"/>
          </a:p>
        </p:txBody>
      </p:sp>
      <p:graphicFrame>
        <p:nvGraphicFramePr>
          <p:cNvPr id="4" name="Table 3"/>
          <p:cNvGraphicFramePr>
            <a:graphicFrameLocks noGrp="1"/>
          </p:cNvGraphicFramePr>
          <p:nvPr/>
        </p:nvGraphicFramePr>
        <p:xfrm>
          <a:off x="2514600" y="1676401"/>
          <a:ext cx="1752600" cy="4714875"/>
        </p:xfrm>
        <a:graphic>
          <a:graphicData uri="http://schemas.openxmlformats.org/drawingml/2006/table">
            <a:tbl>
              <a:tblPr/>
              <a:tblGrid>
                <a:gridCol w="1752600">
                  <a:extLst>
                    <a:ext uri="{9D8B030D-6E8A-4147-A177-3AD203B41FA5}">
                      <a16:colId xmlns:a16="http://schemas.microsoft.com/office/drawing/2014/main" val="20000"/>
                    </a:ext>
                  </a:extLst>
                </a:gridCol>
              </a:tblGrid>
              <a:tr h="190500">
                <a:tc>
                  <a:txBody>
                    <a:bodyPr/>
                    <a:lstStyle/>
                    <a:p>
                      <a:pPr algn="r" fontAlgn="b"/>
                      <a:r>
                        <a:rPr lang="en-US" sz="2000" b="0" i="0" u="none" strike="noStrike">
                          <a:solidFill>
                            <a:srgbClr val="000000"/>
                          </a:solidFill>
                          <a:latin typeface="Calibri"/>
                        </a:rPr>
                        <a:t>6.58</a:t>
                      </a: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algn="r" fontAlgn="b"/>
                      <a:r>
                        <a:rPr lang="en-US" sz="2000" b="0" i="0" u="none" strike="noStrike">
                          <a:solidFill>
                            <a:srgbClr val="000000"/>
                          </a:solidFill>
                          <a:latin typeface="Calibri"/>
                        </a:rPr>
                        <a:t>15.35</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190500">
                <a:tc>
                  <a:txBody>
                    <a:bodyPr/>
                    <a:lstStyle/>
                    <a:p>
                      <a:pPr algn="r" fontAlgn="b"/>
                      <a:r>
                        <a:rPr lang="en-US" sz="2000" b="0" i="0" u="none" strike="noStrike">
                          <a:solidFill>
                            <a:srgbClr val="000000"/>
                          </a:solidFill>
                          <a:latin typeface="Calibri"/>
                        </a:rPr>
                        <a:t>14.24</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algn="r" fontAlgn="b"/>
                      <a:r>
                        <a:rPr lang="en-US" sz="2000" b="0" i="0" u="none" strike="noStrike">
                          <a:solidFill>
                            <a:srgbClr val="000000"/>
                          </a:solidFill>
                          <a:latin typeface="Calibri"/>
                        </a:rPr>
                        <a:t>6.22</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algn="r" fontAlgn="b"/>
                      <a:r>
                        <a:rPr lang="en-US" sz="2000" b="0" i="0" u="none" strike="noStrike">
                          <a:solidFill>
                            <a:srgbClr val="000000"/>
                          </a:solidFill>
                          <a:latin typeface="Calibri"/>
                        </a:rPr>
                        <a:t>1.82</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algn="r" fontAlgn="b"/>
                      <a:r>
                        <a:rPr lang="en-US" sz="2000" b="0" i="0" u="none" strike="noStrike">
                          <a:solidFill>
                            <a:srgbClr val="000000"/>
                          </a:solidFill>
                          <a:latin typeface="Calibri"/>
                        </a:rPr>
                        <a:t>2.11</a:t>
                      </a: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algn="r" fontAlgn="b"/>
                      <a:r>
                        <a:rPr lang="en-US" sz="2000" b="0" i="0" u="none" strike="noStrike">
                          <a:solidFill>
                            <a:srgbClr val="000000"/>
                          </a:solidFill>
                          <a:latin typeface="Calibri"/>
                        </a:rPr>
                        <a:t>13.77</a:t>
                      </a: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algn="r" fontAlgn="b"/>
                      <a:r>
                        <a:rPr lang="en-US" sz="2000" b="0" i="0" u="none" strike="noStrike">
                          <a:solidFill>
                            <a:srgbClr val="000000"/>
                          </a:solidFill>
                          <a:latin typeface="Calibri"/>
                        </a:rPr>
                        <a:t>5.65</a:t>
                      </a: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190500">
                <a:tc>
                  <a:txBody>
                    <a:bodyPr/>
                    <a:lstStyle/>
                    <a:p>
                      <a:pPr algn="r" fontAlgn="b"/>
                      <a:r>
                        <a:rPr lang="en-US" sz="2000" b="0" i="0" u="none" strike="noStrike">
                          <a:solidFill>
                            <a:srgbClr val="000000"/>
                          </a:solidFill>
                          <a:latin typeface="Calibri"/>
                        </a:rPr>
                        <a:t>15.58</a:t>
                      </a: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190500">
                <a:tc>
                  <a:txBody>
                    <a:bodyPr/>
                    <a:lstStyle/>
                    <a:p>
                      <a:pPr algn="r" fontAlgn="b"/>
                      <a:r>
                        <a:rPr lang="en-US" sz="2000" b="0" i="0" u="none" strike="noStrike">
                          <a:solidFill>
                            <a:srgbClr val="000000"/>
                          </a:solidFill>
                          <a:latin typeface="Calibri"/>
                        </a:rPr>
                        <a:t>12.46</a:t>
                      </a: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r h="190500">
                <a:tc>
                  <a:txBody>
                    <a:bodyPr/>
                    <a:lstStyle/>
                    <a:p>
                      <a:pPr algn="r" fontAlgn="b"/>
                      <a:r>
                        <a:rPr lang="en-US" sz="2000" b="0" i="0" u="none" strike="noStrike">
                          <a:solidFill>
                            <a:srgbClr val="000000"/>
                          </a:solidFill>
                          <a:latin typeface="Calibri"/>
                        </a:rPr>
                        <a:t>13.05</a:t>
                      </a:r>
                    </a:p>
                  </a:txBody>
                  <a:tcPr marL="9525" marR="9525" marT="9525" marB="0" anchor="b">
                    <a:lnL>
                      <a:noFill/>
                    </a:lnL>
                    <a:lnR>
                      <a:noFill/>
                    </a:lnR>
                    <a:lnT>
                      <a:noFill/>
                    </a:lnT>
                    <a:lnB>
                      <a:noFill/>
                    </a:lnB>
                  </a:tcPr>
                </a:tc>
                <a:extLst>
                  <a:ext uri="{0D108BD9-81ED-4DB2-BD59-A6C34878D82A}">
                    <a16:rowId xmlns:a16="http://schemas.microsoft.com/office/drawing/2014/main" val="10010"/>
                  </a:ext>
                </a:extLst>
              </a:tr>
              <a:tr h="190500">
                <a:tc>
                  <a:txBody>
                    <a:bodyPr/>
                    <a:lstStyle/>
                    <a:p>
                      <a:pPr algn="r" fontAlgn="b"/>
                      <a:r>
                        <a:rPr lang="en-US" sz="2000" b="0" i="0" u="none" strike="noStrike">
                          <a:solidFill>
                            <a:srgbClr val="000000"/>
                          </a:solidFill>
                          <a:latin typeface="Calibri"/>
                        </a:rPr>
                        <a:t>11.64</a:t>
                      </a:r>
                    </a:p>
                  </a:txBody>
                  <a:tcPr marL="9525" marR="9525" marT="9525" marB="0" anchor="b">
                    <a:lnL>
                      <a:noFill/>
                    </a:lnL>
                    <a:lnR>
                      <a:noFill/>
                    </a:lnR>
                    <a:lnT>
                      <a:noFill/>
                    </a:lnT>
                    <a:lnB>
                      <a:noFill/>
                    </a:lnB>
                  </a:tcPr>
                </a:tc>
                <a:extLst>
                  <a:ext uri="{0D108BD9-81ED-4DB2-BD59-A6C34878D82A}">
                    <a16:rowId xmlns:a16="http://schemas.microsoft.com/office/drawing/2014/main" val="10011"/>
                  </a:ext>
                </a:extLst>
              </a:tr>
              <a:tr h="190500">
                <a:tc>
                  <a:txBody>
                    <a:bodyPr/>
                    <a:lstStyle/>
                    <a:p>
                      <a:pPr algn="r" fontAlgn="b"/>
                      <a:r>
                        <a:rPr lang="en-US" sz="2000" b="0" i="0" u="none" strike="noStrike">
                          <a:solidFill>
                            <a:srgbClr val="000000"/>
                          </a:solidFill>
                          <a:latin typeface="Calibri"/>
                        </a:rPr>
                        <a:t>10.91</a:t>
                      </a:r>
                    </a:p>
                  </a:txBody>
                  <a:tcPr marL="9525" marR="9525" marT="9525" marB="0" anchor="b">
                    <a:lnL>
                      <a:noFill/>
                    </a:lnL>
                    <a:lnR>
                      <a:noFill/>
                    </a:lnR>
                    <a:lnT>
                      <a:noFill/>
                    </a:lnT>
                    <a:lnB>
                      <a:noFill/>
                    </a:lnB>
                  </a:tcPr>
                </a:tc>
                <a:extLst>
                  <a:ext uri="{0D108BD9-81ED-4DB2-BD59-A6C34878D82A}">
                    <a16:rowId xmlns:a16="http://schemas.microsoft.com/office/drawing/2014/main" val="10012"/>
                  </a:ext>
                </a:extLst>
              </a:tr>
              <a:tr h="190500">
                <a:tc>
                  <a:txBody>
                    <a:bodyPr/>
                    <a:lstStyle/>
                    <a:p>
                      <a:pPr algn="r" fontAlgn="b"/>
                      <a:r>
                        <a:rPr lang="en-US" sz="2000" b="0" i="0" u="none" strike="noStrike">
                          <a:solidFill>
                            <a:srgbClr val="000000"/>
                          </a:solidFill>
                          <a:latin typeface="Calibri"/>
                        </a:rPr>
                        <a:t>14.31</a:t>
                      </a:r>
                    </a:p>
                  </a:txBody>
                  <a:tcPr marL="9525" marR="9525" marT="9525" marB="0" anchor="b">
                    <a:lnL>
                      <a:noFill/>
                    </a:lnL>
                    <a:lnR>
                      <a:noFill/>
                    </a:lnR>
                    <a:lnT>
                      <a:noFill/>
                    </a:lnT>
                    <a:lnB>
                      <a:noFill/>
                    </a:lnB>
                  </a:tcPr>
                </a:tc>
                <a:extLst>
                  <a:ext uri="{0D108BD9-81ED-4DB2-BD59-A6C34878D82A}">
                    <a16:rowId xmlns:a16="http://schemas.microsoft.com/office/drawing/2014/main" val="10013"/>
                  </a:ext>
                </a:extLst>
              </a:tr>
              <a:tr h="190500">
                <a:tc>
                  <a:txBody>
                    <a:bodyPr/>
                    <a:lstStyle/>
                    <a:p>
                      <a:pPr algn="r" fontAlgn="b"/>
                      <a:r>
                        <a:rPr lang="en-US" sz="2000" b="0" i="0" u="none" strike="noStrike">
                          <a:solidFill>
                            <a:srgbClr val="000000"/>
                          </a:solidFill>
                          <a:latin typeface="Calibri"/>
                        </a:rPr>
                        <a:t>7.42</a:t>
                      </a:r>
                    </a:p>
                  </a:txBody>
                  <a:tcPr marL="9525" marR="9525" marT="9525" marB="0" anchor="b">
                    <a:lnL>
                      <a:noFill/>
                    </a:lnL>
                    <a:lnR>
                      <a:noFill/>
                    </a:lnR>
                    <a:lnT>
                      <a:noFill/>
                    </a:lnT>
                    <a:lnB>
                      <a:noFill/>
                    </a:lnB>
                  </a:tcPr>
                </a:tc>
                <a:extLst>
                  <a:ext uri="{0D108BD9-81ED-4DB2-BD59-A6C34878D82A}">
                    <a16:rowId xmlns:a16="http://schemas.microsoft.com/office/drawing/2014/main" val="10014"/>
                  </a:ext>
                </a:extLst>
              </a:tr>
            </a:tbl>
          </a:graphicData>
        </a:graphic>
      </p:graphicFrame>
      <p:graphicFrame>
        <p:nvGraphicFramePr>
          <p:cNvPr id="5" name="Table 4"/>
          <p:cNvGraphicFramePr>
            <a:graphicFrameLocks noGrp="1"/>
          </p:cNvGraphicFramePr>
          <p:nvPr/>
        </p:nvGraphicFramePr>
        <p:xfrm>
          <a:off x="6858000" y="2819400"/>
          <a:ext cx="2971800" cy="1483360"/>
        </p:xfrm>
        <a:graphic>
          <a:graphicData uri="http://schemas.openxmlformats.org/drawingml/2006/table">
            <a:tbl>
              <a:tblPr firstRow="1" bandRow="1">
                <a:tableStyleId>{2D5ABB26-0587-4C30-8999-92F81FD0307C}</a:tableStyleId>
              </a:tblPr>
              <a:tblGrid>
                <a:gridCol w="2971800">
                  <a:extLst>
                    <a:ext uri="{9D8B030D-6E8A-4147-A177-3AD203B41FA5}">
                      <a16:colId xmlns:a16="http://schemas.microsoft.com/office/drawing/2014/main" val="20000"/>
                    </a:ext>
                  </a:extLst>
                </a:gridCol>
              </a:tblGrid>
              <a:tr h="370840">
                <a:tc>
                  <a:txBody>
                    <a:bodyPr/>
                    <a:lstStyle/>
                    <a:p>
                      <a:r>
                        <a:rPr lang="en-US" smtClean="0"/>
                        <a:t>X </a:t>
                      </a:r>
                      <a:r>
                        <a:rPr lang="en-US" smtClean="0">
                          <a:sym typeface="Symbol"/>
                        </a:rPr>
                        <a:t></a:t>
                      </a:r>
                      <a:r>
                        <a:rPr lang="en-US" smtClean="0"/>
                        <a:t> 5</a:t>
                      </a:r>
                      <a:endParaRPr lang="en-US"/>
                    </a:p>
                  </a:txBody>
                  <a:tcPr/>
                </a:tc>
                <a:extLst>
                  <a:ext uri="{0D108BD9-81ED-4DB2-BD59-A6C34878D82A}">
                    <a16:rowId xmlns:a16="http://schemas.microsoft.com/office/drawing/2014/main" val="10000"/>
                  </a:ext>
                </a:extLst>
              </a:tr>
              <a:tr h="370840">
                <a:tc>
                  <a:txBody>
                    <a:bodyPr/>
                    <a:lstStyle/>
                    <a:p>
                      <a:r>
                        <a:rPr lang="en-US" smtClean="0"/>
                        <a:t>5 &lt; X </a:t>
                      </a:r>
                      <a:r>
                        <a:rPr lang="en-US" smtClean="0">
                          <a:sym typeface="Symbol"/>
                        </a:rPr>
                        <a:t></a:t>
                      </a:r>
                      <a:r>
                        <a:rPr lang="en-US" smtClean="0"/>
                        <a:t> 10</a:t>
                      </a:r>
                      <a:endParaRPr lang="en-US"/>
                    </a:p>
                  </a:txBody>
                  <a:tcPr/>
                </a:tc>
                <a:extLst>
                  <a:ext uri="{0D108BD9-81ED-4DB2-BD59-A6C34878D82A}">
                    <a16:rowId xmlns:a16="http://schemas.microsoft.com/office/drawing/2014/main" val="10001"/>
                  </a:ext>
                </a:extLst>
              </a:tr>
              <a:tr h="370840">
                <a:tc>
                  <a:txBody>
                    <a:bodyPr/>
                    <a:lstStyle/>
                    <a:p>
                      <a:r>
                        <a:rPr lang="en-US" smtClean="0"/>
                        <a:t>10 &lt; X </a:t>
                      </a:r>
                      <a:r>
                        <a:rPr lang="en-US" smtClean="0">
                          <a:sym typeface="Symbol"/>
                        </a:rPr>
                        <a:t> 15</a:t>
                      </a:r>
                      <a:endParaRPr lang="en-US"/>
                    </a:p>
                  </a:txBody>
                  <a:tcPr/>
                </a:tc>
                <a:extLst>
                  <a:ext uri="{0D108BD9-81ED-4DB2-BD59-A6C34878D82A}">
                    <a16:rowId xmlns:a16="http://schemas.microsoft.com/office/drawing/2014/main" val="10002"/>
                  </a:ext>
                </a:extLst>
              </a:tr>
              <a:tr h="370840">
                <a:tc>
                  <a:txBody>
                    <a:bodyPr/>
                    <a:lstStyle/>
                    <a:p>
                      <a:r>
                        <a:rPr lang="en-US" smtClean="0"/>
                        <a:t>X &gt; 15</a:t>
                      </a:r>
                      <a:endParaRPr lang="en-US"/>
                    </a:p>
                  </a:txBody>
                  <a:tcPr/>
                </a:tc>
                <a:extLst>
                  <a:ext uri="{0D108BD9-81ED-4DB2-BD59-A6C34878D82A}">
                    <a16:rowId xmlns:a16="http://schemas.microsoft.com/office/drawing/2014/main" val="10003"/>
                  </a:ext>
                </a:extLst>
              </a:tr>
            </a:tbl>
          </a:graphicData>
        </a:graphic>
      </p:graphicFrame>
      <p:sp>
        <p:nvSpPr>
          <p:cNvPr id="6" name="Right Arrow 5"/>
          <p:cNvSpPr/>
          <p:nvPr/>
        </p:nvSpPr>
        <p:spPr>
          <a:xfrm>
            <a:off x="5105400" y="2971800"/>
            <a:ext cx="1143000" cy="990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7009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err="1" smtClean="0">
                <a:solidFill>
                  <a:schemeClr val="tx1"/>
                </a:solidFill>
                <a:latin typeface="Avenir Next Cyr W04 Demi" panose="020B0703020202020204" pitchFamily="34" charset="0"/>
              </a:rPr>
              <a:t>Siapa</a:t>
            </a:r>
            <a:r>
              <a:rPr lang="en-US" b="1" dirty="0" smtClean="0">
                <a:solidFill>
                  <a:schemeClr val="tx1"/>
                </a:solidFill>
                <a:latin typeface="Avenir Next Cyr W04 Demi" panose="020B0703020202020204" pitchFamily="34" charset="0"/>
              </a:rPr>
              <a:t> </a:t>
            </a:r>
            <a:r>
              <a:rPr lang="en-US" b="1" dirty="0" err="1" smtClean="0">
                <a:solidFill>
                  <a:schemeClr val="tx1"/>
                </a:solidFill>
                <a:latin typeface="Avenir Next Cyr W04 Demi" panose="020B0703020202020204" pitchFamily="34" charset="0"/>
              </a:rPr>
              <a:t>Saya</a:t>
            </a:r>
            <a:r>
              <a:rPr lang="en-US" b="1" dirty="0" smtClean="0">
                <a:solidFill>
                  <a:schemeClr val="tx1"/>
                </a:solidFill>
                <a:latin typeface="Avenir Next Cyr W04 Demi" panose="020B0703020202020204" pitchFamily="34" charset="0"/>
              </a:rPr>
              <a:t>?</a:t>
            </a:r>
            <a:endParaRPr lang="en-US" b="1" dirty="0">
              <a:solidFill>
                <a:schemeClr val="tx1"/>
              </a:solidFill>
              <a:latin typeface="Avenir Next Cyr W04 Demi" panose="020B0703020202020204" pitchFamily="34" charset="0"/>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9273515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Motivasi</a:t>
            </a:r>
            <a:endParaRPr lang="en-US"/>
          </a:p>
        </p:txBody>
      </p:sp>
      <p:sp>
        <p:nvSpPr>
          <p:cNvPr id="3" name="Content Placeholder 2"/>
          <p:cNvSpPr>
            <a:spLocks noGrp="1"/>
          </p:cNvSpPr>
          <p:nvPr>
            <p:ph idx="1"/>
          </p:nvPr>
        </p:nvSpPr>
        <p:spPr/>
        <p:txBody>
          <a:bodyPr>
            <a:noAutofit/>
          </a:bodyPr>
          <a:lstStyle/>
          <a:p>
            <a:pPr>
              <a:lnSpc>
                <a:spcPct val="80000"/>
              </a:lnSpc>
              <a:buFont typeface="Courier New" panose="02070309020205020404" pitchFamily="49" charset="0"/>
              <a:buChar char="o"/>
            </a:pPr>
            <a:r>
              <a:rPr lang="en-US" sz="2400" dirty="0"/>
              <a:t>Without data discretization some rules would be difficult to establish.</a:t>
            </a:r>
          </a:p>
          <a:p>
            <a:pPr>
              <a:lnSpc>
                <a:spcPct val="80000"/>
              </a:lnSpc>
              <a:buFont typeface="Courier New" panose="02070309020205020404" pitchFamily="49" charset="0"/>
              <a:buChar char="o"/>
            </a:pPr>
            <a:r>
              <a:rPr lang="en-US" sz="2400" dirty="0"/>
              <a:t>Several existing data mining systems cannot handle continuous variables without discretization.</a:t>
            </a:r>
          </a:p>
          <a:p>
            <a:pPr>
              <a:lnSpc>
                <a:spcPct val="80000"/>
              </a:lnSpc>
              <a:buFont typeface="Courier New" panose="02070309020205020404" pitchFamily="49" charset="0"/>
              <a:buChar char="o"/>
            </a:pPr>
            <a:r>
              <a:rPr lang="en-US" sz="2400" dirty="0"/>
              <a:t>Data discretization significantly improves the quality of the discovered knowledge.</a:t>
            </a:r>
          </a:p>
          <a:p>
            <a:pPr>
              <a:lnSpc>
                <a:spcPct val="80000"/>
              </a:lnSpc>
              <a:buFont typeface="Courier New" panose="02070309020205020404" pitchFamily="49" charset="0"/>
              <a:buChar char="o"/>
            </a:pPr>
            <a:r>
              <a:rPr lang="en-US" sz="2400" dirty="0"/>
              <a:t>New methods of discretization needed for tables with rare events.</a:t>
            </a:r>
          </a:p>
          <a:p>
            <a:pPr>
              <a:lnSpc>
                <a:spcPct val="80000"/>
              </a:lnSpc>
              <a:buFont typeface="Courier New" panose="02070309020205020404" pitchFamily="49" charset="0"/>
              <a:buChar char="o"/>
            </a:pPr>
            <a:r>
              <a:rPr lang="en-US" sz="2400" dirty="0"/>
              <a:t>Data discretization significantly improves the performance of data mining algorithms. Some studies reported ten fold increase in performance. </a:t>
            </a:r>
            <a:r>
              <a:rPr lang="en-US" sz="2400" dirty="0" smtClean="0"/>
              <a:t>However:</a:t>
            </a:r>
          </a:p>
          <a:p>
            <a:pPr lvl="1">
              <a:lnSpc>
                <a:spcPct val="80000"/>
              </a:lnSpc>
              <a:buFont typeface="Courier New" panose="02070309020205020404" pitchFamily="49" charset="0"/>
              <a:buChar char="o"/>
            </a:pPr>
            <a:r>
              <a:rPr lang="en-US" sz="1800" i="1" dirty="0" smtClean="0">
                <a:solidFill>
                  <a:schemeClr val="hlink"/>
                </a:solidFill>
              </a:rPr>
              <a:t>Any </a:t>
            </a:r>
            <a:r>
              <a:rPr lang="en-US" sz="1800" i="1" dirty="0">
                <a:solidFill>
                  <a:schemeClr val="hlink"/>
                </a:solidFill>
              </a:rPr>
              <a:t>discretization process generally leads to a </a:t>
            </a:r>
            <a:r>
              <a:rPr lang="en-US" sz="1800" i="1" dirty="0" smtClean="0">
                <a:solidFill>
                  <a:schemeClr val="hlink"/>
                </a:solidFill>
              </a:rPr>
              <a:t>loss of </a:t>
            </a:r>
            <a:r>
              <a:rPr lang="en-US" sz="1800" i="1" dirty="0">
                <a:solidFill>
                  <a:schemeClr val="hlink"/>
                </a:solidFill>
              </a:rPr>
              <a:t>information. Minimizing such a possible loss is the mark </a:t>
            </a:r>
            <a:r>
              <a:rPr lang="en-US" sz="1800" i="1" dirty="0" smtClean="0">
                <a:solidFill>
                  <a:schemeClr val="hlink"/>
                </a:solidFill>
              </a:rPr>
              <a:t>of </a:t>
            </a:r>
            <a:r>
              <a:rPr lang="en-US" sz="1800" b="1" i="1" dirty="0">
                <a:solidFill>
                  <a:schemeClr val="hlink"/>
                </a:solidFill>
              </a:rPr>
              <a:t>good </a:t>
            </a:r>
            <a:r>
              <a:rPr lang="en-US" sz="1800" i="1" dirty="0">
                <a:solidFill>
                  <a:schemeClr val="hlink"/>
                </a:solidFill>
              </a:rPr>
              <a:t>discretization method</a:t>
            </a:r>
            <a:r>
              <a:rPr lang="en-US" sz="1800" i="1" dirty="0"/>
              <a:t>. </a:t>
            </a:r>
          </a:p>
          <a:p>
            <a:pPr>
              <a:buFont typeface="Courier New" panose="02070309020205020404" pitchFamily="49" charset="0"/>
              <a:buChar char="o"/>
            </a:pPr>
            <a:endParaRPr lang="en-US" sz="2400" dirty="0"/>
          </a:p>
        </p:txBody>
      </p:sp>
    </p:spTree>
    <p:extLst>
      <p:ext uri="{BB962C8B-B14F-4D97-AF65-F5344CB8AC3E}">
        <p14:creationId xmlns:p14="http://schemas.microsoft.com/office/powerpoint/2010/main" val="32469912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Box 3"/>
          <p:cNvSpPr txBox="1"/>
          <p:nvPr/>
        </p:nvSpPr>
        <p:spPr>
          <a:xfrm>
            <a:off x="2209800" y="3352800"/>
            <a:ext cx="1600200" cy="369332"/>
          </a:xfrm>
          <a:prstGeom prst="rect">
            <a:avLst/>
          </a:prstGeom>
          <a:noFill/>
        </p:spPr>
        <p:txBody>
          <a:bodyPr wrap="square" rtlCol="0">
            <a:spAutoFit/>
          </a:bodyPr>
          <a:lstStyle/>
          <a:p>
            <a:r>
              <a:rPr lang="en-US"/>
              <a:t>Diskretisasi</a:t>
            </a:r>
          </a:p>
        </p:txBody>
      </p:sp>
      <p:sp>
        <p:nvSpPr>
          <p:cNvPr id="5" name="TextBox 4"/>
          <p:cNvSpPr txBox="1"/>
          <p:nvPr/>
        </p:nvSpPr>
        <p:spPr>
          <a:xfrm>
            <a:off x="3733800" y="1828800"/>
            <a:ext cx="1600200" cy="369332"/>
          </a:xfrm>
          <a:prstGeom prst="rect">
            <a:avLst/>
          </a:prstGeom>
          <a:noFill/>
        </p:spPr>
        <p:txBody>
          <a:bodyPr wrap="square" rtlCol="0">
            <a:spAutoFit/>
          </a:bodyPr>
          <a:lstStyle/>
          <a:p>
            <a:r>
              <a:rPr lang="en-US"/>
              <a:t>Merging</a:t>
            </a:r>
          </a:p>
        </p:txBody>
      </p:sp>
      <p:sp>
        <p:nvSpPr>
          <p:cNvPr id="6" name="TextBox 5"/>
          <p:cNvSpPr txBox="1"/>
          <p:nvPr/>
        </p:nvSpPr>
        <p:spPr>
          <a:xfrm>
            <a:off x="3733800" y="4343400"/>
            <a:ext cx="1600200" cy="369332"/>
          </a:xfrm>
          <a:prstGeom prst="rect">
            <a:avLst/>
          </a:prstGeom>
          <a:noFill/>
        </p:spPr>
        <p:txBody>
          <a:bodyPr wrap="square" rtlCol="0">
            <a:spAutoFit/>
          </a:bodyPr>
          <a:lstStyle/>
          <a:p>
            <a:r>
              <a:rPr lang="en-US"/>
              <a:t>Splitting</a:t>
            </a:r>
          </a:p>
        </p:txBody>
      </p:sp>
      <p:sp>
        <p:nvSpPr>
          <p:cNvPr id="7" name="TextBox 6"/>
          <p:cNvSpPr txBox="1"/>
          <p:nvPr/>
        </p:nvSpPr>
        <p:spPr>
          <a:xfrm>
            <a:off x="5181600" y="1828800"/>
            <a:ext cx="1600200" cy="369332"/>
          </a:xfrm>
          <a:prstGeom prst="rect">
            <a:avLst/>
          </a:prstGeom>
          <a:noFill/>
        </p:spPr>
        <p:txBody>
          <a:bodyPr wrap="square" rtlCol="0">
            <a:spAutoFit/>
          </a:bodyPr>
          <a:lstStyle/>
          <a:p>
            <a:r>
              <a:rPr lang="en-US"/>
              <a:t>Supervised</a:t>
            </a:r>
          </a:p>
        </p:txBody>
      </p:sp>
      <p:sp>
        <p:nvSpPr>
          <p:cNvPr id="8" name="TextBox 7"/>
          <p:cNvSpPr txBox="1"/>
          <p:nvPr/>
        </p:nvSpPr>
        <p:spPr>
          <a:xfrm>
            <a:off x="5181600" y="3733800"/>
            <a:ext cx="1600200" cy="369332"/>
          </a:xfrm>
          <a:prstGeom prst="rect">
            <a:avLst/>
          </a:prstGeom>
          <a:noFill/>
        </p:spPr>
        <p:txBody>
          <a:bodyPr wrap="square" rtlCol="0">
            <a:spAutoFit/>
          </a:bodyPr>
          <a:lstStyle/>
          <a:p>
            <a:r>
              <a:rPr lang="en-US"/>
              <a:t>Un-Supervised</a:t>
            </a:r>
          </a:p>
        </p:txBody>
      </p:sp>
      <p:sp>
        <p:nvSpPr>
          <p:cNvPr id="9" name="TextBox 8"/>
          <p:cNvSpPr txBox="1"/>
          <p:nvPr/>
        </p:nvSpPr>
        <p:spPr>
          <a:xfrm>
            <a:off x="5181600" y="5029200"/>
            <a:ext cx="1600200" cy="369332"/>
          </a:xfrm>
          <a:prstGeom prst="rect">
            <a:avLst/>
          </a:prstGeom>
          <a:noFill/>
        </p:spPr>
        <p:txBody>
          <a:bodyPr wrap="square" rtlCol="0">
            <a:spAutoFit/>
          </a:bodyPr>
          <a:lstStyle/>
          <a:p>
            <a:r>
              <a:rPr lang="en-US"/>
              <a:t>Supervised</a:t>
            </a:r>
          </a:p>
        </p:txBody>
      </p:sp>
      <p:sp>
        <p:nvSpPr>
          <p:cNvPr id="10" name="TextBox 9"/>
          <p:cNvSpPr txBox="1"/>
          <p:nvPr/>
        </p:nvSpPr>
        <p:spPr>
          <a:xfrm>
            <a:off x="7086600" y="1828800"/>
            <a:ext cx="1600200" cy="369332"/>
          </a:xfrm>
          <a:prstGeom prst="rect">
            <a:avLst/>
          </a:prstGeom>
          <a:noFill/>
        </p:spPr>
        <p:txBody>
          <a:bodyPr wrap="square" rtlCol="0">
            <a:spAutoFit/>
          </a:bodyPr>
          <a:lstStyle/>
          <a:p>
            <a:r>
              <a:rPr lang="en-US"/>
              <a:t>ChiMerge</a:t>
            </a:r>
          </a:p>
        </p:txBody>
      </p:sp>
      <p:sp>
        <p:nvSpPr>
          <p:cNvPr id="11" name="TextBox 10"/>
          <p:cNvSpPr txBox="1"/>
          <p:nvPr/>
        </p:nvSpPr>
        <p:spPr>
          <a:xfrm>
            <a:off x="7086600" y="3733801"/>
            <a:ext cx="1600200" cy="646331"/>
          </a:xfrm>
          <a:prstGeom prst="rect">
            <a:avLst/>
          </a:prstGeom>
          <a:noFill/>
        </p:spPr>
        <p:txBody>
          <a:bodyPr wrap="square" rtlCol="0">
            <a:spAutoFit/>
          </a:bodyPr>
          <a:lstStyle/>
          <a:p>
            <a:r>
              <a:rPr lang="en-US"/>
              <a:t>Equal Width</a:t>
            </a:r>
          </a:p>
          <a:p>
            <a:r>
              <a:rPr lang="en-US"/>
              <a:t>Equal Freq</a:t>
            </a:r>
          </a:p>
        </p:txBody>
      </p:sp>
      <p:sp>
        <p:nvSpPr>
          <p:cNvPr id="12" name="TextBox 11"/>
          <p:cNvSpPr txBox="1"/>
          <p:nvPr/>
        </p:nvSpPr>
        <p:spPr>
          <a:xfrm>
            <a:off x="7086600" y="5040868"/>
            <a:ext cx="2057400" cy="369332"/>
          </a:xfrm>
          <a:prstGeom prst="rect">
            <a:avLst/>
          </a:prstGeom>
          <a:noFill/>
        </p:spPr>
        <p:txBody>
          <a:bodyPr wrap="square" rtlCol="0">
            <a:spAutoFit/>
          </a:bodyPr>
          <a:lstStyle/>
          <a:p>
            <a:r>
              <a:rPr lang="en-US"/>
              <a:t>Tree/MDLP</a:t>
            </a:r>
          </a:p>
        </p:txBody>
      </p:sp>
      <p:cxnSp>
        <p:nvCxnSpPr>
          <p:cNvPr id="14" name="Straight Connector 13"/>
          <p:cNvCxnSpPr/>
          <p:nvPr/>
        </p:nvCxnSpPr>
        <p:spPr>
          <a:xfrm flipV="1">
            <a:off x="3048000" y="2209800"/>
            <a:ext cx="8382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770620" y="202742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553200" y="202742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629400" y="393242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629400" y="52578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4572000" y="4038600"/>
            <a:ext cx="5334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124200" y="3733800"/>
            <a:ext cx="5334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648200" y="4648200"/>
            <a:ext cx="533400" cy="533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1269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Unsupervised Discretization</a:t>
            </a:r>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677821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s-ES" smtClean="0">
                <a:ea typeface="ＭＳ Ｐゴシック" pitchFamily="34" charset="-128"/>
              </a:rPr>
              <a:t>Equal Width dan Equal Frequency</a:t>
            </a:r>
            <a:endParaRPr lang="es-ES" smtClean="0">
              <a:solidFill>
                <a:schemeClr val="bg2"/>
              </a:solidFill>
              <a:ea typeface="ＭＳ Ｐゴシック" pitchFamily="34" charset="-128"/>
            </a:endParaRPr>
          </a:p>
        </p:txBody>
      </p:sp>
      <p:sp>
        <p:nvSpPr>
          <p:cNvPr id="43010" name="Rectangle 3"/>
          <p:cNvSpPr>
            <a:spLocks noGrp="1" noChangeArrowheads="1"/>
          </p:cNvSpPr>
          <p:nvPr>
            <p:ph idx="1"/>
          </p:nvPr>
        </p:nvSpPr>
        <p:spPr/>
        <p:txBody>
          <a:bodyPr>
            <a:normAutofit/>
          </a:bodyPr>
          <a:lstStyle/>
          <a:p>
            <a:pPr marL="284163" indent="-284163" algn="just">
              <a:tabLst>
                <a:tab pos="225425" algn="l"/>
              </a:tabLst>
            </a:pPr>
            <a:r>
              <a:rPr lang="es-ES" sz="2400">
                <a:ea typeface="ＭＳ Ｐゴシック" pitchFamily="34" charset="-128"/>
              </a:rPr>
              <a:t>In equal width, the continuous range of a feature is divided into intervals that have an equal width and each interval represents a bin. The arity can be calculated by the relationship between the chosen width for each interval and the total length of the attribute range. </a:t>
            </a:r>
          </a:p>
          <a:p>
            <a:pPr marL="284163" indent="-284163" algn="just">
              <a:tabLst>
                <a:tab pos="225425" algn="l"/>
              </a:tabLst>
            </a:pPr>
            <a:endParaRPr lang="es-ES" sz="2400">
              <a:ea typeface="ＭＳ Ｐゴシック" pitchFamily="34" charset="-128"/>
            </a:endParaRPr>
          </a:p>
          <a:p>
            <a:pPr marL="284163" indent="-284163" algn="just">
              <a:tabLst>
                <a:tab pos="225425" algn="l"/>
              </a:tabLst>
            </a:pPr>
            <a:r>
              <a:rPr lang="es-ES" sz="2400">
                <a:ea typeface="ＭＳ Ｐゴシック" pitchFamily="34" charset="-128"/>
              </a:rPr>
              <a:t>In equal frequency, an equal number of continuous values are placed in each bin. Thus, the width of each interval is computed by dividing the length of the attribute range by the desired arity.</a:t>
            </a:r>
          </a:p>
        </p:txBody>
      </p:sp>
    </p:spTree>
    <p:extLst>
      <p:ext uri="{BB962C8B-B14F-4D97-AF65-F5344CB8AC3E}">
        <p14:creationId xmlns:p14="http://schemas.microsoft.com/office/powerpoint/2010/main" val="5616860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0" y="1600201"/>
            <a:ext cx="7848600" cy="461665"/>
          </a:xfrm>
          <a:prstGeom prst="rect">
            <a:avLst/>
          </a:prstGeom>
          <a:noFill/>
        </p:spPr>
        <p:txBody>
          <a:bodyPr wrap="square" rtlCol="0">
            <a:spAutoFit/>
          </a:bodyPr>
          <a:lstStyle/>
          <a:p>
            <a:r>
              <a:rPr lang="en-US" sz="2400" b="1">
                <a:solidFill>
                  <a:srgbClr val="FE9802"/>
                </a:solidFill>
                <a:latin typeface="Calibri" pitchFamily="34" charset="0"/>
                <a:cs typeface="Calibri" pitchFamily="34" charset="0"/>
              </a:rPr>
              <a:t>Unsupervised Discretization: Equal Width Discretization</a:t>
            </a:r>
          </a:p>
        </p:txBody>
      </p:sp>
      <p:sp>
        <p:nvSpPr>
          <p:cNvPr id="7" name="TextBox 6"/>
          <p:cNvSpPr txBox="1"/>
          <p:nvPr/>
        </p:nvSpPr>
        <p:spPr>
          <a:xfrm>
            <a:off x="2286000" y="4114801"/>
            <a:ext cx="7848600" cy="461665"/>
          </a:xfrm>
          <a:prstGeom prst="rect">
            <a:avLst/>
          </a:prstGeom>
          <a:noFill/>
        </p:spPr>
        <p:txBody>
          <a:bodyPr wrap="square" rtlCol="0">
            <a:spAutoFit/>
          </a:bodyPr>
          <a:lstStyle/>
          <a:p>
            <a:r>
              <a:rPr lang="en-US" sz="2400" b="1">
                <a:solidFill>
                  <a:srgbClr val="FE9802"/>
                </a:solidFill>
                <a:latin typeface="Calibri" pitchFamily="34" charset="0"/>
                <a:cs typeface="Calibri" pitchFamily="34" charset="0"/>
              </a:rPr>
              <a:t>Unsupervised Discretization: Equal Freq Discretization</a:t>
            </a:r>
          </a:p>
        </p:txBody>
      </p:sp>
      <p:grpSp>
        <p:nvGrpSpPr>
          <p:cNvPr id="3" name="Group 87"/>
          <p:cNvGrpSpPr/>
          <p:nvPr/>
        </p:nvGrpSpPr>
        <p:grpSpPr>
          <a:xfrm>
            <a:off x="2438400" y="4876800"/>
            <a:ext cx="7162800" cy="1143000"/>
            <a:chOff x="914400" y="4876800"/>
            <a:chExt cx="7162800" cy="1143000"/>
          </a:xfrm>
        </p:grpSpPr>
        <p:cxnSp>
          <p:nvCxnSpPr>
            <p:cNvPr id="9" name="Straight Connector 8"/>
            <p:cNvCxnSpPr/>
            <p:nvPr/>
          </p:nvCxnSpPr>
          <p:spPr>
            <a:xfrm>
              <a:off x="914400" y="5943600"/>
              <a:ext cx="71628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37160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939636"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507672"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075708"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643744"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21178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79816"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347852"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915888"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483924"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05196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62000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17526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209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8194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2766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8862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2672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5720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876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257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5626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019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4770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781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162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5814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08482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07417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209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28194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2766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8862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2672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5720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876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5257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55626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019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64770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6781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162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5814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08482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07417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28194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2766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8862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42672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5720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876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5257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5626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6019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64770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781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7162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35814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408482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07417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8862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2672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45720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48768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2578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55626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0198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35814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408482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507417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4267200" y="5029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4572000" y="5029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876800" y="5029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4572000" y="4876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88"/>
          <p:cNvGrpSpPr/>
          <p:nvPr/>
        </p:nvGrpSpPr>
        <p:grpSpPr>
          <a:xfrm>
            <a:off x="2438400" y="2667000"/>
            <a:ext cx="7162800" cy="1143000"/>
            <a:chOff x="914400" y="4876800"/>
            <a:chExt cx="7162800" cy="1143000"/>
          </a:xfrm>
        </p:grpSpPr>
        <p:cxnSp>
          <p:nvCxnSpPr>
            <p:cNvPr id="90" name="Straight Connector 89"/>
            <p:cNvCxnSpPr/>
            <p:nvPr/>
          </p:nvCxnSpPr>
          <p:spPr>
            <a:xfrm>
              <a:off x="914400" y="5943600"/>
              <a:ext cx="716280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37160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939636"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2507672"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075708"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643744"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21178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779816"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347852"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5915888"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483924"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05196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620000" y="5867400"/>
              <a:ext cx="0" cy="1524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Oval 102"/>
            <p:cNvSpPr/>
            <p:nvPr/>
          </p:nvSpPr>
          <p:spPr>
            <a:xfrm>
              <a:off x="17526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2209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28194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32766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38862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2672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45720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4876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257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55626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6019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64770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6781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71628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358140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408482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5074170" y="5638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2209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28194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32766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38862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42672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45720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4876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5257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55626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6019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4770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781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71628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358140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408482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5074170" y="54864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28194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32766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38862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42672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45720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4876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5257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55626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6019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64770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6781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71628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358140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408482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5074170" y="53340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38862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42672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45720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48768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52578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55626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60198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358140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408482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5074170" y="51816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4267200" y="5029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a:off x="4572000" y="5029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4876800" y="5029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4572000" y="4876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6" name="Straight Connector 165"/>
          <p:cNvCxnSpPr/>
          <p:nvPr/>
        </p:nvCxnSpPr>
        <p:spPr>
          <a:xfrm>
            <a:off x="3245370" y="2362200"/>
            <a:ext cx="0" cy="16764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4643827" y="2362200"/>
            <a:ext cx="0" cy="16764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6042284" y="2362200"/>
            <a:ext cx="0" cy="16764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7440741" y="2362200"/>
            <a:ext cx="0" cy="16764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8839200" y="2362200"/>
            <a:ext cx="0" cy="167640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3245370" y="4800600"/>
            <a:ext cx="0" cy="167640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5562600" y="4800600"/>
            <a:ext cx="0" cy="167640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6324600" y="4800600"/>
            <a:ext cx="0" cy="167640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7391400" y="4800600"/>
            <a:ext cx="0" cy="167640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8839200" y="4800600"/>
            <a:ext cx="0" cy="167640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76" name="Title 175"/>
          <p:cNvSpPr>
            <a:spLocks noGrp="1"/>
          </p:cNvSpPr>
          <p:nvPr>
            <p:ph type="title"/>
          </p:nvPr>
        </p:nvSpPr>
        <p:spPr/>
        <p:txBody>
          <a:bodyPr/>
          <a:lstStyle/>
          <a:p>
            <a:endParaRPr lang="en-US"/>
          </a:p>
        </p:txBody>
      </p:sp>
    </p:spTree>
    <p:extLst>
      <p:ext uri="{BB962C8B-B14F-4D97-AF65-F5344CB8AC3E}">
        <p14:creationId xmlns:p14="http://schemas.microsoft.com/office/powerpoint/2010/main" val="5084597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0" y="228600"/>
            <a:ext cx="8534400" cy="3416320"/>
          </a:xfrm>
          <a:prstGeom prst="rect">
            <a:avLst/>
          </a:prstGeom>
        </p:spPr>
        <p:txBody>
          <a:bodyPr wrap="square">
            <a:spAutoFit/>
          </a:bodyPr>
          <a:lstStyle/>
          <a:p>
            <a:r>
              <a:rPr lang="en-US" dirty="0">
                <a:latin typeface="Lucida Console" panose="020B0609040504020204" pitchFamily="49" charset="0"/>
                <a:cs typeface="Courier New" pitchFamily="49" charset="0"/>
              </a:rPr>
              <a:t>x &lt;- c(15, 4, 21, 11, 16, 18, 24, 26, 28) </a:t>
            </a:r>
          </a:p>
          <a:p>
            <a:r>
              <a:rPr lang="en-US" dirty="0">
                <a:latin typeface="Lucida Console" panose="020B0609040504020204" pitchFamily="49" charset="0"/>
                <a:cs typeface="Courier New" pitchFamily="49" charset="0"/>
              </a:rPr>
              <a:t>library(</a:t>
            </a:r>
            <a:r>
              <a:rPr lang="en-US" dirty="0" err="1">
                <a:latin typeface="Lucida Console" panose="020B0609040504020204" pitchFamily="49" charset="0"/>
                <a:cs typeface="Courier New" pitchFamily="49" charset="0"/>
              </a:rPr>
              <a:t>classInt</a:t>
            </a:r>
            <a:r>
              <a:rPr lang="en-US" dirty="0">
                <a:latin typeface="Lucida Console" panose="020B0609040504020204" pitchFamily="49" charset="0"/>
                <a:cs typeface="Courier New" pitchFamily="49" charset="0"/>
              </a:rPr>
              <a:t>) </a:t>
            </a:r>
          </a:p>
          <a:p>
            <a:endParaRPr lang="en-US" dirty="0">
              <a:latin typeface="Lucida Console" panose="020B0609040504020204" pitchFamily="49" charset="0"/>
              <a:cs typeface="Courier New" pitchFamily="49" charset="0"/>
            </a:endParaRPr>
          </a:p>
          <a:p>
            <a:r>
              <a:rPr lang="en-US" dirty="0">
                <a:latin typeface="Lucida Console" panose="020B0609040504020204" pitchFamily="49" charset="0"/>
                <a:cs typeface="Courier New" pitchFamily="49" charset="0"/>
              </a:rPr>
              <a:t>#equal width</a:t>
            </a:r>
          </a:p>
          <a:p>
            <a:r>
              <a:rPr lang="en-US" dirty="0" err="1">
                <a:latin typeface="Lucida Console" panose="020B0609040504020204" pitchFamily="49" charset="0"/>
                <a:cs typeface="Courier New" pitchFamily="49" charset="0"/>
              </a:rPr>
              <a:t>eqwid</a:t>
            </a:r>
            <a:r>
              <a:rPr lang="en-US" dirty="0">
                <a:latin typeface="Lucida Console" panose="020B0609040504020204" pitchFamily="49" charset="0"/>
                <a:cs typeface="Courier New" pitchFamily="49" charset="0"/>
              </a:rPr>
              <a:t> &lt;- </a:t>
            </a:r>
            <a:r>
              <a:rPr lang="en-US" dirty="0" err="1">
                <a:latin typeface="Lucida Console" panose="020B0609040504020204" pitchFamily="49" charset="0"/>
                <a:cs typeface="Courier New" pitchFamily="49" charset="0"/>
              </a:rPr>
              <a:t>classIntervals</a:t>
            </a:r>
            <a:r>
              <a:rPr lang="en-US" dirty="0">
                <a:latin typeface="Lucida Console" panose="020B0609040504020204" pitchFamily="49" charset="0"/>
                <a:cs typeface="Courier New" pitchFamily="49" charset="0"/>
              </a:rPr>
              <a:t>(x, 4, style = 'equal')</a:t>
            </a:r>
          </a:p>
          <a:p>
            <a:r>
              <a:rPr lang="en-US" dirty="0" err="1">
                <a:latin typeface="Lucida Console" panose="020B0609040504020204" pitchFamily="49" charset="0"/>
                <a:cs typeface="Courier New" pitchFamily="49" charset="0"/>
              </a:rPr>
              <a:t>eqwid$brks</a:t>
            </a:r>
            <a:endParaRPr lang="en-US" dirty="0">
              <a:latin typeface="Lucida Console" panose="020B0609040504020204" pitchFamily="49" charset="0"/>
              <a:cs typeface="Courier New" pitchFamily="49" charset="0"/>
            </a:endParaRPr>
          </a:p>
          <a:p>
            <a:endParaRPr lang="en-US" dirty="0">
              <a:latin typeface="Lucida Console" panose="020B0609040504020204" pitchFamily="49" charset="0"/>
              <a:cs typeface="Courier New" pitchFamily="49" charset="0"/>
            </a:endParaRPr>
          </a:p>
          <a:p>
            <a:endParaRPr lang="en-US" dirty="0">
              <a:latin typeface="Lucida Console" panose="020B0609040504020204" pitchFamily="49" charset="0"/>
              <a:cs typeface="Courier New" pitchFamily="49" charset="0"/>
            </a:endParaRPr>
          </a:p>
          <a:p>
            <a:r>
              <a:rPr lang="en-US" dirty="0" err="1">
                <a:latin typeface="Lucida Console" panose="020B0609040504020204" pitchFamily="49" charset="0"/>
                <a:cs typeface="Courier New" pitchFamily="49" charset="0"/>
              </a:rPr>
              <a:t>x.eqwid</a:t>
            </a:r>
            <a:r>
              <a:rPr lang="en-US" dirty="0">
                <a:latin typeface="Lucida Console" panose="020B0609040504020204" pitchFamily="49" charset="0"/>
                <a:cs typeface="Courier New" pitchFamily="49" charset="0"/>
              </a:rPr>
              <a:t> &lt;- cut(x, breaks=</a:t>
            </a:r>
            <a:r>
              <a:rPr lang="en-US" dirty="0" err="1">
                <a:latin typeface="Lucida Console" panose="020B0609040504020204" pitchFamily="49" charset="0"/>
                <a:cs typeface="Courier New" pitchFamily="49" charset="0"/>
              </a:rPr>
              <a:t>eqwid$brks</a:t>
            </a:r>
            <a:r>
              <a:rPr lang="en-US" dirty="0">
                <a:latin typeface="Lucida Console" panose="020B0609040504020204" pitchFamily="49" charset="0"/>
                <a:cs typeface="Courier New" pitchFamily="49" charset="0"/>
              </a:rPr>
              <a:t>, </a:t>
            </a:r>
            <a:r>
              <a:rPr lang="en-US" dirty="0" err="1">
                <a:latin typeface="Lucida Console" panose="020B0609040504020204" pitchFamily="49" charset="0"/>
                <a:cs typeface="Courier New" pitchFamily="49" charset="0"/>
              </a:rPr>
              <a:t>include.lowest</a:t>
            </a:r>
            <a:r>
              <a:rPr lang="en-US" dirty="0">
                <a:latin typeface="Lucida Console" panose="020B0609040504020204" pitchFamily="49" charset="0"/>
                <a:cs typeface="Courier New" pitchFamily="49" charset="0"/>
              </a:rPr>
              <a:t>=TRUE)</a:t>
            </a:r>
          </a:p>
          <a:p>
            <a:r>
              <a:rPr lang="en-US" dirty="0" err="1">
                <a:latin typeface="Lucida Console" panose="020B0609040504020204" pitchFamily="49" charset="0"/>
                <a:cs typeface="Courier New" pitchFamily="49" charset="0"/>
              </a:rPr>
              <a:t>cbind</a:t>
            </a:r>
            <a:r>
              <a:rPr lang="en-US" dirty="0">
                <a:latin typeface="Lucida Console" panose="020B0609040504020204" pitchFamily="49" charset="0"/>
                <a:cs typeface="Courier New" pitchFamily="49" charset="0"/>
              </a:rPr>
              <a:t>(x, </a:t>
            </a:r>
            <a:r>
              <a:rPr lang="en-US" dirty="0" err="1">
                <a:latin typeface="Lucida Console" panose="020B0609040504020204" pitchFamily="49" charset="0"/>
                <a:cs typeface="Courier New" pitchFamily="49" charset="0"/>
              </a:rPr>
              <a:t>x.eqwid</a:t>
            </a:r>
            <a:r>
              <a:rPr lang="en-US" dirty="0">
                <a:latin typeface="Lucida Console" panose="020B0609040504020204" pitchFamily="49" charset="0"/>
                <a:cs typeface="Courier New" pitchFamily="49" charset="0"/>
              </a:rPr>
              <a:t>)</a:t>
            </a:r>
          </a:p>
          <a:p>
            <a:endParaRPr lang="en-US" dirty="0">
              <a:latin typeface="Lucida Console" panose="020B0609040504020204" pitchFamily="49" charset="0"/>
              <a:cs typeface="Courier New" pitchFamily="49" charset="0"/>
            </a:endParaRPr>
          </a:p>
          <a:p>
            <a:endParaRPr lang="en-US" dirty="0">
              <a:latin typeface="Lucida Console" panose="020B0609040504020204" pitchFamily="49" charset="0"/>
              <a:cs typeface="Courier New" pitchFamily="49" charset="0"/>
            </a:endParaRPr>
          </a:p>
        </p:txBody>
      </p:sp>
      <p:sp>
        <p:nvSpPr>
          <p:cNvPr id="4" name="Rectangle 3"/>
          <p:cNvSpPr/>
          <p:nvPr/>
        </p:nvSpPr>
        <p:spPr>
          <a:xfrm>
            <a:off x="3352800" y="1769730"/>
            <a:ext cx="4572000" cy="707886"/>
          </a:xfrm>
          <a:prstGeom prst="rect">
            <a:avLst/>
          </a:prstGeom>
        </p:spPr>
        <p:txBody>
          <a:bodyPr>
            <a:spAutoFit/>
          </a:bodyPr>
          <a:lstStyle/>
          <a:p>
            <a:r>
              <a:rPr lang="en-US" sz="2000" dirty="0">
                <a:solidFill>
                  <a:srgbClr val="FF0000"/>
                </a:solidFill>
                <a:latin typeface="Courier New" pitchFamily="49" charset="0"/>
                <a:cs typeface="Courier New" pitchFamily="49" charset="0"/>
              </a:rPr>
              <a:t>&gt; </a:t>
            </a:r>
            <a:r>
              <a:rPr lang="en-US" sz="2000" dirty="0" err="1">
                <a:solidFill>
                  <a:srgbClr val="FF0000"/>
                </a:solidFill>
                <a:latin typeface="Courier New" pitchFamily="49" charset="0"/>
                <a:cs typeface="Courier New" pitchFamily="49" charset="0"/>
              </a:rPr>
              <a:t>eqwid$brks</a:t>
            </a:r>
            <a:endParaRPr lang="en-US" sz="2000" dirty="0">
              <a:solidFill>
                <a:srgbClr val="FF0000"/>
              </a:solidFill>
              <a:latin typeface="Courier New" pitchFamily="49" charset="0"/>
              <a:cs typeface="Courier New" pitchFamily="49" charset="0"/>
            </a:endParaRPr>
          </a:p>
          <a:p>
            <a:r>
              <a:rPr lang="en-US" sz="2000" dirty="0">
                <a:solidFill>
                  <a:srgbClr val="FF0000"/>
                </a:solidFill>
                <a:latin typeface="Courier New" pitchFamily="49" charset="0"/>
                <a:cs typeface="Courier New" pitchFamily="49" charset="0"/>
              </a:rPr>
              <a:t>[1]  4 10 16 22 28</a:t>
            </a:r>
          </a:p>
        </p:txBody>
      </p:sp>
      <p:sp>
        <p:nvSpPr>
          <p:cNvPr id="6" name="Rectangle 5"/>
          <p:cNvSpPr/>
          <p:nvPr/>
        </p:nvSpPr>
        <p:spPr>
          <a:xfrm>
            <a:off x="5638800" y="3124201"/>
            <a:ext cx="4724400" cy="3477875"/>
          </a:xfrm>
          <a:prstGeom prst="rect">
            <a:avLst/>
          </a:prstGeom>
        </p:spPr>
        <p:txBody>
          <a:bodyPr wrap="square">
            <a:spAutoFit/>
          </a:bodyPr>
          <a:lstStyle/>
          <a:p>
            <a:r>
              <a:rPr lang="en-US" sz="2000" dirty="0">
                <a:solidFill>
                  <a:srgbClr val="FF0000"/>
                </a:solidFill>
                <a:latin typeface="Courier New" pitchFamily="49" charset="0"/>
                <a:cs typeface="Courier New" pitchFamily="49" charset="0"/>
              </a:rPr>
              <a:t>&gt; </a:t>
            </a:r>
            <a:r>
              <a:rPr lang="en-US" sz="2000" dirty="0" err="1">
                <a:solidFill>
                  <a:srgbClr val="FF0000"/>
                </a:solidFill>
                <a:latin typeface="Courier New" pitchFamily="49" charset="0"/>
                <a:cs typeface="Courier New" pitchFamily="49" charset="0"/>
              </a:rPr>
              <a:t>cbind</a:t>
            </a:r>
            <a:r>
              <a:rPr lang="en-US" sz="2000" dirty="0">
                <a:solidFill>
                  <a:srgbClr val="FF0000"/>
                </a:solidFill>
                <a:latin typeface="Courier New" pitchFamily="49" charset="0"/>
                <a:cs typeface="Courier New" pitchFamily="49" charset="0"/>
              </a:rPr>
              <a:t>(x, </a:t>
            </a:r>
            <a:r>
              <a:rPr lang="en-US" sz="2000" dirty="0" err="1">
                <a:solidFill>
                  <a:srgbClr val="FF0000"/>
                </a:solidFill>
                <a:latin typeface="Courier New" pitchFamily="49" charset="0"/>
                <a:cs typeface="Courier New" pitchFamily="49" charset="0"/>
              </a:rPr>
              <a:t>x.eqwid</a:t>
            </a:r>
            <a:r>
              <a:rPr lang="en-US" sz="2000" dirty="0">
                <a:solidFill>
                  <a:srgbClr val="FF0000"/>
                </a:solidFill>
                <a:latin typeface="Courier New" pitchFamily="49" charset="0"/>
                <a:cs typeface="Courier New" pitchFamily="49" charset="0"/>
              </a:rPr>
              <a:t>)</a:t>
            </a:r>
          </a:p>
          <a:p>
            <a:r>
              <a:rPr lang="en-US" sz="2000" dirty="0">
                <a:solidFill>
                  <a:srgbClr val="FF0000"/>
                </a:solidFill>
                <a:latin typeface="Courier New" pitchFamily="49" charset="0"/>
                <a:cs typeface="Courier New" pitchFamily="49" charset="0"/>
              </a:rPr>
              <a:t>       x </a:t>
            </a:r>
            <a:r>
              <a:rPr lang="en-US" sz="2000" dirty="0" err="1">
                <a:solidFill>
                  <a:srgbClr val="FF0000"/>
                </a:solidFill>
                <a:latin typeface="Courier New" pitchFamily="49" charset="0"/>
                <a:cs typeface="Courier New" pitchFamily="49" charset="0"/>
              </a:rPr>
              <a:t>x.eqwid</a:t>
            </a:r>
            <a:endParaRPr lang="en-US" sz="2000" dirty="0">
              <a:solidFill>
                <a:srgbClr val="FF0000"/>
              </a:solidFill>
              <a:latin typeface="Courier New" pitchFamily="49" charset="0"/>
              <a:cs typeface="Courier New" pitchFamily="49" charset="0"/>
            </a:endParaRPr>
          </a:p>
          <a:p>
            <a:r>
              <a:rPr lang="en-US" sz="2000" dirty="0">
                <a:solidFill>
                  <a:srgbClr val="FF0000"/>
                </a:solidFill>
                <a:latin typeface="Courier New" pitchFamily="49" charset="0"/>
                <a:cs typeface="Courier New" pitchFamily="49" charset="0"/>
              </a:rPr>
              <a:t> [1,] 15       2</a:t>
            </a:r>
          </a:p>
          <a:p>
            <a:r>
              <a:rPr lang="en-US" sz="2000" dirty="0">
                <a:solidFill>
                  <a:srgbClr val="FF0000"/>
                </a:solidFill>
                <a:latin typeface="Courier New" pitchFamily="49" charset="0"/>
                <a:cs typeface="Courier New" pitchFamily="49" charset="0"/>
              </a:rPr>
              <a:t> [2,]  4       1</a:t>
            </a:r>
          </a:p>
          <a:p>
            <a:r>
              <a:rPr lang="en-US" sz="2000" dirty="0">
                <a:solidFill>
                  <a:srgbClr val="FF0000"/>
                </a:solidFill>
                <a:latin typeface="Courier New" pitchFamily="49" charset="0"/>
                <a:cs typeface="Courier New" pitchFamily="49" charset="0"/>
              </a:rPr>
              <a:t> [3,] 21       3</a:t>
            </a:r>
          </a:p>
          <a:p>
            <a:r>
              <a:rPr lang="en-US" sz="2000" dirty="0">
                <a:solidFill>
                  <a:srgbClr val="FF0000"/>
                </a:solidFill>
                <a:latin typeface="Courier New" pitchFamily="49" charset="0"/>
                <a:cs typeface="Courier New" pitchFamily="49" charset="0"/>
              </a:rPr>
              <a:t> [4,] 11       2</a:t>
            </a:r>
          </a:p>
          <a:p>
            <a:r>
              <a:rPr lang="en-US" sz="2000" dirty="0">
                <a:solidFill>
                  <a:srgbClr val="FF0000"/>
                </a:solidFill>
                <a:latin typeface="Courier New" pitchFamily="49" charset="0"/>
                <a:cs typeface="Courier New" pitchFamily="49" charset="0"/>
              </a:rPr>
              <a:t> [5,] 16       2</a:t>
            </a:r>
          </a:p>
          <a:p>
            <a:r>
              <a:rPr lang="en-US" sz="2000" dirty="0">
                <a:solidFill>
                  <a:srgbClr val="FF0000"/>
                </a:solidFill>
                <a:latin typeface="Courier New" pitchFamily="49" charset="0"/>
                <a:cs typeface="Courier New" pitchFamily="49" charset="0"/>
              </a:rPr>
              <a:t> [6,] 18       3</a:t>
            </a:r>
          </a:p>
          <a:p>
            <a:r>
              <a:rPr lang="en-US" sz="2000" dirty="0">
                <a:solidFill>
                  <a:srgbClr val="FF0000"/>
                </a:solidFill>
                <a:latin typeface="Courier New" pitchFamily="49" charset="0"/>
                <a:cs typeface="Courier New" pitchFamily="49" charset="0"/>
              </a:rPr>
              <a:t> [7,] 24       4</a:t>
            </a:r>
          </a:p>
          <a:p>
            <a:r>
              <a:rPr lang="en-US" sz="2000" dirty="0">
                <a:solidFill>
                  <a:srgbClr val="FF0000"/>
                </a:solidFill>
                <a:latin typeface="Courier New" pitchFamily="49" charset="0"/>
                <a:cs typeface="Courier New" pitchFamily="49" charset="0"/>
              </a:rPr>
              <a:t> [8,] 26       4</a:t>
            </a:r>
          </a:p>
          <a:p>
            <a:r>
              <a:rPr lang="en-US" sz="2000" dirty="0">
                <a:solidFill>
                  <a:srgbClr val="FF0000"/>
                </a:solidFill>
                <a:latin typeface="Courier New" pitchFamily="49" charset="0"/>
                <a:cs typeface="Courier New" pitchFamily="49" charset="0"/>
              </a:rPr>
              <a:t> [9,] 28       4</a:t>
            </a:r>
          </a:p>
        </p:txBody>
      </p:sp>
    </p:spTree>
    <p:extLst>
      <p:ext uri="{BB962C8B-B14F-4D97-AF65-F5344CB8AC3E}">
        <p14:creationId xmlns:p14="http://schemas.microsoft.com/office/powerpoint/2010/main" val="11457632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35480" y="374905"/>
            <a:ext cx="8534400" cy="2308324"/>
          </a:xfrm>
          <a:prstGeom prst="rect">
            <a:avLst/>
          </a:prstGeom>
        </p:spPr>
        <p:txBody>
          <a:bodyPr wrap="square">
            <a:spAutoFit/>
          </a:bodyPr>
          <a:lstStyle/>
          <a:p>
            <a:r>
              <a:rPr lang="en-US" dirty="0">
                <a:latin typeface="Lucida Console" panose="020B0609040504020204" pitchFamily="49" charset="0"/>
                <a:cs typeface="Courier New" pitchFamily="49" charset="0"/>
              </a:rPr>
              <a:t>#equal </a:t>
            </a:r>
            <a:r>
              <a:rPr lang="en-US" dirty="0" err="1">
                <a:latin typeface="Lucida Console" panose="020B0609040504020204" pitchFamily="49" charset="0"/>
                <a:cs typeface="Courier New" pitchFamily="49" charset="0"/>
              </a:rPr>
              <a:t>freq</a:t>
            </a:r>
            <a:endParaRPr lang="en-US" dirty="0">
              <a:latin typeface="Lucida Console" panose="020B0609040504020204" pitchFamily="49" charset="0"/>
              <a:cs typeface="Courier New" pitchFamily="49" charset="0"/>
            </a:endParaRPr>
          </a:p>
          <a:p>
            <a:r>
              <a:rPr lang="en-US" dirty="0" err="1">
                <a:latin typeface="Lucida Console" panose="020B0609040504020204" pitchFamily="49" charset="0"/>
                <a:cs typeface="Courier New" pitchFamily="49" charset="0"/>
              </a:rPr>
              <a:t>eqfreq</a:t>
            </a:r>
            <a:r>
              <a:rPr lang="en-US" dirty="0">
                <a:latin typeface="Lucida Console" panose="020B0609040504020204" pitchFamily="49" charset="0"/>
                <a:cs typeface="Courier New" pitchFamily="49" charset="0"/>
              </a:rPr>
              <a:t> &lt;- </a:t>
            </a:r>
            <a:r>
              <a:rPr lang="en-US" dirty="0" err="1">
                <a:latin typeface="Lucida Console" panose="020B0609040504020204" pitchFamily="49" charset="0"/>
                <a:cs typeface="Courier New" pitchFamily="49" charset="0"/>
              </a:rPr>
              <a:t>classIntervals</a:t>
            </a:r>
            <a:r>
              <a:rPr lang="en-US" dirty="0">
                <a:latin typeface="Lucida Console" panose="020B0609040504020204" pitchFamily="49" charset="0"/>
                <a:cs typeface="Courier New" pitchFamily="49" charset="0"/>
              </a:rPr>
              <a:t>(x, 4, style = 'quantile')</a:t>
            </a:r>
          </a:p>
          <a:p>
            <a:r>
              <a:rPr lang="en-US" dirty="0" err="1">
                <a:latin typeface="Lucida Console" panose="020B0609040504020204" pitchFamily="49" charset="0"/>
                <a:cs typeface="Courier New" pitchFamily="49" charset="0"/>
              </a:rPr>
              <a:t>eqfreq$brks</a:t>
            </a:r>
            <a:endParaRPr lang="en-US" dirty="0">
              <a:latin typeface="Lucida Console" panose="020B0609040504020204" pitchFamily="49" charset="0"/>
              <a:cs typeface="Courier New" pitchFamily="49" charset="0"/>
            </a:endParaRPr>
          </a:p>
          <a:p>
            <a:endParaRPr lang="en-US" dirty="0">
              <a:latin typeface="Lucida Console" panose="020B0609040504020204" pitchFamily="49" charset="0"/>
              <a:cs typeface="Courier New" pitchFamily="49" charset="0"/>
            </a:endParaRPr>
          </a:p>
          <a:p>
            <a:endParaRPr lang="en-US" dirty="0">
              <a:latin typeface="Lucida Console" panose="020B0609040504020204" pitchFamily="49" charset="0"/>
              <a:cs typeface="Courier New" pitchFamily="49" charset="0"/>
            </a:endParaRPr>
          </a:p>
          <a:p>
            <a:endParaRPr lang="en-US" dirty="0">
              <a:latin typeface="Lucida Console" panose="020B0609040504020204" pitchFamily="49" charset="0"/>
              <a:cs typeface="Courier New" pitchFamily="49" charset="0"/>
            </a:endParaRPr>
          </a:p>
          <a:p>
            <a:r>
              <a:rPr lang="en-US" dirty="0" err="1">
                <a:latin typeface="Lucida Console" panose="020B0609040504020204" pitchFamily="49" charset="0"/>
                <a:cs typeface="Courier New" pitchFamily="49" charset="0"/>
              </a:rPr>
              <a:t>x.eqfreq</a:t>
            </a:r>
            <a:r>
              <a:rPr lang="en-US" dirty="0">
                <a:latin typeface="Lucida Console" panose="020B0609040504020204" pitchFamily="49" charset="0"/>
                <a:cs typeface="Courier New" pitchFamily="49" charset="0"/>
              </a:rPr>
              <a:t> &lt;- cut(x, breaks=</a:t>
            </a:r>
            <a:r>
              <a:rPr lang="en-US" dirty="0" err="1">
                <a:latin typeface="Lucida Console" panose="020B0609040504020204" pitchFamily="49" charset="0"/>
                <a:cs typeface="Courier New" pitchFamily="49" charset="0"/>
              </a:rPr>
              <a:t>eqfreq$brks</a:t>
            </a:r>
            <a:r>
              <a:rPr lang="en-US" dirty="0">
                <a:latin typeface="Lucida Console" panose="020B0609040504020204" pitchFamily="49" charset="0"/>
                <a:cs typeface="Courier New" pitchFamily="49" charset="0"/>
              </a:rPr>
              <a:t>, </a:t>
            </a:r>
            <a:r>
              <a:rPr lang="en-US" dirty="0" err="1">
                <a:latin typeface="Lucida Console" panose="020B0609040504020204" pitchFamily="49" charset="0"/>
                <a:cs typeface="Courier New" pitchFamily="49" charset="0"/>
              </a:rPr>
              <a:t>include.lowest</a:t>
            </a:r>
            <a:r>
              <a:rPr lang="en-US" dirty="0">
                <a:latin typeface="Lucida Console" panose="020B0609040504020204" pitchFamily="49" charset="0"/>
                <a:cs typeface="Courier New" pitchFamily="49" charset="0"/>
              </a:rPr>
              <a:t>=TRUE)</a:t>
            </a:r>
          </a:p>
          <a:p>
            <a:r>
              <a:rPr lang="en-US" dirty="0" err="1">
                <a:latin typeface="Lucida Console" panose="020B0609040504020204" pitchFamily="49" charset="0"/>
                <a:cs typeface="Courier New" pitchFamily="49" charset="0"/>
              </a:rPr>
              <a:t>cbind</a:t>
            </a:r>
            <a:r>
              <a:rPr lang="en-US" dirty="0">
                <a:latin typeface="Lucida Console" panose="020B0609040504020204" pitchFamily="49" charset="0"/>
                <a:cs typeface="Courier New" pitchFamily="49" charset="0"/>
              </a:rPr>
              <a:t>(x, </a:t>
            </a:r>
            <a:r>
              <a:rPr lang="en-US" dirty="0" err="1">
                <a:latin typeface="Lucida Console" panose="020B0609040504020204" pitchFamily="49" charset="0"/>
                <a:cs typeface="Courier New" pitchFamily="49" charset="0"/>
              </a:rPr>
              <a:t>x.eqwid</a:t>
            </a:r>
            <a:r>
              <a:rPr lang="en-US" dirty="0">
                <a:latin typeface="Lucida Console" panose="020B0609040504020204" pitchFamily="49" charset="0"/>
                <a:cs typeface="Courier New" pitchFamily="49" charset="0"/>
              </a:rPr>
              <a:t>, </a:t>
            </a:r>
            <a:r>
              <a:rPr lang="en-US" dirty="0" err="1">
                <a:latin typeface="Lucida Console" panose="020B0609040504020204" pitchFamily="49" charset="0"/>
                <a:cs typeface="Courier New" pitchFamily="49" charset="0"/>
              </a:rPr>
              <a:t>x.eqfreq</a:t>
            </a:r>
            <a:r>
              <a:rPr lang="en-US" dirty="0">
                <a:latin typeface="Lucida Console" panose="020B0609040504020204" pitchFamily="49" charset="0"/>
                <a:cs typeface="Courier New" pitchFamily="49" charset="0"/>
              </a:rPr>
              <a:t>)</a:t>
            </a:r>
          </a:p>
        </p:txBody>
      </p:sp>
      <p:sp>
        <p:nvSpPr>
          <p:cNvPr id="5" name="Rectangle 4"/>
          <p:cNvSpPr/>
          <p:nvPr/>
        </p:nvSpPr>
        <p:spPr>
          <a:xfrm>
            <a:off x="3962400" y="1044714"/>
            <a:ext cx="4572000" cy="707886"/>
          </a:xfrm>
          <a:prstGeom prst="rect">
            <a:avLst/>
          </a:prstGeom>
        </p:spPr>
        <p:txBody>
          <a:bodyPr>
            <a:spAutoFit/>
          </a:bodyPr>
          <a:lstStyle/>
          <a:p>
            <a:r>
              <a:rPr lang="en-US" sz="2000">
                <a:solidFill>
                  <a:srgbClr val="FF0000"/>
                </a:solidFill>
                <a:latin typeface="Courier New" pitchFamily="49" charset="0"/>
                <a:cs typeface="Courier New" pitchFamily="49" charset="0"/>
              </a:rPr>
              <a:t>&gt; eqfreq$brks</a:t>
            </a:r>
          </a:p>
          <a:p>
            <a:r>
              <a:rPr lang="en-US" sz="2000">
                <a:solidFill>
                  <a:srgbClr val="FF0000"/>
                </a:solidFill>
                <a:latin typeface="Courier New" pitchFamily="49" charset="0"/>
                <a:cs typeface="Courier New" pitchFamily="49" charset="0"/>
              </a:rPr>
              <a:t>[1]  4 15 18 24 28</a:t>
            </a:r>
          </a:p>
        </p:txBody>
      </p:sp>
      <p:sp>
        <p:nvSpPr>
          <p:cNvPr id="6" name="Rectangle 5"/>
          <p:cNvSpPr/>
          <p:nvPr/>
        </p:nvSpPr>
        <p:spPr>
          <a:xfrm>
            <a:off x="3962400" y="2819401"/>
            <a:ext cx="5486400" cy="3477875"/>
          </a:xfrm>
          <a:prstGeom prst="rect">
            <a:avLst/>
          </a:prstGeom>
        </p:spPr>
        <p:txBody>
          <a:bodyPr wrap="square">
            <a:spAutoFit/>
          </a:bodyPr>
          <a:lstStyle/>
          <a:p>
            <a:r>
              <a:rPr lang="en-US" sz="2000">
                <a:solidFill>
                  <a:srgbClr val="FF0000"/>
                </a:solidFill>
                <a:latin typeface="Courier New" pitchFamily="49" charset="0"/>
                <a:cs typeface="Courier New" pitchFamily="49" charset="0"/>
              </a:rPr>
              <a:t>&gt; cbind(x, x.eqwid, x.eqfreq)</a:t>
            </a:r>
          </a:p>
          <a:p>
            <a:r>
              <a:rPr lang="en-US" sz="2000">
                <a:solidFill>
                  <a:srgbClr val="FF0000"/>
                </a:solidFill>
                <a:latin typeface="Courier New" pitchFamily="49" charset="0"/>
                <a:cs typeface="Courier New" pitchFamily="49" charset="0"/>
              </a:rPr>
              <a:t>       x x.eqwid x.eqfreq</a:t>
            </a:r>
          </a:p>
          <a:p>
            <a:r>
              <a:rPr lang="en-US" sz="2000">
                <a:solidFill>
                  <a:srgbClr val="FF0000"/>
                </a:solidFill>
                <a:latin typeface="Courier New" pitchFamily="49" charset="0"/>
                <a:cs typeface="Courier New" pitchFamily="49" charset="0"/>
              </a:rPr>
              <a:t> [1,] 15       2        1</a:t>
            </a:r>
          </a:p>
          <a:p>
            <a:r>
              <a:rPr lang="en-US" sz="2000">
                <a:solidFill>
                  <a:srgbClr val="FF0000"/>
                </a:solidFill>
                <a:latin typeface="Courier New" pitchFamily="49" charset="0"/>
                <a:cs typeface="Courier New" pitchFamily="49" charset="0"/>
              </a:rPr>
              <a:t> [2,]  4       1        1</a:t>
            </a:r>
          </a:p>
          <a:p>
            <a:r>
              <a:rPr lang="en-US" sz="2000">
                <a:solidFill>
                  <a:srgbClr val="FF0000"/>
                </a:solidFill>
                <a:latin typeface="Courier New" pitchFamily="49" charset="0"/>
                <a:cs typeface="Courier New" pitchFamily="49" charset="0"/>
              </a:rPr>
              <a:t> [3,] 21       3        3</a:t>
            </a:r>
          </a:p>
          <a:p>
            <a:r>
              <a:rPr lang="en-US" sz="2000">
                <a:solidFill>
                  <a:srgbClr val="FF0000"/>
                </a:solidFill>
                <a:latin typeface="Courier New" pitchFamily="49" charset="0"/>
                <a:cs typeface="Courier New" pitchFamily="49" charset="0"/>
              </a:rPr>
              <a:t> [4,] 11       2        1</a:t>
            </a:r>
          </a:p>
          <a:p>
            <a:r>
              <a:rPr lang="en-US" sz="2000">
                <a:solidFill>
                  <a:srgbClr val="FF0000"/>
                </a:solidFill>
                <a:latin typeface="Courier New" pitchFamily="49" charset="0"/>
                <a:cs typeface="Courier New" pitchFamily="49" charset="0"/>
              </a:rPr>
              <a:t> [5,] 16       2        2</a:t>
            </a:r>
          </a:p>
          <a:p>
            <a:r>
              <a:rPr lang="en-US" sz="2000">
                <a:solidFill>
                  <a:srgbClr val="FF0000"/>
                </a:solidFill>
                <a:latin typeface="Courier New" pitchFamily="49" charset="0"/>
                <a:cs typeface="Courier New" pitchFamily="49" charset="0"/>
              </a:rPr>
              <a:t> [6,] 18       3        2</a:t>
            </a:r>
          </a:p>
          <a:p>
            <a:r>
              <a:rPr lang="en-US" sz="2000">
                <a:solidFill>
                  <a:srgbClr val="FF0000"/>
                </a:solidFill>
                <a:latin typeface="Courier New" pitchFamily="49" charset="0"/>
                <a:cs typeface="Courier New" pitchFamily="49" charset="0"/>
              </a:rPr>
              <a:t> [7,] 24       4        3</a:t>
            </a:r>
          </a:p>
          <a:p>
            <a:r>
              <a:rPr lang="en-US" sz="2000">
                <a:solidFill>
                  <a:srgbClr val="FF0000"/>
                </a:solidFill>
                <a:latin typeface="Courier New" pitchFamily="49" charset="0"/>
                <a:cs typeface="Courier New" pitchFamily="49" charset="0"/>
              </a:rPr>
              <a:t> [8,] 26       4        4</a:t>
            </a:r>
          </a:p>
          <a:p>
            <a:r>
              <a:rPr lang="en-US" sz="2000">
                <a:solidFill>
                  <a:srgbClr val="FF0000"/>
                </a:solidFill>
                <a:latin typeface="Courier New" pitchFamily="49" charset="0"/>
                <a:cs typeface="Courier New" pitchFamily="49" charset="0"/>
              </a:rPr>
              <a:t> [9,] 28       4        4</a:t>
            </a:r>
          </a:p>
        </p:txBody>
      </p:sp>
    </p:spTree>
    <p:extLst>
      <p:ext uri="{BB962C8B-B14F-4D97-AF65-F5344CB8AC3E}">
        <p14:creationId xmlns:p14="http://schemas.microsoft.com/office/powerpoint/2010/main" val="7254811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Ilustrasi efek diskretisasi terhadap kualitas model prediktif</a:t>
            </a:r>
            <a:endParaRPr lang="en-US"/>
          </a:p>
        </p:txBody>
      </p:sp>
      <p:sp>
        <p:nvSpPr>
          <p:cNvPr id="6" name="Content Placeholder 5"/>
          <p:cNvSpPr>
            <a:spLocks noGrp="1"/>
          </p:cNvSpPr>
          <p:nvPr>
            <p:ph idx="1"/>
          </p:nvPr>
        </p:nvSpPr>
        <p:spPr/>
        <p:txBody>
          <a:bodyPr>
            <a:normAutofit/>
          </a:bodyPr>
          <a:lstStyle/>
          <a:p>
            <a:r>
              <a:rPr lang="en-US"/>
              <a:t>Akan dipaparkan situasi dimana diskretisasi mampu memberikan peningkatan akurasi prediksi pada model regresi logistik</a:t>
            </a:r>
          </a:p>
          <a:p>
            <a:r>
              <a:rPr lang="en-US"/>
              <a:t>Akan dibandingkan akurasi dua model dengan data yang sama</a:t>
            </a:r>
          </a:p>
          <a:p>
            <a:pPr lvl="1"/>
            <a:r>
              <a:rPr lang="en-US"/>
              <a:t>Model pertama menggunakan variabel prediktor asli</a:t>
            </a:r>
          </a:p>
          <a:p>
            <a:pPr lvl="1"/>
            <a:r>
              <a:rPr lang="en-US"/>
              <a:t>Model kedua menggunakan variabel prediktor yang telah didiskretkan</a:t>
            </a:r>
          </a:p>
        </p:txBody>
      </p:sp>
      <p:sp>
        <p:nvSpPr>
          <p:cNvPr id="4" name="Rectangle 3"/>
          <p:cNvSpPr/>
          <p:nvPr/>
        </p:nvSpPr>
        <p:spPr>
          <a:xfrm>
            <a:off x="2057400" y="5461338"/>
            <a:ext cx="8001000" cy="1015663"/>
          </a:xfrm>
          <a:prstGeom prst="rect">
            <a:avLst/>
          </a:prstGeom>
        </p:spPr>
        <p:txBody>
          <a:bodyPr wrap="square">
            <a:spAutoFit/>
          </a:bodyPr>
          <a:lstStyle/>
          <a:p>
            <a:r>
              <a:rPr lang="en-US" sz="2000" b="1" dirty="0">
                <a:solidFill>
                  <a:srgbClr val="FF0000"/>
                </a:solidFill>
                <a:latin typeface="Courier New" pitchFamily="49" charset="0"/>
                <a:cs typeface="Courier New" pitchFamily="49" charset="0"/>
              </a:rPr>
              <a:t>data &lt;- read.csv("D:/disk01.csv", header=TRUE)</a:t>
            </a:r>
          </a:p>
          <a:p>
            <a:r>
              <a:rPr lang="en-US" sz="2000" b="1" dirty="0">
                <a:solidFill>
                  <a:srgbClr val="FF0000"/>
                </a:solidFill>
                <a:latin typeface="Courier New" pitchFamily="49" charset="0"/>
                <a:cs typeface="Courier New" pitchFamily="49" charset="0"/>
              </a:rPr>
              <a:t>head(data)</a:t>
            </a:r>
          </a:p>
          <a:p>
            <a:endParaRPr lang="en-US" sz="2000" b="1" dirty="0">
              <a:solidFill>
                <a:srgbClr val="FF0000"/>
              </a:solidFill>
              <a:latin typeface="Courier New" pitchFamily="49" charset="0"/>
              <a:cs typeface="Courier New" pitchFamily="49" charset="0"/>
            </a:endParaRPr>
          </a:p>
        </p:txBody>
      </p:sp>
    </p:spTree>
    <p:extLst>
      <p:ext uri="{BB962C8B-B14F-4D97-AF65-F5344CB8AC3E}">
        <p14:creationId xmlns:p14="http://schemas.microsoft.com/office/powerpoint/2010/main" val="29859000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Ilustrasi</a:t>
            </a:r>
            <a:r>
              <a:rPr lang="en-US" dirty="0" smtClean="0"/>
              <a:t> </a:t>
            </a:r>
            <a:r>
              <a:rPr lang="en-US" dirty="0" err="1" smtClean="0"/>
              <a:t>efek</a:t>
            </a:r>
            <a:r>
              <a:rPr lang="en-US" dirty="0" smtClean="0"/>
              <a:t> </a:t>
            </a:r>
            <a:r>
              <a:rPr lang="en-US" dirty="0" err="1" smtClean="0"/>
              <a:t>diskretisasi</a:t>
            </a:r>
            <a:r>
              <a:rPr lang="en-US" dirty="0" smtClean="0"/>
              <a:t> </a:t>
            </a:r>
            <a:r>
              <a:rPr lang="en-US" dirty="0" err="1" smtClean="0"/>
              <a:t>terhadap</a:t>
            </a:r>
            <a:r>
              <a:rPr lang="en-US" dirty="0" smtClean="0"/>
              <a:t> </a:t>
            </a:r>
            <a:r>
              <a:rPr lang="en-US" dirty="0" err="1" smtClean="0"/>
              <a:t>kualitas</a:t>
            </a:r>
            <a:r>
              <a:rPr lang="en-US" dirty="0" smtClean="0"/>
              <a:t> model </a:t>
            </a:r>
            <a:r>
              <a:rPr lang="en-US" dirty="0" err="1" smtClean="0"/>
              <a:t>prediktif</a:t>
            </a:r>
            <a:endParaRPr lang="en-US" dirty="0"/>
          </a:p>
        </p:txBody>
      </p:sp>
      <p:sp>
        <p:nvSpPr>
          <p:cNvPr id="4" name="Rectangle 3"/>
          <p:cNvSpPr/>
          <p:nvPr/>
        </p:nvSpPr>
        <p:spPr>
          <a:xfrm>
            <a:off x="2209800" y="2438400"/>
            <a:ext cx="7848600" cy="3416320"/>
          </a:xfrm>
          <a:prstGeom prst="rect">
            <a:avLst/>
          </a:prstGeom>
        </p:spPr>
        <p:txBody>
          <a:bodyPr wrap="square">
            <a:spAutoFit/>
          </a:bodyPr>
          <a:lstStyle/>
          <a:p>
            <a:pPr>
              <a:buFont typeface="Arial" pitchFamily="34" charset="0"/>
              <a:buChar char="•"/>
            </a:pPr>
            <a:endParaRPr lang="en-US" sz="2400" dirty="0"/>
          </a:p>
          <a:p>
            <a:pPr marL="165100" indent="-165100">
              <a:buFont typeface="Arial" pitchFamily="34" charset="0"/>
              <a:buChar char="•"/>
            </a:pPr>
            <a:r>
              <a:rPr lang="en-US" sz="2400" dirty="0" err="1"/>
              <a:t>model.asli</a:t>
            </a:r>
            <a:r>
              <a:rPr lang="en-US" sz="2400" dirty="0"/>
              <a:t> &lt;- </a:t>
            </a:r>
            <a:r>
              <a:rPr lang="en-US" sz="2400" dirty="0" err="1"/>
              <a:t>glm</a:t>
            </a:r>
            <a:r>
              <a:rPr lang="en-US" sz="2400" dirty="0"/>
              <a:t>(class ~ x, data=data, family="binomial")</a:t>
            </a:r>
          </a:p>
          <a:p>
            <a:pPr marL="165100" indent="-165100">
              <a:buFont typeface="Arial" pitchFamily="34" charset="0"/>
              <a:buChar char="•"/>
            </a:pPr>
            <a:r>
              <a:rPr lang="en-US" sz="2400" dirty="0" err="1"/>
              <a:t>maudiprediksi</a:t>
            </a:r>
            <a:r>
              <a:rPr lang="en-US" sz="2400" dirty="0"/>
              <a:t> &lt;- </a:t>
            </a:r>
            <a:r>
              <a:rPr lang="en-US" sz="2400" dirty="0" err="1"/>
              <a:t>data.frame</a:t>
            </a:r>
            <a:r>
              <a:rPr lang="en-US" sz="2400" dirty="0"/>
              <a:t>(</a:t>
            </a:r>
            <a:r>
              <a:rPr lang="en-US" sz="2400" dirty="0" err="1"/>
              <a:t>data$x</a:t>
            </a:r>
            <a:r>
              <a:rPr lang="en-US" sz="2400" dirty="0"/>
              <a:t>)</a:t>
            </a:r>
          </a:p>
          <a:p>
            <a:pPr marL="165100" indent="-165100">
              <a:buFont typeface="Arial" pitchFamily="34" charset="0"/>
              <a:buChar char="•"/>
            </a:pPr>
            <a:r>
              <a:rPr lang="en-US" sz="2400" dirty="0" err="1"/>
              <a:t>colnames</a:t>
            </a:r>
            <a:r>
              <a:rPr lang="en-US" sz="2400" dirty="0"/>
              <a:t>(</a:t>
            </a:r>
            <a:r>
              <a:rPr lang="en-US" sz="2400" dirty="0" err="1"/>
              <a:t>maudiprediksi</a:t>
            </a:r>
            <a:r>
              <a:rPr lang="en-US" sz="2400" dirty="0"/>
              <a:t>) &lt;- c("x")</a:t>
            </a:r>
          </a:p>
          <a:p>
            <a:pPr marL="165100" indent="-165100">
              <a:buFont typeface="Arial" pitchFamily="34" charset="0"/>
              <a:buChar char="•"/>
            </a:pPr>
            <a:r>
              <a:rPr lang="en-US" sz="2400" dirty="0" err="1"/>
              <a:t>prediksi.prob.asli</a:t>
            </a:r>
            <a:r>
              <a:rPr lang="en-US" sz="2400" dirty="0"/>
              <a:t> &lt;- predict(</a:t>
            </a:r>
            <a:r>
              <a:rPr lang="en-US" sz="2400" dirty="0" err="1"/>
              <a:t>model.asli</a:t>
            </a:r>
            <a:r>
              <a:rPr lang="en-US" sz="2400" dirty="0"/>
              <a:t>, </a:t>
            </a:r>
            <a:r>
              <a:rPr lang="en-US" sz="2400" dirty="0" err="1"/>
              <a:t>newdata</a:t>
            </a:r>
            <a:r>
              <a:rPr lang="en-US" sz="2400" dirty="0"/>
              <a:t>=</a:t>
            </a:r>
            <a:r>
              <a:rPr lang="en-US" sz="2400" dirty="0" err="1"/>
              <a:t>maudiprediksi</a:t>
            </a:r>
            <a:r>
              <a:rPr lang="en-US" sz="2400" dirty="0"/>
              <a:t>, type="response")</a:t>
            </a:r>
          </a:p>
          <a:p>
            <a:pPr marL="165100" indent="-165100">
              <a:buFont typeface="Arial" pitchFamily="34" charset="0"/>
              <a:buChar char="•"/>
            </a:pPr>
            <a:r>
              <a:rPr lang="en-US" sz="2400" dirty="0" err="1"/>
              <a:t>prediksi.asli</a:t>
            </a:r>
            <a:r>
              <a:rPr lang="en-US" sz="2400" dirty="0"/>
              <a:t> &lt;- </a:t>
            </a:r>
            <a:r>
              <a:rPr lang="en-US" sz="2400" dirty="0" err="1"/>
              <a:t>ifelse</a:t>
            </a:r>
            <a:r>
              <a:rPr lang="en-US" sz="2400" dirty="0"/>
              <a:t>(</a:t>
            </a:r>
            <a:r>
              <a:rPr lang="en-US" sz="2400" dirty="0" err="1"/>
              <a:t>prediksi.prob.asli</a:t>
            </a:r>
            <a:r>
              <a:rPr lang="en-US" sz="2400" dirty="0"/>
              <a:t> &gt; 0.5, 1, 0)</a:t>
            </a:r>
          </a:p>
          <a:p>
            <a:pPr marL="165100" indent="-165100">
              <a:buFont typeface="Arial" pitchFamily="34" charset="0"/>
              <a:buChar char="•"/>
            </a:pPr>
            <a:r>
              <a:rPr lang="en-US" sz="2400" dirty="0"/>
              <a:t>table(</a:t>
            </a:r>
            <a:r>
              <a:rPr lang="en-US" sz="2400" dirty="0" err="1"/>
              <a:t>data$class</a:t>
            </a:r>
            <a:r>
              <a:rPr lang="en-US" sz="2400" dirty="0"/>
              <a:t>, </a:t>
            </a:r>
            <a:r>
              <a:rPr lang="en-US" sz="2400" dirty="0" err="1"/>
              <a:t>prediksi.asli</a:t>
            </a:r>
            <a:r>
              <a:rPr lang="en-US" sz="2400" dirty="0"/>
              <a:t>)</a:t>
            </a:r>
          </a:p>
          <a:p>
            <a:pPr marL="165100" indent="-165100">
              <a:buFont typeface="Arial" pitchFamily="34" charset="0"/>
              <a:buChar char="•"/>
            </a:pPr>
            <a:r>
              <a:rPr lang="en-US" sz="2400" dirty="0"/>
              <a:t>mean(</a:t>
            </a:r>
            <a:r>
              <a:rPr lang="en-US" sz="2400" dirty="0" err="1"/>
              <a:t>data$class</a:t>
            </a:r>
            <a:r>
              <a:rPr lang="en-US" sz="2400" dirty="0"/>
              <a:t> == </a:t>
            </a:r>
            <a:r>
              <a:rPr lang="en-US" sz="2400" dirty="0" err="1"/>
              <a:t>prediksi.asli</a:t>
            </a:r>
            <a:r>
              <a:rPr lang="en-US" sz="2400" dirty="0"/>
              <a:t>)</a:t>
            </a:r>
          </a:p>
        </p:txBody>
      </p:sp>
      <p:sp>
        <p:nvSpPr>
          <p:cNvPr id="5" name="TextBox 4"/>
          <p:cNvSpPr txBox="1"/>
          <p:nvPr/>
        </p:nvSpPr>
        <p:spPr>
          <a:xfrm>
            <a:off x="3733800" y="2362200"/>
            <a:ext cx="4419600" cy="400110"/>
          </a:xfrm>
          <a:prstGeom prst="rect">
            <a:avLst/>
          </a:prstGeom>
          <a:noFill/>
        </p:spPr>
        <p:txBody>
          <a:bodyPr wrap="square" rtlCol="0">
            <a:spAutoFit/>
          </a:bodyPr>
          <a:lstStyle/>
          <a:p>
            <a:r>
              <a:rPr lang="en-US" sz="2000">
                <a:solidFill>
                  <a:srgbClr val="FF0000"/>
                </a:solidFill>
              </a:rPr>
              <a:t>Pemodelan Regresi Logistik dengan X asli</a:t>
            </a:r>
          </a:p>
        </p:txBody>
      </p:sp>
    </p:spTree>
    <p:extLst>
      <p:ext uri="{BB962C8B-B14F-4D97-AF65-F5344CB8AC3E}">
        <p14:creationId xmlns:p14="http://schemas.microsoft.com/office/powerpoint/2010/main" val="33809495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Ilustrasi efek diskretisasi terhadap kualitas model prediktif</a:t>
            </a:r>
            <a:endParaRPr lang="en-US"/>
          </a:p>
        </p:txBody>
      </p:sp>
      <p:sp>
        <p:nvSpPr>
          <p:cNvPr id="5" name="Rectangle 4"/>
          <p:cNvSpPr/>
          <p:nvPr/>
        </p:nvSpPr>
        <p:spPr>
          <a:xfrm>
            <a:off x="2209800" y="1752600"/>
            <a:ext cx="7848600" cy="4154984"/>
          </a:xfrm>
          <a:prstGeom prst="rect">
            <a:avLst/>
          </a:prstGeom>
        </p:spPr>
        <p:txBody>
          <a:bodyPr wrap="square">
            <a:spAutoFit/>
          </a:bodyPr>
          <a:lstStyle/>
          <a:p>
            <a:pPr marL="225425" indent="-225425">
              <a:buFont typeface="Arial" pitchFamily="34" charset="0"/>
              <a:buChar char="•"/>
            </a:pPr>
            <a:r>
              <a:rPr lang="en-US" sz="2400" dirty="0" err="1"/>
              <a:t>eqwid</a:t>
            </a:r>
            <a:r>
              <a:rPr lang="en-US" sz="2400" dirty="0"/>
              <a:t> &lt;- </a:t>
            </a:r>
            <a:r>
              <a:rPr lang="en-US" sz="2400" dirty="0" err="1"/>
              <a:t>classIntervals</a:t>
            </a:r>
            <a:r>
              <a:rPr lang="en-US" sz="2400" dirty="0"/>
              <a:t>(</a:t>
            </a:r>
            <a:r>
              <a:rPr lang="en-US" sz="2400" dirty="0" err="1"/>
              <a:t>data$x</a:t>
            </a:r>
            <a:r>
              <a:rPr lang="en-US" sz="2400" dirty="0"/>
              <a:t>, 10, style = 'equal')</a:t>
            </a:r>
          </a:p>
          <a:p>
            <a:pPr marL="225425" indent="-225425">
              <a:buFont typeface="Arial" pitchFamily="34" charset="0"/>
              <a:buChar char="•"/>
            </a:pPr>
            <a:r>
              <a:rPr lang="en-US" sz="2400" dirty="0" err="1"/>
              <a:t>x.eqwid</a:t>
            </a:r>
            <a:r>
              <a:rPr lang="en-US" sz="2400" dirty="0"/>
              <a:t> &lt;- cut(</a:t>
            </a:r>
            <a:r>
              <a:rPr lang="en-US" sz="2400" dirty="0" err="1"/>
              <a:t>data$x</a:t>
            </a:r>
            <a:r>
              <a:rPr lang="en-US" sz="2400" dirty="0"/>
              <a:t>, breaks=</a:t>
            </a:r>
            <a:r>
              <a:rPr lang="en-US" sz="2400" dirty="0" err="1"/>
              <a:t>eqwid$brks</a:t>
            </a:r>
            <a:r>
              <a:rPr lang="en-US" sz="2400" dirty="0"/>
              <a:t>, </a:t>
            </a:r>
            <a:r>
              <a:rPr lang="en-US" sz="2400" dirty="0" err="1"/>
              <a:t>include.lowest</a:t>
            </a:r>
            <a:r>
              <a:rPr lang="en-US" sz="2400" dirty="0"/>
              <a:t>=TRUE)</a:t>
            </a:r>
          </a:p>
          <a:p>
            <a:pPr marL="225425" indent="-225425">
              <a:buFont typeface="Arial" pitchFamily="34" charset="0"/>
              <a:buChar char="•"/>
            </a:pPr>
            <a:endParaRPr lang="en-US" sz="2400" dirty="0"/>
          </a:p>
          <a:p>
            <a:pPr marL="225425" indent="-225425">
              <a:buFont typeface="Arial" pitchFamily="34" charset="0"/>
              <a:buChar char="•"/>
            </a:pPr>
            <a:endParaRPr lang="en-US" sz="2400" dirty="0"/>
          </a:p>
          <a:p>
            <a:pPr marL="225425" indent="-225425">
              <a:buFont typeface="Arial" pitchFamily="34" charset="0"/>
              <a:buChar char="•"/>
            </a:pPr>
            <a:r>
              <a:rPr lang="en-US" sz="2400" dirty="0" err="1"/>
              <a:t>model.disk</a:t>
            </a:r>
            <a:r>
              <a:rPr lang="en-US" sz="2400" dirty="0"/>
              <a:t> &lt;- </a:t>
            </a:r>
            <a:r>
              <a:rPr lang="en-US" sz="2400" dirty="0" err="1"/>
              <a:t>glm</a:t>
            </a:r>
            <a:r>
              <a:rPr lang="en-US" sz="2400" dirty="0"/>
              <a:t>(</a:t>
            </a:r>
            <a:r>
              <a:rPr lang="en-US" sz="2400" dirty="0" err="1"/>
              <a:t>data$class</a:t>
            </a:r>
            <a:r>
              <a:rPr lang="en-US" sz="2400" dirty="0"/>
              <a:t> ~ </a:t>
            </a:r>
            <a:r>
              <a:rPr lang="en-US" sz="2400" dirty="0" err="1"/>
              <a:t>x.eqwid</a:t>
            </a:r>
            <a:r>
              <a:rPr lang="en-US" sz="2400" dirty="0"/>
              <a:t>, family="binomial")</a:t>
            </a:r>
          </a:p>
          <a:p>
            <a:pPr marL="225425" indent="-225425">
              <a:buFont typeface="Arial" pitchFamily="34" charset="0"/>
              <a:buChar char="•"/>
            </a:pPr>
            <a:r>
              <a:rPr lang="en-US" sz="2400" dirty="0" err="1"/>
              <a:t>prediksi.prob.disk</a:t>
            </a:r>
            <a:r>
              <a:rPr lang="en-US" sz="2400" dirty="0"/>
              <a:t> &lt;- predict(</a:t>
            </a:r>
            <a:r>
              <a:rPr lang="en-US" sz="2400" dirty="0" err="1"/>
              <a:t>model.disk</a:t>
            </a:r>
            <a:r>
              <a:rPr lang="en-US" sz="2400" dirty="0"/>
              <a:t>, </a:t>
            </a:r>
            <a:r>
              <a:rPr lang="en-US" sz="2400" dirty="0" err="1"/>
              <a:t>newdata</a:t>
            </a:r>
            <a:r>
              <a:rPr lang="en-US" sz="2400" dirty="0"/>
              <a:t>=</a:t>
            </a:r>
            <a:r>
              <a:rPr lang="en-US" sz="2400" dirty="0" err="1"/>
              <a:t>x.eqwid</a:t>
            </a:r>
            <a:r>
              <a:rPr lang="en-US" sz="2400" dirty="0"/>
              <a:t>, type="response")</a:t>
            </a:r>
          </a:p>
          <a:p>
            <a:pPr marL="225425" indent="-225425">
              <a:buFont typeface="Arial" pitchFamily="34" charset="0"/>
              <a:buChar char="•"/>
            </a:pPr>
            <a:r>
              <a:rPr lang="en-US" sz="2400" dirty="0" err="1"/>
              <a:t>prediksi.disk</a:t>
            </a:r>
            <a:r>
              <a:rPr lang="en-US" sz="2400" dirty="0"/>
              <a:t> &lt;- </a:t>
            </a:r>
            <a:r>
              <a:rPr lang="en-US" sz="2400" dirty="0" err="1"/>
              <a:t>ifelse</a:t>
            </a:r>
            <a:r>
              <a:rPr lang="en-US" sz="2400" dirty="0"/>
              <a:t>(</a:t>
            </a:r>
            <a:r>
              <a:rPr lang="en-US" sz="2400" dirty="0" err="1"/>
              <a:t>prediksi.prob.disk</a:t>
            </a:r>
            <a:r>
              <a:rPr lang="en-US" sz="2400" dirty="0"/>
              <a:t>&gt; 0.5, 1, 0)</a:t>
            </a:r>
          </a:p>
          <a:p>
            <a:pPr marL="225425" indent="-225425">
              <a:buFont typeface="Arial" pitchFamily="34" charset="0"/>
              <a:buChar char="•"/>
            </a:pPr>
            <a:r>
              <a:rPr lang="en-US" sz="2400" dirty="0"/>
              <a:t>table(</a:t>
            </a:r>
            <a:r>
              <a:rPr lang="en-US" sz="2400" dirty="0" err="1"/>
              <a:t>data$class</a:t>
            </a:r>
            <a:r>
              <a:rPr lang="en-US" sz="2400" dirty="0"/>
              <a:t>, </a:t>
            </a:r>
            <a:r>
              <a:rPr lang="en-US" sz="2400" dirty="0" err="1"/>
              <a:t>prediksi.disk</a:t>
            </a:r>
            <a:r>
              <a:rPr lang="en-US" sz="2400" dirty="0"/>
              <a:t>)</a:t>
            </a:r>
          </a:p>
          <a:p>
            <a:pPr marL="225425" indent="-225425">
              <a:buFont typeface="Arial" pitchFamily="34" charset="0"/>
              <a:buChar char="•"/>
            </a:pPr>
            <a:r>
              <a:rPr lang="en-US" sz="2400" dirty="0"/>
              <a:t>mean(</a:t>
            </a:r>
            <a:r>
              <a:rPr lang="en-US" sz="2400" dirty="0" err="1"/>
              <a:t>data$class</a:t>
            </a:r>
            <a:r>
              <a:rPr lang="en-US" sz="2400" dirty="0"/>
              <a:t> == </a:t>
            </a:r>
            <a:r>
              <a:rPr lang="en-US" sz="2400" dirty="0" err="1"/>
              <a:t>prediksi.disk</a:t>
            </a:r>
            <a:r>
              <a:rPr lang="en-US" sz="2400" dirty="0"/>
              <a:t>)</a:t>
            </a:r>
          </a:p>
        </p:txBody>
      </p:sp>
      <p:sp>
        <p:nvSpPr>
          <p:cNvPr id="4" name="TextBox 3"/>
          <p:cNvSpPr txBox="1"/>
          <p:nvPr/>
        </p:nvSpPr>
        <p:spPr>
          <a:xfrm>
            <a:off x="5562600" y="2873514"/>
            <a:ext cx="4419600" cy="707886"/>
          </a:xfrm>
          <a:prstGeom prst="rect">
            <a:avLst/>
          </a:prstGeom>
          <a:noFill/>
        </p:spPr>
        <p:txBody>
          <a:bodyPr wrap="square" rtlCol="0">
            <a:spAutoFit/>
          </a:bodyPr>
          <a:lstStyle/>
          <a:p>
            <a:r>
              <a:rPr lang="en-US" sz="2000">
                <a:solidFill>
                  <a:srgbClr val="FF0000"/>
                </a:solidFill>
              </a:rPr>
              <a:t>Pemodelan Regresi Logistik dengan X yang sudah didiskretkan</a:t>
            </a:r>
          </a:p>
        </p:txBody>
      </p:sp>
    </p:spTree>
    <p:extLst>
      <p:ext uri="{BB962C8B-B14F-4D97-AF65-F5344CB8AC3E}">
        <p14:creationId xmlns:p14="http://schemas.microsoft.com/office/powerpoint/2010/main" val="9984441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41832" y="1279525"/>
            <a:ext cx="6681216" cy="860171"/>
          </a:xfrm>
        </p:spPr>
        <p:txBody>
          <a:bodyPr/>
          <a:lstStyle/>
          <a:p>
            <a:r>
              <a:rPr lang="en-US" dirty="0" smtClean="0"/>
              <a:t>Bagus Sartono</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6560" y="2139696"/>
            <a:ext cx="4023772" cy="4255277"/>
          </a:xfrm>
        </p:spPr>
      </p:pic>
      <p:sp>
        <p:nvSpPr>
          <p:cNvPr id="8" name="TextBox 7"/>
          <p:cNvSpPr txBox="1"/>
          <p:nvPr/>
        </p:nvSpPr>
        <p:spPr>
          <a:xfrm>
            <a:off x="4992624" y="1401032"/>
            <a:ext cx="6629400" cy="1477328"/>
          </a:xfrm>
          <a:prstGeom prst="rect">
            <a:avLst/>
          </a:prstGeom>
          <a:noFill/>
        </p:spPr>
        <p:txBody>
          <a:bodyPr wrap="square" rtlCol="0">
            <a:spAutoFit/>
          </a:bodyPr>
          <a:lstStyle/>
          <a:p>
            <a:r>
              <a:rPr lang="en-US" b="1" dirty="0" err="1" smtClean="0"/>
              <a:t>Riwayat</a:t>
            </a:r>
            <a:r>
              <a:rPr lang="en-US" b="1" dirty="0" smtClean="0"/>
              <a:t> </a:t>
            </a:r>
            <a:r>
              <a:rPr lang="en-US" b="1" dirty="0" err="1" smtClean="0"/>
              <a:t>Pendidikan</a:t>
            </a:r>
            <a:endParaRPr lang="en-US" b="1" dirty="0" smtClean="0"/>
          </a:p>
          <a:p>
            <a:pPr marL="285750" indent="-285750">
              <a:buFont typeface="Arial" panose="020B0604020202020204" pitchFamily="34" charset="0"/>
              <a:buChar char="•"/>
            </a:pPr>
            <a:r>
              <a:rPr lang="en-US" dirty="0" err="1" smtClean="0"/>
              <a:t>Sarjana</a:t>
            </a:r>
            <a:r>
              <a:rPr lang="en-US" dirty="0" smtClean="0"/>
              <a:t> </a:t>
            </a:r>
            <a:r>
              <a:rPr lang="en-US" dirty="0" err="1" smtClean="0"/>
              <a:t>Sains</a:t>
            </a:r>
            <a:r>
              <a:rPr lang="en-US" dirty="0" smtClean="0"/>
              <a:t>, </a:t>
            </a:r>
            <a:r>
              <a:rPr lang="en-US" dirty="0" err="1" smtClean="0"/>
              <a:t>Statistika</a:t>
            </a:r>
            <a:r>
              <a:rPr lang="en-US" dirty="0" smtClean="0"/>
              <a:t> – </a:t>
            </a:r>
            <a:r>
              <a:rPr lang="en-US" dirty="0" err="1" smtClean="0"/>
              <a:t>Institut</a:t>
            </a:r>
            <a:r>
              <a:rPr lang="en-US" dirty="0" smtClean="0"/>
              <a:t> </a:t>
            </a:r>
            <a:r>
              <a:rPr lang="en-US" dirty="0" err="1" smtClean="0"/>
              <a:t>Pertanian</a:t>
            </a:r>
            <a:r>
              <a:rPr lang="en-US" dirty="0" smtClean="0"/>
              <a:t> Bogor, 2000</a:t>
            </a:r>
          </a:p>
          <a:p>
            <a:pPr marL="285750" indent="-285750">
              <a:buFont typeface="Arial" panose="020B0604020202020204" pitchFamily="34" charset="0"/>
              <a:buChar char="•"/>
            </a:pPr>
            <a:r>
              <a:rPr lang="en-US" dirty="0" smtClean="0"/>
              <a:t>Magister </a:t>
            </a:r>
            <a:r>
              <a:rPr lang="en-US" dirty="0" err="1" smtClean="0"/>
              <a:t>Sains</a:t>
            </a:r>
            <a:r>
              <a:rPr lang="en-US" dirty="0" smtClean="0"/>
              <a:t>, </a:t>
            </a:r>
            <a:r>
              <a:rPr lang="en-US" dirty="0" err="1" smtClean="0"/>
              <a:t>Statistika</a:t>
            </a:r>
            <a:r>
              <a:rPr lang="en-US" dirty="0" smtClean="0"/>
              <a:t> – </a:t>
            </a:r>
            <a:r>
              <a:rPr lang="en-US" dirty="0" err="1" smtClean="0"/>
              <a:t>Institut</a:t>
            </a:r>
            <a:r>
              <a:rPr lang="en-US" dirty="0" smtClean="0"/>
              <a:t> </a:t>
            </a:r>
            <a:r>
              <a:rPr lang="en-US" dirty="0" err="1" smtClean="0"/>
              <a:t>Pertanian</a:t>
            </a:r>
            <a:r>
              <a:rPr lang="en-US" dirty="0" smtClean="0"/>
              <a:t> Bogor, 2004</a:t>
            </a:r>
          </a:p>
          <a:p>
            <a:pPr marL="285750" indent="-285750">
              <a:buFont typeface="Arial" panose="020B0604020202020204" pitchFamily="34" charset="0"/>
              <a:buChar char="•"/>
            </a:pPr>
            <a:r>
              <a:rPr lang="en-US" dirty="0" smtClean="0"/>
              <a:t>Doctor of Philosophy, Applied Economics – </a:t>
            </a:r>
            <a:r>
              <a:rPr lang="en-US" dirty="0" err="1" smtClean="0"/>
              <a:t>Unversiteit</a:t>
            </a:r>
            <a:r>
              <a:rPr lang="en-US" dirty="0" smtClean="0"/>
              <a:t> </a:t>
            </a:r>
            <a:r>
              <a:rPr lang="en-US" dirty="0" err="1" smtClean="0"/>
              <a:t>Antwerpen</a:t>
            </a:r>
            <a:r>
              <a:rPr lang="en-US" dirty="0" smtClean="0"/>
              <a:t>, 2012</a:t>
            </a:r>
            <a:endParaRPr lang="en-US" dirty="0"/>
          </a:p>
        </p:txBody>
      </p:sp>
      <p:sp>
        <p:nvSpPr>
          <p:cNvPr id="9" name="TextBox 8"/>
          <p:cNvSpPr txBox="1"/>
          <p:nvPr/>
        </p:nvSpPr>
        <p:spPr>
          <a:xfrm>
            <a:off x="4992624" y="2942368"/>
            <a:ext cx="6629400" cy="3416320"/>
          </a:xfrm>
          <a:prstGeom prst="rect">
            <a:avLst/>
          </a:prstGeom>
          <a:noFill/>
        </p:spPr>
        <p:txBody>
          <a:bodyPr wrap="square" rtlCol="0">
            <a:spAutoFit/>
          </a:bodyPr>
          <a:lstStyle/>
          <a:p>
            <a:r>
              <a:rPr lang="en-US" b="1" dirty="0" err="1" smtClean="0"/>
              <a:t>Pengalaman</a:t>
            </a:r>
            <a:r>
              <a:rPr lang="en-US" b="1" dirty="0" smtClean="0"/>
              <a:t> </a:t>
            </a:r>
            <a:r>
              <a:rPr lang="en-US" b="1" dirty="0" err="1" smtClean="0"/>
              <a:t>Kerja</a:t>
            </a:r>
            <a:r>
              <a:rPr lang="en-US" b="1" dirty="0" smtClean="0"/>
              <a:t> </a:t>
            </a:r>
            <a:r>
              <a:rPr lang="en-US" b="1" dirty="0" err="1" smtClean="0"/>
              <a:t>sebagai</a:t>
            </a:r>
            <a:r>
              <a:rPr lang="en-US" b="1" dirty="0" smtClean="0"/>
              <a:t> </a:t>
            </a:r>
            <a:r>
              <a:rPr lang="en-US" b="1" dirty="0" err="1" smtClean="0"/>
              <a:t>Dosen</a:t>
            </a:r>
            <a:r>
              <a:rPr lang="en-US" b="1" dirty="0" smtClean="0"/>
              <a:t> di IPB</a:t>
            </a:r>
          </a:p>
          <a:p>
            <a:pPr marL="285750" indent="-285750">
              <a:buFont typeface="Arial" panose="020B0604020202020204" pitchFamily="34" charset="0"/>
              <a:buChar char="•"/>
            </a:pPr>
            <a:r>
              <a:rPr lang="en-US" dirty="0" smtClean="0"/>
              <a:t>2000 – </a:t>
            </a:r>
            <a:r>
              <a:rPr lang="en-US" dirty="0" err="1" smtClean="0"/>
              <a:t>sekarang</a:t>
            </a:r>
            <a:r>
              <a:rPr lang="en-US" dirty="0" smtClean="0"/>
              <a:t>, </a:t>
            </a:r>
            <a:r>
              <a:rPr lang="en-US" dirty="0" err="1" smtClean="0"/>
              <a:t>Departemen</a:t>
            </a:r>
            <a:r>
              <a:rPr lang="en-US" dirty="0" smtClean="0"/>
              <a:t> </a:t>
            </a:r>
            <a:r>
              <a:rPr lang="en-US" dirty="0" err="1" smtClean="0"/>
              <a:t>Statistika</a:t>
            </a:r>
            <a:endParaRPr lang="en-US" dirty="0" smtClean="0"/>
          </a:p>
          <a:p>
            <a:pPr marL="742950" lvl="1" indent="-285750">
              <a:buFont typeface="Arial" panose="020B0604020202020204" pitchFamily="34" charset="0"/>
              <a:buChar char="•"/>
            </a:pPr>
            <a:r>
              <a:rPr lang="en-US" dirty="0" smtClean="0"/>
              <a:t>S1, </a:t>
            </a:r>
            <a:r>
              <a:rPr lang="en-US" dirty="0" err="1" smtClean="0"/>
              <a:t>Aljabar</a:t>
            </a:r>
            <a:r>
              <a:rPr lang="en-US" dirty="0" smtClean="0"/>
              <a:t> </a:t>
            </a:r>
            <a:r>
              <a:rPr lang="en-US" dirty="0" err="1" smtClean="0"/>
              <a:t>Matriks</a:t>
            </a:r>
            <a:endParaRPr lang="en-US" dirty="0" smtClean="0"/>
          </a:p>
          <a:p>
            <a:pPr marL="742950" lvl="1" indent="-285750">
              <a:buFont typeface="Arial" panose="020B0604020202020204" pitchFamily="34" charset="0"/>
              <a:buChar char="•"/>
            </a:pPr>
            <a:r>
              <a:rPr lang="en-US" dirty="0" smtClean="0"/>
              <a:t>S1, </a:t>
            </a:r>
            <a:r>
              <a:rPr lang="en-US" dirty="0" err="1" smtClean="0"/>
              <a:t>Analisis</a:t>
            </a:r>
            <a:r>
              <a:rPr lang="en-US" dirty="0" smtClean="0"/>
              <a:t> </a:t>
            </a:r>
            <a:r>
              <a:rPr lang="en-US" dirty="0" err="1" smtClean="0"/>
              <a:t>Eksplorasi</a:t>
            </a:r>
            <a:r>
              <a:rPr lang="en-US" dirty="0" smtClean="0"/>
              <a:t> Data</a:t>
            </a:r>
          </a:p>
          <a:p>
            <a:pPr marL="742950" lvl="1" indent="-285750">
              <a:buFont typeface="Arial" panose="020B0604020202020204" pitchFamily="34" charset="0"/>
              <a:buChar char="•"/>
            </a:pPr>
            <a:r>
              <a:rPr lang="en-US" dirty="0" smtClean="0"/>
              <a:t>S2, </a:t>
            </a:r>
            <a:r>
              <a:rPr lang="en-US" dirty="0" err="1" smtClean="0"/>
              <a:t>Pemodelan</a:t>
            </a:r>
            <a:r>
              <a:rPr lang="en-US" dirty="0" smtClean="0"/>
              <a:t> </a:t>
            </a:r>
            <a:r>
              <a:rPr lang="en-US" dirty="0" err="1" smtClean="0"/>
              <a:t>Klasifikasi</a:t>
            </a:r>
            <a:endParaRPr lang="en-US" dirty="0" smtClean="0"/>
          </a:p>
          <a:p>
            <a:pPr marL="742950" lvl="1" indent="-285750">
              <a:buFont typeface="Arial" panose="020B0604020202020204" pitchFamily="34" charset="0"/>
              <a:buChar char="•"/>
            </a:pPr>
            <a:r>
              <a:rPr lang="en-US" dirty="0" smtClean="0"/>
              <a:t>S2, </a:t>
            </a:r>
            <a:r>
              <a:rPr lang="en-US" dirty="0" err="1" smtClean="0"/>
              <a:t>Metode</a:t>
            </a:r>
            <a:r>
              <a:rPr lang="en-US" dirty="0" smtClean="0"/>
              <a:t> </a:t>
            </a:r>
            <a:r>
              <a:rPr lang="en-US" dirty="0" err="1" smtClean="0"/>
              <a:t>Grafik</a:t>
            </a:r>
            <a:r>
              <a:rPr lang="en-US" dirty="0" smtClean="0"/>
              <a:t> </a:t>
            </a:r>
            <a:r>
              <a:rPr lang="en-US" dirty="0" err="1" smtClean="0"/>
              <a:t>untuk</a:t>
            </a:r>
            <a:r>
              <a:rPr lang="en-US" dirty="0" smtClean="0"/>
              <a:t> </a:t>
            </a:r>
            <a:r>
              <a:rPr lang="en-US" dirty="0" err="1" smtClean="0"/>
              <a:t>Analisis</a:t>
            </a:r>
            <a:r>
              <a:rPr lang="en-US" dirty="0" smtClean="0"/>
              <a:t> </a:t>
            </a:r>
            <a:r>
              <a:rPr lang="en-US" dirty="0" err="1" smtClean="0"/>
              <a:t>dan</a:t>
            </a:r>
            <a:r>
              <a:rPr lang="en-US" dirty="0" smtClean="0"/>
              <a:t> </a:t>
            </a:r>
            <a:r>
              <a:rPr lang="en-US" dirty="0" err="1" smtClean="0"/>
              <a:t>Penyajian</a:t>
            </a:r>
            <a:r>
              <a:rPr lang="en-US" dirty="0" smtClean="0"/>
              <a:t> Data</a:t>
            </a:r>
          </a:p>
          <a:p>
            <a:pPr marL="742950" lvl="1" indent="-285750">
              <a:buFont typeface="Arial" panose="020B0604020202020204" pitchFamily="34" charset="0"/>
              <a:buChar char="•"/>
            </a:pPr>
            <a:r>
              <a:rPr lang="en-US" dirty="0" smtClean="0"/>
              <a:t>S3, </a:t>
            </a:r>
            <a:r>
              <a:rPr lang="en-US" dirty="0" err="1" smtClean="0"/>
              <a:t>Analisis</a:t>
            </a:r>
            <a:r>
              <a:rPr lang="en-US" dirty="0" smtClean="0"/>
              <a:t> Data </a:t>
            </a:r>
            <a:r>
              <a:rPr lang="en-US" dirty="0" err="1" smtClean="0"/>
              <a:t>Lanjut</a:t>
            </a:r>
            <a:endParaRPr lang="en-US" dirty="0" smtClean="0"/>
          </a:p>
          <a:p>
            <a:pPr marL="285750" indent="-285750">
              <a:buFont typeface="Arial" panose="020B0604020202020204" pitchFamily="34" charset="0"/>
              <a:buChar char="•"/>
            </a:pPr>
            <a:r>
              <a:rPr lang="en-US" dirty="0" smtClean="0"/>
              <a:t>2013 – 2015, PS </a:t>
            </a:r>
            <a:r>
              <a:rPr lang="en-US" dirty="0" err="1" smtClean="0"/>
              <a:t>Primatologi</a:t>
            </a:r>
            <a:endParaRPr lang="en-US" dirty="0" smtClean="0"/>
          </a:p>
          <a:p>
            <a:pPr marL="742950" lvl="1" indent="-285750">
              <a:buFont typeface="Arial" panose="020B0604020202020204" pitchFamily="34" charset="0"/>
              <a:buChar char="•"/>
            </a:pPr>
            <a:r>
              <a:rPr lang="en-US" dirty="0" smtClean="0"/>
              <a:t>S3, </a:t>
            </a:r>
            <a:r>
              <a:rPr lang="en-US" dirty="0" err="1" smtClean="0"/>
              <a:t>Metodologi</a:t>
            </a:r>
            <a:r>
              <a:rPr lang="en-US" dirty="0" smtClean="0"/>
              <a:t> </a:t>
            </a:r>
            <a:r>
              <a:rPr lang="en-US" dirty="0" err="1" smtClean="0"/>
              <a:t>Penelitian</a:t>
            </a:r>
            <a:r>
              <a:rPr lang="en-US" dirty="0" smtClean="0"/>
              <a:t> </a:t>
            </a:r>
            <a:r>
              <a:rPr lang="en-US" dirty="0" err="1" smtClean="0"/>
              <a:t>Satwa</a:t>
            </a:r>
            <a:r>
              <a:rPr lang="en-US" dirty="0" smtClean="0"/>
              <a:t> </a:t>
            </a:r>
            <a:r>
              <a:rPr lang="en-US" dirty="0" err="1" smtClean="0"/>
              <a:t>Primata</a:t>
            </a:r>
            <a:endParaRPr lang="en-US" dirty="0" smtClean="0"/>
          </a:p>
          <a:p>
            <a:pPr marL="285750" indent="-285750">
              <a:buFont typeface="Arial" panose="020B0604020202020204" pitchFamily="34" charset="0"/>
              <a:buChar char="•"/>
            </a:pPr>
            <a:r>
              <a:rPr lang="en-US" dirty="0" smtClean="0"/>
              <a:t>2013 – </a:t>
            </a:r>
            <a:r>
              <a:rPr lang="en-US" dirty="0" err="1" smtClean="0"/>
              <a:t>sekarang</a:t>
            </a:r>
            <a:r>
              <a:rPr lang="en-US" dirty="0" smtClean="0"/>
              <a:t>, </a:t>
            </a:r>
            <a:r>
              <a:rPr lang="en-US" dirty="0" err="1" smtClean="0"/>
              <a:t>Sekolah</a:t>
            </a:r>
            <a:r>
              <a:rPr lang="en-US" dirty="0" smtClean="0"/>
              <a:t> </a:t>
            </a:r>
            <a:r>
              <a:rPr lang="en-US" dirty="0" err="1" smtClean="0"/>
              <a:t>Bisnis</a:t>
            </a:r>
            <a:endParaRPr lang="en-US" dirty="0" smtClean="0"/>
          </a:p>
          <a:p>
            <a:pPr marL="285750" indent="-285750">
              <a:buFont typeface="Arial" panose="020B0604020202020204" pitchFamily="34" charset="0"/>
              <a:buChar char="•"/>
            </a:pPr>
            <a:r>
              <a:rPr lang="en-US" dirty="0" smtClean="0"/>
              <a:t>2016 – </a:t>
            </a:r>
            <a:r>
              <a:rPr lang="en-US" dirty="0" err="1" smtClean="0"/>
              <a:t>sekarang</a:t>
            </a:r>
            <a:r>
              <a:rPr lang="en-US" dirty="0" smtClean="0"/>
              <a:t>, PS MITNR</a:t>
            </a:r>
          </a:p>
          <a:p>
            <a:pPr marL="742950" lvl="1" indent="-285750">
              <a:buFont typeface="Arial" panose="020B0604020202020204" pitchFamily="34" charset="0"/>
              <a:buChar char="•"/>
            </a:pPr>
            <a:r>
              <a:rPr lang="en-US" dirty="0" smtClean="0"/>
              <a:t>S2, </a:t>
            </a:r>
            <a:r>
              <a:rPr lang="en-US" dirty="0" err="1" smtClean="0"/>
              <a:t>Geostatistics</a:t>
            </a:r>
            <a:endParaRPr lang="en-US" dirty="0"/>
          </a:p>
        </p:txBody>
      </p:sp>
    </p:spTree>
    <p:extLst>
      <p:ext uri="{BB962C8B-B14F-4D97-AF65-F5344CB8AC3E}">
        <p14:creationId xmlns:p14="http://schemas.microsoft.com/office/powerpoint/2010/main" val="117508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fade">
                                      <p:cBhvr>
                                        <p:cTn id="32" dur="500"/>
                                        <p:tgtEl>
                                          <p:spTgt spid="9">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animEffect transition="in" filter="fade">
                                      <p:cBhvr>
                                        <p:cTn id="35" dur="500"/>
                                        <p:tgtEl>
                                          <p:spTgt spid="9">
                                            <p:txEl>
                                              <p:pRg st="2" end="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xEl>
                                              <p:pRg st="3" end="3"/>
                                            </p:txEl>
                                          </p:spTgt>
                                        </p:tgtEl>
                                        <p:attrNameLst>
                                          <p:attrName>style.visibility</p:attrName>
                                        </p:attrNameLst>
                                      </p:cBhvr>
                                      <p:to>
                                        <p:strVal val="visible"/>
                                      </p:to>
                                    </p:set>
                                    <p:animEffect transition="in" filter="fade">
                                      <p:cBhvr>
                                        <p:cTn id="38" dur="500"/>
                                        <p:tgtEl>
                                          <p:spTgt spid="9">
                                            <p:txEl>
                                              <p:pRg st="3" end="3"/>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fade">
                                      <p:cBhvr>
                                        <p:cTn id="41" dur="500"/>
                                        <p:tgtEl>
                                          <p:spTgt spid="9">
                                            <p:txEl>
                                              <p:pRg st="4" end="4"/>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xEl>
                                              <p:pRg st="5" end="5"/>
                                            </p:txEl>
                                          </p:spTgt>
                                        </p:tgtEl>
                                        <p:attrNameLst>
                                          <p:attrName>style.visibility</p:attrName>
                                        </p:attrNameLst>
                                      </p:cBhvr>
                                      <p:to>
                                        <p:strVal val="visible"/>
                                      </p:to>
                                    </p:set>
                                    <p:animEffect transition="in" filter="fade">
                                      <p:cBhvr>
                                        <p:cTn id="44" dur="500"/>
                                        <p:tgtEl>
                                          <p:spTgt spid="9">
                                            <p:txEl>
                                              <p:pRg st="5" end="5"/>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
                                            <p:txEl>
                                              <p:pRg st="6" end="6"/>
                                            </p:txEl>
                                          </p:spTgt>
                                        </p:tgtEl>
                                        <p:attrNameLst>
                                          <p:attrName>style.visibility</p:attrName>
                                        </p:attrNameLst>
                                      </p:cBhvr>
                                      <p:to>
                                        <p:strVal val="visible"/>
                                      </p:to>
                                    </p:set>
                                    <p:animEffect transition="in" filter="fade">
                                      <p:cBhvr>
                                        <p:cTn id="47" dur="500"/>
                                        <p:tgtEl>
                                          <p:spTgt spid="9">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txEl>
                                              <p:pRg st="7" end="7"/>
                                            </p:txEl>
                                          </p:spTgt>
                                        </p:tgtEl>
                                        <p:attrNameLst>
                                          <p:attrName>style.visibility</p:attrName>
                                        </p:attrNameLst>
                                      </p:cBhvr>
                                      <p:to>
                                        <p:strVal val="visible"/>
                                      </p:to>
                                    </p:set>
                                    <p:animEffect transition="in" filter="fade">
                                      <p:cBhvr>
                                        <p:cTn id="52" dur="500"/>
                                        <p:tgtEl>
                                          <p:spTgt spid="9">
                                            <p:txEl>
                                              <p:pRg st="7" end="7"/>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txEl>
                                              <p:pRg st="8" end="8"/>
                                            </p:txEl>
                                          </p:spTgt>
                                        </p:tgtEl>
                                        <p:attrNameLst>
                                          <p:attrName>style.visibility</p:attrName>
                                        </p:attrNameLst>
                                      </p:cBhvr>
                                      <p:to>
                                        <p:strVal val="visible"/>
                                      </p:to>
                                    </p:set>
                                    <p:animEffect transition="in" filter="fade">
                                      <p:cBhvr>
                                        <p:cTn id="55" dur="500"/>
                                        <p:tgtEl>
                                          <p:spTgt spid="9">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
                                            <p:txEl>
                                              <p:pRg st="9" end="9"/>
                                            </p:txEl>
                                          </p:spTgt>
                                        </p:tgtEl>
                                        <p:attrNameLst>
                                          <p:attrName>style.visibility</p:attrName>
                                        </p:attrNameLst>
                                      </p:cBhvr>
                                      <p:to>
                                        <p:strVal val="visible"/>
                                      </p:to>
                                    </p:set>
                                    <p:animEffect transition="in" filter="fade">
                                      <p:cBhvr>
                                        <p:cTn id="60" dur="500"/>
                                        <p:tgtEl>
                                          <p:spTgt spid="9">
                                            <p:txEl>
                                              <p:pRg st="9" end="9"/>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9">
                                            <p:txEl>
                                              <p:pRg st="10" end="10"/>
                                            </p:txEl>
                                          </p:spTgt>
                                        </p:tgtEl>
                                        <p:attrNameLst>
                                          <p:attrName>style.visibility</p:attrName>
                                        </p:attrNameLst>
                                      </p:cBhvr>
                                      <p:to>
                                        <p:strVal val="visible"/>
                                      </p:to>
                                    </p:set>
                                    <p:animEffect transition="in" filter="fade">
                                      <p:cBhvr>
                                        <p:cTn id="65" dur="500"/>
                                        <p:tgtEl>
                                          <p:spTgt spid="9">
                                            <p:txEl>
                                              <p:pRg st="10" end="1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
                                            <p:txEl>
                                              <p:pRg st="11" end="11"/>
                                            </p:txEl>
                                          </p:spTgt>
                                        </p:tgtEl>
                                        <p:attrNameLst>
                                          <p:attrName>style.visibility</p:attrName>
                                        </p:attrNameLst>
                                      </p:cBhvr>
                                      <p:to>
                                        <p:strVal val="visible"/>
                                      </p:to>
                                    </p:set>
                                    <p:animEffect transition="in" filter="fade">
                                      <p:cBhvr>
                                        <p:cTn id="68" dur="500"/>
                                        <p:tgtEl>
                                          <p:spTgt spid="9">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000" y="0"/>
            <a:ext cx="7772400" cy="3046988"/>
          </a:xfrm>
          <a:prstGeom prst="rect">
            <a:avLst/>
          </a:prstGeom>
        </p:spPr>
        <p:txBody>
          <a:bodyPr wrap="square">
            <a:spAutoFit/>
          </a:bodyPr>
          <a:lstStyle/>
          <a:p>
            <a:endParaRPr lang="en-US" sz="2400">
              <a:latin typeface="Courier New" pitchFamily="49" charset="0"/>
              <a:cs typeface="Courier New" pitchFamily="49" charset="0"/>
            </a:endParaRPr>
          </a:p>
          <a:p>
            <a:r>
              <a:rPr lang="en-US" sz="2400">
                <a:latin typeface="Courier New" pitchFamily="49" charset="0"/>
                <a:cs typeface="Courier New" pitchFamily="49" charset="0"/>
              </a:rPr>
              <a:t>&gt; table(data$class, prediksi.asli)</a:t>
            </a:r>
          </a:p>
          <a:p>
            <a:r>
              <a:rPr lang="en-US" sz="2400">
                <a:latin typeface="Courier New" pitchFamily="49" charset="0"/>
                <a:cs typeface="Courier New" pitchFamily="49" charset="0"/>
              </a:rPr>
              <a:t>   prediksi.asli</a:t>
            </a:r>
          </a:p>
          <a:p>
            <a:r>
              <a:rPr lang="en-US" sz="2400">
                <a:latin typeface="Courier New" pitchFamily="49" charset="0"/>
                <a:cs typeface="Courier New" pitchFamily="49" charset="0"/>
              </a:rPr>
              <a:t>      0   1</a:t>
            </a:r>
          </a:p>
          <a:p>
            <a:r>
              <a:rPr lang="en-US" sz="2400">
                <a:latin typeface="Courier New" pitchFamily="49" charset="0"/>
                <a:cs typeface="Courier New" pitchFamily="49" charset="0"/>
              </a:rPr>
              <a:t>  0 350 386</a:t>
            </a:r>
          </a:p>
          <a:p>
            <a:r>
              <a:rPr lang="en-US" sz="2400">
                <a:latin typeface="Courier New" pitchFamily="49" charset="0"/>
                <a:cs typeface="Courier New" pitchFamily="49" charset="0"/>
              </a:rPr>
              <a:t>  1 312 481</a:t>
            </a:r>
          </a:p>
          <a:p>
            <a:r>
              <a:rPr lang="en-US" sz="2400">
                <a:latin typeface="Courier New" pitchFamily="49" charset="0"/>
                <a:cs typeface="Courier New" pitchFamily="49" charset="0"/>
              </a:rPr>
              <a:t>&gt; mean(data$class == prediksi.</a:t>
            </a:r>
            <a:r>
              <a:rPr lang="en-US" sz="2400" u="sng">
                <a:latin typeface="Courier New" pitchFamily="49" charset="0"/>
                <a:cs typeface="Courier New" pitchFamily="49" charset="0"/>
              </a:rPr>
              <a:t>asli</a:t>
            </a:r>
            <a:r>
              <a:rPr lang="en-US" sz="2400">
                <a:latin typeface="Courier New" pitchFamily="49" charset="0"/>
                <a:cs typeface="Courier New" pitchFamily="49" charset="0"/>
              </a:rPr>
              <a:t>)</a:t>
            </a:r>
          </a:p>
          <a:p>
            <a:r>
              <a:rPr lang="en-US" sz="2400">
                <a:latin typeface="Courier New" pitchFamily="49" charset="0"/>
                <a:cs typeface="Courier New" pitchFamily="49" charset="0"/>
              </a:rPr>
              <a:t>[1] </a:t>
            </a:r>
            <a:r>
              <a:rPr lang="en-US" sz="2400" b="1">
                <a:solidFill>
                  <a:srgbClr val="FF0000"/>
                </a:solidFill>
                <a:latin typeface="Courier New" pitchFamily="49" charset="0"/>
                <a:cs typeface="Courier New" pitchFamily="49" charset="0"/>
              </a:rPr>
              <a:t>0.5434925</a:t>
            </a:r>
          </a:p>
        </p:txBody>
      </p:sp>
      <p:sp>
        <p:nvSpPr>
          <p:cNvPr id="5" name="Rectangle 4"/>
          <p:cNvSpPr/>
          <p:nvPr/>
        </p:nvSpPr>
        <p:spPr>
          <a:xfrm>
            <a:off x="3429000" y="3505200"/>
            <a:ext cx="6934200" cy="3046988"/>
          </a:xfrm>
          <a:prstGeom prst="rect">
            <a:avLst/>
          </a:prstGeom>
        </p:spPr>
        <p:txBody>
          <a:bodyPr wrap="square">
            <a:spAutoFit/>
          </a:bodyPr>
          <a:lstStyle/>
          <a:p>
            <a:endParaRPr lang="en-US" sz="2400">
              <a:latin typeface="Courier New" pitchFamily="49" charset="0"/>
              <a:cs typeface="Courier New" pitchFamily="49" charset="0"/>
            </a:endParaRPr>
          </a:p>
          <a:p>
            <a:r>
              <a:rPr lang="en-US" sz="2400">
                <a:latin typeface="Courier New" pitchFamily="49" charset="0"/>
                <a:cs typeface="Courier New" pitchFamily="49" charset="0"/>
              </a:rPr>
              <a:t>&gt; table(data$class, prediksi.disk)</a:t>
            </a:r>
          </a:p>
          <a:p>
            <a:r>
              <a:rPr lang="en-US" sz="2400">
                <a:latin typeface="Courier New" pitchFamily="49" charset="0"/>
                <a:cs typeface="Courier New" pitchFamily="49" charset="0"/>
              </a:rPr>
              <a:t>   prediksi.disk</a:t>
            </a:r>
          </a:p>
          <a:p>
            <a:r>
              <a:rPr lang="en-US" sz="2400">
                <a:latin typeface="Courier New" pitchFamily="49" charset="0"/>
                <a:cs typeface="Courier New" pitchFamily="49" charset="0"/>
              </a:rPr>
              <a:t>      0   1</a:t>
            </a:r>
          </a:p>
          <a:p>
            <a:r>
              <a:rPr lang="en-US" sz="2400">
                <a:latin typeface="Courier New" pitchFamily="49" charset="0"/>
                <a:cs typeface="Courier New" pitchFamily="49" charset="0"/>
              </a:rPr>
              <a:t>  0 569 167</a:t>
            </a:r>
          </a:p>
          <a:p>
            <a:r>
              <a:rPr lang="en-US" sz="2400">
                <a:latin typeface="Courier New" pitchFamily="49" charset="0"/>
                <a:cs typeface="Courier New" pitchFamily="49" charset="0"/>
              </a:rPr>
              <a:t>  1 210 583</a:t>
            </a:r>
          </a:p>
          <a:p>
            <a:r>
              <a:rPr lang="en-US" sz="2400">
                <a:latin typeface="Courier New" pitchFamily="49" charset="0"/>
                <a:cs typeface="Courier New" pitchFamily="49" charset="0"/>
              </a:rPr>
              <a:t>&gt; mean(data$class == prediksi.</a:t>
            </a:r>
            <a:r>
              <a:rPr lang="en-US" sz="2400" u="sng">
                <a:latin typeface="Courier New" pitchFamily="49" charset="0"/>
                <a:cs typeface="Courier New" pitchFamily="49" charset="0"/>
              </a:rPr>
              <a:t>disk</a:t>
            </a:r>
            <a:r>
              <a:rPr lang="en-US" sz="2400">
                <a:latin typeface="Courier New" pitchFamily="49" charset="0"/>
                <a:cs typeface="Courier New" pitchFamily="49" charset="0"/>
              </a:rPr>
              <a:t>)</a:t>
            </a:r>
          </a:p>
          <a:p>
            <a:r>
              <a:rPr lang="en-US" sz="2400">
                <a:latin typeface="Courier New" pitchFamily="49" charset="0"/>
                <a:cs typeface="Courier New" pitchFamily="49" charset="0"/>
              </a:rPr>
              <a:t>[1] </a:t>
            </a:r>
            <a:r>
              <a:rPr lang="en-US" sz="2400" b="1">
                <a:solidFill>
                  <a:srgbClr val="FF0000"/>
                </a:solidFill>
                <a:latin typeface="Courier New" pitchFamily="49" charset="0"/>
                <a:cs typeface="Courier New" pitchFamily="49" charset="0"/>
              </a:rPr>
              <a:t>0.7534336</a:t>
            </a:r>
          </a:p>
        </p:txBody>
      </p:sp>
    </p:spTree>
    <p:extLst>
      <p:ext uri="{BB962C8B-B14F-4D97-AF65-F5344CB8AC3E}">
        <p14:creationId xmlns:p14="http://schemas.microsoft.com/office/powerpoint/2010/main" val="23788268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457200"/>
            <a:ext cx="8686800" cy="1477328"/>
          </a:xfrm>
          <a:prstGeom prst="rect">
            <a:avLst/>
          </a:prstGeom>
        </p:spPr>
        <p:txBody>
          <a:bodyPr wrap="square">
            <a:spAutoFit/>
          </a:bodyPr>
          <a:lstStyle/>
          <a:p>
            <a:r>
              <a:rPr lang="en-US" dirty="0">
                <a:latin typeface="Courier New" pitchFamily="49" charset="0"/>
                <a:cs typeface="Courier New" pitchFamily="49" charset="0"/>
              </a:rPr>
              <a:t>table(</a:t>
            </a:r>
            <a:r>
              <a:rPr lang="en-US" dirty="0" err="1">
                <a:latin typeface="Courier New" pitchFamily="49" charset="0"/>
                <a:cs typeface="Courier New" pitchFamily="49" charset="0"/>
              </a:rPr>
              <a:t>x.eqwid</a:t>
            </a:r>
            <a:r>
              <a:rPr lang="en-US" dirty="0">
                <a:latin typeface="Courier New" pitchFamily="49" charset="0"/>
                <a:cs typeface="Courier New" pitchFamily="49" charset="0"/>
              </a:rPr>
              <a:t>, </a:t>
            </a:r>
            <a:r>
              <a:rPr lang="en-US" dirty="0" err="1">
                <a:latin typeface="Courier New" pitchFamily="49" charset="0"/>
                <a:cs typeface="Courier New" pitchFamily="49" charset="0"/>
              </a:rPr>
              <a:t>data$class</a:t>
            </a:r>
            <a:r>
              <a:rPr lang="en-US" dirty="0">
                <a:latin typeface="Courier New" pitchFamily="49" charset="0"/>
                <a:cs typeface="Courier New" pitchFamily="49" charset="0"/>
              </a:rPr>
              <a:t>)</a:t>
            </a:r>
          </a:p>
          <a:p>
            <a:r>
              <a:rPr lang="en-US" dirty="0" err="1">
                <a:latin typeface="Courier New" pitchFamily="49" charset="0"/>
                <a:cs typeface="Courier New" pitchFamily="49" charset="0"/>
              </a:rPr>
              <a:t>prop.table</a:t>
            </a:r>
            <a:r>
              <a:rPr lang="en-US" dirty="0">
                <a:latin typeface="Courier New" pitchFamily="49" charset="0"/>
                <a:cs typeface="Courier New" pitchFamily="49" charset="0"/>
              </a:rPr>
              <a:t>(table(</a:t>
            </a:r>
            <a:r>
              <a:rPr lang="en-US" dirty="0" err="1">
                <a:latin typeface="Courier New" pitchFamily="49" charset="0"/>
                <a:cs typeface="Courier New" pitchFamily="49" charset="0"/>
              </a:rPr>
              <a:t>x.eqwid</a:t>
            </a:r>
            <a:r>
              <a:rPr lang="en-US" dirty="0">
                <a:latin typeface="Courier New" pitchFamily="49" charset="0"/>
                <a:cs typeface="Courier New" pitchFamily="49" charset="0"/>
              </a:rPr>
              <a:t>, </a:t>
            </a:r>
            <a:r>
              <a:rPr lang="en-US" dirty="0" err="1">
                <a:latin typeface="Courier New" pitchFamily="49" charset="0"/>
                <a:cs typeface="Courier New" pitchFamily="49" charset="0"/>
              </a:rPr>
              <a:t>data$class</a:t>
            </a:r>
            <a:r>
              <a:rPr lang="en-US" dirty="0">
                <a:latin typeface="Courier New" pitchFamily="49" charset="0"/>
                <a:cs typeface="Courier New" pitchFamily="49" charset="0"/>
              </a:rPr>
              <a:t>), margin=1)</a:t>
            </a:r>
          </a:p>
          <a:p>
            <a:endParaRPr lang="en-US" dirty="0">
              <a:latin typeface="Courier New" pitchFamily="49" charset="0"/>
              <a:cs typeface="Courier New" pitchFamily="49" charset="0"/>
            </a:endParaRPr>
          </a:p>
          <a:p>
            <a:r>
              <a:rPr lang="en-US" dirty="0" err="1">
                <a:latin typeface="Courier New" pitchFamily="49" charset="0"/>
                <a:cs typeface="Courier New" pitchFamily="49" charset="0"/>
              </a:rPr>
              <a:t>proporsi</a:t>
            </a:r>
            <a:r>
              <a:rPr lang="en-US" dirty="0">
                <a:latin typeface="Courier New" pitchFamily="49" charset="0"/>
                <a:cs typeface="Courier New" pitchFamily="49" charset="0"/>
              </a:rPr>
              <a:t> &lt;- </a:t>
            </a:r>
            <a:r>
              <a:rPr lang="en-US" dirty="0" err="1">
                <a:latin typeface="Courier New" pitchFamily="49" charset="0"/>
                <a:cs typeface="Courier New" pitchFamily="49" charset="0"/>
              </a:rPr>
              <a:t>prop.table</a:t>
            </a:r>
            <a:r>
              <a:rPr lang="en-US" dirty="0">
                <a:latin typeface="Courier New" pitchFamily="49" charset="0"/>
                <a:cs typeface="Courier New" pitchFamily="49" charset="0"/>
              </a:rPr>
              <a:t>(table(</a:t>
            </a:r>
            <a:r>
              <a:rPr lang="en-US" dirty="0" err="1">
                <a:latin typeface="Courier New" pitchFamily="49" charset="0"/>
                <a:cs typeface="Courier New" pitchFamily="49" charset="0"/>
              </a:rPr>
              <a:t>x.eqwid</a:t>
            </a:r>
            <a:r>
              <a:rPr lang="en-US" dirty="0">
                <a:latin typeface="Courier New" pitchFamily="49" charset="0"/>
                <a:cs typeface="Courier New" pitchFamily="49" charset="0"/>
              </a:rPr>
              <a:t>, </a:t>
            </a:r>
            <a:r>
              <a:rPr lang="en-US" dirty="0" err="1">
                <a:latin typeface="Courier New" pitchFamily="49" charset="0"/>
                <a:cs typeface="Courier New" pitchFamily="49" charset="0"/>
              </a:rPr>
              <a:t>data$class</a:t>
            </a:r>
            <a:r>
              <a:rPr lang="en-US" dirty="0">
                <a:latin typeface="Courier New" pitchFamily="49" charset="0"/>
                <a:cs typeface="Courier New" pitchFamily="49" charset="0"/>
              </a:rPr>
              <a:t>), margin=1)</a:t>
            </a:r>
          </a:p>
          <a:p>
            <a:r>
              <a:rPr lang="en-US" dirty="0" err="1">
                <a:latin typeface="Courier New" pitchFamily="49" charset="0"/>
                <a:cs typeface="Courier New" pitchFamily="49" charset="0"/>
              </a:rPr>
              <a:t>barplot</a:t>
            </a:r>
            <a:r>
              <a:rPr lang="en-US" dirty="0">
                <a:latin typeface="Courier New" pitchFamily="49" charset="0"/>
                <a:cs typeface="Courier New" pitchFamily="49" charset="0"/>
              </a:rPr>
              <a:t>(t(</a:t>
            </a:r>
            <a:r>
              <a:rPr lang="en-US" dirty="0" err="1">
                <a:latin typeface="Courier New" pitchFamily="49" charset="0"/>
                <a:cs typeface="Courier New" pitchFamily="49" charset="0"/>
              </a:rPr>
              <a:t>proporsi</a:t>
            </a:r>
            <a:r>
              <a:rPr lang="en-US" dirty="0">
                <a:latin typeface="Courier New" pitchFamily="49" charset="0"/>
                <a:cs typeface="Courier New" pitchFamily="49" charset="0"/>
              </a:rPr>
              <a:t>))</a:t>
            </a:r>
          </a:p>
        </p:txBody>
      </p:sp>
      <p:pic>
        <p:nvPicPr>
          <p:cNvPr id="1026" name="Picture 2"/>
          <p:cNvPicPr>
            <a:picLocks noChangeAspect="1" noChangeArrowheads="1"/>
          </p:cNvPicPr>
          <p:nvPr/>
        </p:nvPicPr>
        <p:blipFill>
          <a:blip r:embed="rId2" cstate="print"/>
          <a:srcRect/>
          <a:stretch>
            <a:fillRect/>
          </a:stretch>
        </p:blipFill>
        <p:spPr bwMode="auto">
          <a:xfrm>
            <a:off x="1828800" y="2895601"/>
            <a:ext cx="8554322" cy="3408363"/>
          </a:xfrm>
          <a:prstGeom prst="rect">
            <a:avLst/>
          </a:prstGeom>
          <a:noFill/>
          <a:ln w="9525">
            <a:noFill/>
            <a:miter lim="800000"/>
            <a:headEnd/>
            <a:tailEnd/>
          </a:ln>
          <a:effectLst/>
        </p:spPr>
      </p:pic>
    </p:spTree>
    <p:extLst>
      <p:ext uri="{BB962C8B-B14F-4D97-AF65-F5344CB8AC3E}">
        <p14:creationId xmlns:p14="http://schemas.microsoft.com/office/powerpoint/2010/main" val="21231922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Supervised Discretization</a:t>
            </a:r>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627857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normAutofit/>
          </a:bodyPr>
          <a:lstStyle/>
          <a:p>
            <a:pPr eaLnBrk="1" hangingPunct="1"/>
            <a:r>
              <a:rPr lang="es-ES" dirty="0" err="1" smtClean="0">
                <a:ea typeface="ＭＳ Ｐゴシック" pitchFamily="34" charset="-128"/>
              </a:rPr>
              <a:t>Description</a:t>
            </a:r>
            <a:r>
              <a:rPr lang="es-ES" dirty="0" smtClean="0">
                <a:ea typeface="ＭＳ Ｐゴシック" pitchFamily="34" charset="-128"/>
              </a:rPr>
              <a:t> of </a:t>
            </a:r>
            <a:r>
              <a:rPr lang="es-ES" dirty="0" err="1" smtClean="0">
                <a:ea typeface="ＭＳ Ｐゴシック" pitchFamily="34" charset="-128"/>
              </a:rPr>
              <a:t>Representative</a:t>
            </a:r>
            <a:r>
              <a:rPr lang="es-ES" dirty="0" smtClean="0">
                <a:ea typeface="ＭＳ Ｐゴシック" pitchFamily="34" charset="-128"/>
              </a:rPr>
              <a:t> </a:t>
            </a:r>
            <a:r>
              <a:rPr lang="es-ES" dirty="0" err="1" smtClean="0">
                <a:ea typeface="ＭＳ Ｐゴシック" pitchFamily="34" charset="-128"/>
              </a:rPr>
              <a:t>Methods</a:t>
            </a:r>
            <a:endParaRPr lang="es-ES" dirty="0" smtClean="0">
              <a:solidFill>
                <a:schemeClr val="bg2"/>
              </a:solidFill>
              <a:ea typeface="ＭＳ Ｐゴシック" pitchFamily="34" charset="-128"/>
            </a:endParaRPr>
          </a:p>
        </p:txBody>
      </p:sp>
      <p:sp>
        <p:nvSpPr>
          <p:cNvPr id="41986" name="Rectangle 3"/>
          <p:cNvSpPr>
            <a:spLocks noGrp="1" noChangeArrowheads="1"/>
          </p:cNvSpPr>
          <p:nvPr>
            <p:ph idx="1"/>
          </p:nvPr>
        </p:nvSpPr>
        <p:spPr>
          <a:xfrm>
            <a:off x="1981200" y="1905000"/>
            <a:ext cx="8229600" cy="4692650"/>
          </a:xfrm>
        </p:spPr>
        <p:txBody>
          <a:bodyPr/>
          <a:lstStyle/>
          <a:p>
            <a:pPr marL="0" indent="0" algn="just">
              <a:buNone/>
            </a:pPr>
            <a:r>
              <a:rPr lang="es-ES" smtClean="0">
                <a:ea typeface="ＭＳ Ｐゴシック" pitchFamily="34" charset="-128"/>
              </a:rPr>
              <a:t>Splitting</a:t>
            </a:r>
            <a:endParaRPr lang="es-ES" dirty="0" smtClean="0">
              <a:ea typeface="ＭＳ Ｐゴシック" pitchFamily="34" charset="-128"/>
            </a:endParaRPr>
          </a:p>
          <a:p>
            <a:pPr marL="0" indent="0" algn="just">
              <a:buNone/>
            </a:pPr>
            <a:endParaRPr lang="es-ES" dirty="0" smtClean="0">
              <a:ea typeface="ＭＳ Ｐゴシック" pitchFamily="34" charset="-128"/>
            </a:endParaRPr>
          </a:p>
        </p:txBody>
      </p:sp>
      <p:pic>
        <p:nvPicPr>
          <p:cNvPr id="41987" name="Imagen 1"/>
          <p:cNvPicPr>
            <a:picLocks noChangeAspect="1"/>
          </p:cNvPicPr>
          <p:nvPr/>
        </p:nvPicPr>
        <p:blipFill>
          <a:blip r:embed="rId2" cstate="print"/>
          <a:srcRect/>
          <a:stretch>
            <a:fillRect/>
          </a:stretch>
        </p:blipFill>
        <p:spPr bwMode="auto">
          <a:xfrm>
            <a:off x="2800350" y="2330450"/>
            <a:ext cx="6680200" cy="3835400"/>
          </a:xfrm>
          <a:prstGeom prst="rect">
            <a:avLst/>
          </a:prstGeom>
          <a:noFill/>
          <a:ln w="9525">
            <a:noFill/>
            <a:miter lim="800000"/>
            <a:headEnd/>
            <a:tailEnd/>
          </a:ln>
        </p:spPr>
      </p:pic>
    </p:spTree>
    <p:extLst>
      <p:ext uri="{BB962C8B-B14F-4D97-AF65-F5344CB8AC3E}">
        <p14:creationId xmlns:p14="http://schemas.microsoft.com/office/powerpoint/2010/main" val="8671656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normAutofit/>
          </a:bodyPr>
          <a:lstStyle/>
          <a:p>
            <a:pPr eaLnBrk="1" hangingPunct="1"/>
            <a:r>
              <a:rPr lang="es-ES" smtClean="0">
                <a:ea typeface="ＭＳ Ｐゴシック" pitchFamily="34" charset="-128"/>
              </a:rPr>
              <a:t>Description of Representative Methods</a:t>
            </a:r>
            <a:endParaRPr lang="es-ES" smtClean="0">
              <a:solidFill>
                <a:schemeClr val="bg2"/>
              </a:solidFill>
              <a:ea typeface="ＭＳ Ｐゴシック" pitchFamily="34" charset="-128"/>
            </a:endParaRPr>
          </a:p>
        </p:txBody>
      </p:sp>
      <p:sp>
        <p:nvSpPr>
          <p:cNvPr id="44034" name="Rectangle 3"/>
          <p:cNvSpPr>
            <a:spLocks noGrp="1" noChangeArrowheads="1"/>
          </p:cNvSpPr>
          <p:nvPr>
            <p:ph idx="1"/>
          </p:nvPr>
        </p:nvSpPr>
        <p:spPr>
          <a:xfrm>
            <a:off x="1981200" y="1905000"/>
            <a:ext cx="8229600" cy="4692650"/>
          </a:xfrm>
        </p:spPr>
        <p:txBody>
          <a:bodyPr/>
          <a:lstStyle/>
          <a:p>
            <a:pPr marL="0" indent="0" algn="just">
              <a:buNone/>
            </a:pPr>
            <a:r>
              <a:rPr lang="es-ES" dirty="0" err="1" smtClean="0">
                <a:ea typeface="ＭＳ Ｐゴシック" pitchFamily="34" charset="-128"/>
              </a:rPr>
              <a:t>Splitting</a:t>
            </a:r>
            <a:endParaRPr lang="es-ES" dirty="0" smtClean="0">
              <a:ea typeface="ＭＳ Ｐゴシック" pitchFamily="34" charset="-128"/>
            </a:endParaRPr>
          </a:p>
          <a:p>
            <a:pPr marL="0" indent="0" algn="just">
              <a:buNone/>
            </a:pPr>
            <a:endParaRPr lang="es-ES" dirty="0" smtClean="0">
              <a:ea typeface="ＭＳ Ｐゴシック" pitchFamily="34" charset="-128"/>
            </a:endParaRPr>
          </a:p>
          <a:p>
            <a:pPr marL="0" indent="0" algn="just">
              <a:buNone/>
            </a:pPr>
            <a:r>
              <a:rPr lang="es-ES" sz="2400" b="1" dirty="0">
                <a:ea typeface="ＭＳ Ｐゴシック" pitchFamily="34" charset="-128"/>
              </a:rPr>
              <a:t>MDLP</a:t>
            </a:r>
            <a:r>
              <a:rPr lang="es-ES" sz="2400" dirty="0">
                <a:ea typeface="ＭＳ Ｐゴシック" pitchFamily="34" charset="-128"/>
              </a:rPr>
              <a:t> — </a:t>
            </a:r>
            <a:r>
              <a:rPr lang="es-ES" sz="2400" dirty="0" err="1">
                <a:ea typeface="ＭＳ Ｐゴシック" pitchFamily="34" charset="-128"/>
              </a:rPr>
              <a:t>This</a:t>
            </a:r>
            <a:r>
              <a:rPr lang="es-ES" sz="2400" dirty="0">
                <a:ea typeface="ＭＳ Ｐゴシック" pitchFamily="34" charset="-128"/>
              </a:rPr>
              <a:t> </a:t>
            </a:r>
            <a:r>
              <a:rPr lang="es-ES" sz="2400" dirty="0" err="1">
                <a:ea typeface="ＭＳ Ｐゴシック" pitchFamily="34" charset="-128"/>
              </a:rPr>
              <a:t>discretizer</a:t>
            </a:r>
            <a:r>
              <a:rPr lang="es-ES" sz="2400" dirty="0">
                <a:ea typeface="ＭＳ Ｐゴシック" pitchFamily="34" charset="-128"/>
              </a:rPr>
              <a:t> uses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entropy</a:t>
            </a:r>
            <a:r>
              <a:rPr lang="es-ES" sz="2400" dirty="0">
                <a:ea typeface="ＭＳ Ｐゴシック" pitchFamily="34" charset="-128"/>
              </a:rPr>
              <a:t> </a:t>
            </a:r>
            <a:r>
              <a:rPr lang="es-ES" sz="2400" dirty="0" err="1">
                <a:ea typeface="ＭＳ Ｐゴシック" pitchFamily="34" charset="-128"/>
              </a:rPr>
              <a:t>measure</a:t>
            </a:r>
            <a:r>
              <a:rPr lang="es-ES" sz="2400" dirty="0">
                <a:ea typeface="ＭＳ Ｐゴシック" pitchFamily="34" charset="-128"/>
              </a:rPr>
              <a:t> to </a:t>
            </a:r>
            <a:r>
              <a:rPr lang="es-ES" sz="2400" dirty="0" err="1">
                <a:ea typeface="ＭＳ Ｐゴシック" pitchFamily="34" charset="-128"/>
              </a:rPr>
              <a:t>evaluate</a:t>
            </a:r>
            <a:r>
              <a:rPr lang="es-ES" sz="2400" dirty="0">
                <a:ea typeface="ＭＳ Ｐゴシック" pitchFamily="34" charset="-128"/>
              </a:rPr>
              <a:t> </a:t>
            </a:r>
            <a:r>
              <a:rPr lang="es-ES" sz="2400" dirty="0" err="1">
                <a:ea typeface="ＭＳ Ｐゴシック" pitchFamily="34" charset="-128"/>
              </a:rPr>
              <a:t>candidate</a:t>
            </a:r>
            <a:r>
              <a:rPr lang="es-ES" sz="2400" dirty="0">
                <a:ea typeface="ＭＳ Ｐゴシック" pitchFamily="34" charset="-128"/>
              </a:rPr>
              <a:t> </a:t>
            </a:r>
            <a:r>
              <a:rPr lang="es-ES" sz="2400" dirty="0" err="1">
                <a:ea typeface="ＭＳ Ｐゴシック" pitchFamily="34" charset="-128"/>
              </a:rPr>
              <a:t>cut</a:t>
            </a:r>
            <a:r>
              <a:rPr lang="es-ES" sz="2400" dirty="0">
                <a:ea typeface="ＭＳ Ｐゴシック" pitchFamily="34" charset="-128"/>
              </a:rPr>
              <a:t> </a:t>
            </a:r>
            <a:r>
              <a:rPr lang="es-ES" sz="2400" dirty="0" err="1">
                <a:ea typeface="ＭＳ Ｐゴシック" pitchFamily="34" charset="-128"/>
              </a:rPr>
              <a:t>points</a:t>
            </a:r>
            <a:r>
              <a:rPr lang="es-ES" sz="2400" dirty="0">
                <a:ea typeface="ＭＳ Ｐゴシック" pitchFamily="34" charset="-128"/>
              </a:rPr>
              <a:t>. </a:t>
            </a:r>
            <a:r>
              <a:rPr lang="es-ES" sz="2400" dirty="0" err="1">
                <a:ea typeface="ＭＳ Ｐゴシック" pitchFamily="34" charset="-128"/>
              </a:rPr>
              <a:t>Entropy</a:t>
            </a:r>
            <a:r>
              <a:rPr lang="es-ES" sz="2400" dirty="0">
                <a:ea typeface="ＭＳ Ｐゴシック" pitchFamily="34" charset="-128"/>
              </a:rPr>
              <a:t> </a:t>
            </a:r>
            <a:r>
              <a:rPr lang="es-ES" sz="2400" dirty="0" err="1">
                <a:ea typeface="ＭＳ Ｐゴシック" pitchFamily="34" charset="-128"/>
              </a:rPr>
              <a:t>is</a:t>
            </a:r>
            <a:r>
              <a:rPr lang="es-ES" sz="2400" dirty="0">
                <a:ea typeface="ＭＳ Ｐゴシック" pitchFamily="34" charset="-128"/>
              </a:rPr>
              <a:t> </a:t>
            </a:r>
            <a:r>
              <a:rPr lang="es-ES" sz="2400" dirty="0" err="1">
                <a:ea typeface="ＭＳ Ｐゴシック" pitchFamily="34" charset="-128"/>
              </a:rPr>
              <a:t>one</a:t>
            </a:r>
            <a:r>
              <a:rPr lang="es-ES" sz="2400" dirty="0">
                <a:ea typeface="ＭＳ Ｐゴシック" pitchFamily="34" charset="-128"/>
              </a:rPr>
              <a:t> of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most</a:t>
            </a:r>
            <a:r>
              <a:rPr lang="es-ES" sz="2400" dirty="0">
                <a:ea typeface="ＭＳ Ｐゴシック" pitchFamily="34" charset="-128"/>
              </a:rPr>
              <a:t> </a:t>
            </a:r>
            <a:r>
              <a:rPr lang="es-ES" sz="2400" dirty="0" err="1">
                <a:ea typeface="ＭＳ Ｐゴシック" pitchFamily="34" charset="-128"/>
              </a:rPr>
              <a:t>commonly</a:t>
            </a:r>
            <a:r>
              <a:rPr lang="es-ES" sz="2400" dirty="0">
                <a:ea typeface="ＭＳ Ｐゴシック" pitchFamily="34" charset="-128"/>
              </a:rPr>
              <a:t> </a:t>
            </a:r>
            <a:r>
              <a:rPr lang="es-ES" sz="2400" dirty="0" err="1">
                <a:ea typeface="ＭＳ Ｐゴシック" pitchFamily="34" charset="-128"/>
              </a:rPr>
              <a:t>used</a:t>
            </a:r>
            <a:r>
              <a:rPr lang="es-ES" sz="2400" dirty="0">
                <a:ea typeface="ＭＳ Ｐゴシック" pitchFamily="34" charset="-128"/>
              </a:rPr>
              <a:t> </a:t>
            </a:r>
            <a:r>
              <a:rPr lang="es-ES" sz="2400" dirty="0" err="1">
                <a:ea typeface="ＭＳ Ｐゴシック" pitchFamily="34" charset="-128"/>
              </a:rPr>
              <a:t>discretization</a:t>
            </a:r>
            <a:r>
              <a:rPr lang="es-ES" sz="2400" dirty="0">
                <a:ea typeface="ＭＳ Ｐゴシック" pitchFamily="34" charset="-128"/>
              </a:rPr>
              <a:t> </a:t>
            </a:r>
            <a:r>
              <a:rPr lang="es-ES" sz="2400" dirty="0" err="1">
                <a:ea typeface="ＭＳ Ｐゴシック" pitchFamily="34" charset="-128"/>
              </a:rPr>
              <a:t>measures</a:t>
            </a:r>
            <a:r>
              <a:rPr lang="es-ES" sz="2400" dirty="0">
                <a:ea typeface="ＭＳ Ｐゴシック" pitchFamily="34" charset="-128"/>
              </a:rPr>
              <a:t> in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literature</a:t>
            </a:r>
            <a:r>
              <a:rPr lang="es-ES" sz="2400" dirty="0">
                <a:ea typeface="ＭＳ Ｐゴシック" pitchFamily="34" charset="-128"/>
              </a:rPr>
              <a:t>.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entropy</a:t>
            </a:r>
            <a:r>
              <a:rPr lang="es-ES" sz="2400" dirty="0">
                <a:ea typeface="ＭＳ Ｐゴシック" pitchFamily="34" charset="-128"/>
              </a:rPr>
              <a:t> of a </a:t>
            </a:r>
            <a:r>
              <a:rPr lang="es-ES" sz="2400" dirty="0" err="1">
                <a:ea typeface="ＭＳ Ｐゴシック" pitchFamily="34" charset="-128"/>
              </a:rPr>
              <a:t>sample</a:t>
            </a:r>
            <a:r>
              <a:rPr lang="es-ES" sz="2400" dirty="0">
                <a:ea typeface="ＭＳ Ｐゴシック" pitchFamily="34" charset="-128"/>
              </a:rPr>
              <a:t> variable </a:t>
            </a:r>
            <a:r>
              <a:rPr lang="es-ES" sz="2400" i="1" dirty="0">
                <a:ea typeface="ＭＳ Ｐゴシック" pitchFamily="34" charset="-128"/>
              </a:rPr>
              <a:t>X</a:t>
            </a:r>
            <a:r>
              <a:rPr lang="es-ES" sz="2400" dirty="0">
                <a:ea typeface="ＭＳ Ｐゴシック" pitchFamily="34" charset="-128"/>
              </a:rPr>
              <a:t> </a:t>
            </a:r>
            <a:r>
              <a:rPr lang="es-ES" sz="2400" dirty="0" err="1">
                <a:ea typeface="ＭＳ Ｐゴシック" pitchFamily="34" charset="-128"/>
              </a:rPr>
              <a:t>is</a:t>
            </a:r>
            <a:endParaRPr lang="es-ES" sz="2400" dirty="0">
              <a:ea typeface="ＭＳ Ｐゴシック" pitchFamily="34" charset="-128"/>
            </a:endParaRPr>
          </a:p>
          <a:p>
            <a:pPr marL="0" indent="0" algn="just">
              <a:buNone/>
            </a:pPr>
            <a:endParaRPr lang="es-ES" sz="2400" dirty="0">
              <a:ea typeface="ＭＳ Ｐゴシック" pitchFamily="34" charset="-128"/>
            </a:endParaRPr>
          </a:p>
          <a:p>
            <a:pPr marL="0" indent="0" algn="just">
              <a:buNone/>
            </a:pPr>
            <a:endParaRPr lang="es-ES" sz="2400" dirty="0">
              <a:ea typeface="ＭＳ Ｐゴシック" pitchFamily="34" charset="-128"/>
            </a:endParaRPr>
          </a:p>
          <a:p>
            <a:pPr marL="0" indent="0" algn="just">
              <a:buNone/>
            </a:pPr>
            <a:r>
              <a:rPr lang="es-ES" sz="2400" dirty="0" err="1">
                <a:ea typeface="ＭＳ Ｐゴシック" pitchFamily="34" charset="-128"/>
              </a:rPr>
              <a:t>where</a:t>
            </a:r>
            <a:r>
              <a:rPr lang="es-ES" sz="2400" dirty="0">
                <a:ea typeface="ＭＳ Ｐゴシック" pitchFamily="34" charset="-128"/>
              </a:rPr>
              <a:t> x </a:t>
            </a:r>
            <a:r>
              <a:rPr lang="es-ES" sz="2400" dirty="0" err="1">
                <a:ea typeface="ＭＳ Ｐゴシック" pitchFamily="34" charset="-128"/>
              </a:rPr>
              <a:t>represents</a:t>
            </a:r>
            <a:r>
              <a:rPr lang="es-ES" sz="2400" dirty="0">
                <a:ea typeface="ＭＳ Ｐゴシック" pitchFamily="34" charset="-128"/>
              </a:rPr>
              <a:t> a </a:t>
            </a:r>
            <a:r>
              <a:rPr lang="es-ES" sz="2400" dirty="0" err="1">
                <a:ea typeface="ＭＳ Ｐゴシック" pitchFamily="34" charset="-128"/>
              </a:rPr>
              <a:t>value</a:t>
            </a:r>
            <a:r>
              <a:rPr lang="es-ES" sz="2400" dirty="0">
                <a:ea typeface="ＭＳ Ｐゴシック" pitchFamily="34" charset="-128"/>
              </a:rPr>
              <a:t> of </a:t>
            </a:r>
            <a:r>
              <a:rPr lang="es-ES" sz="2400" i="1" dirty="0">
                <a:ea typeface="ＭＳ Ｐゴシック" pitchFamily="34" charset="-128"/>
              </a:rPr>
              <a:t>X</a:t>
            </a:r>
            <a:r>
              <a:rPr lang="es-ES" sz="2400" dirty="0">
                <a:ea typeface="ＭＳ Ｐゴシック" pitchFamily="34" charset="-128"/>
              </a:rPr>
              <a:t> and </a:t>
            </a:r>
            <a:r>
              <a:rPr lang="es-ES" sz="2400" i="1" dirty="0" err="1">
                <a:ea typeface="ＭＳ Ｐゴシック" pitchFamily="34" charset="-128"/>
              </a:rPr>
              <a:t>p</a:t>
            </a:r>
            <a:r>
              <a:rPr lang="es-ES" sz="2400" i="1" baseline="-25000" dirty="0" err="1">
                <a:ea typeface="ＭＳ Ｐゴシック" pitchFamily="34" charset="-128"/>
              </a:rPr>
              <a:t>x</a:t>
            </a:r>
            <a:r>
              <a:rPr lang="es-ES" sz="2400" dirty="0">
                <a:ea typeface="ＭＳ Ｐゴシック" pitchFamily="34" charset="-128"/>
              </a:rPr>
              <a:t> </a:t>
            </a:r>
            <a:r>
              <a:rPr lang="es-ES" sz="2400" dirty="0" err="1">
                <a:ea typeface="ＭＳ Ｐゴシック" pitchFamily="34" charset="-128"/>
              </a:rPr>
              <a:t>its</a:t>
            </a:r>
            <a:r>
              <a:rPr lang="es-ES" sz="2400" dirty="0">
                <a:ea typeface="ＭＳ Ｐゴシック" pitchFamily="34" charset="-128"/>
              </a:rPr>
              <a:t> </a:t>
            </a:r>
            <a:r>
              <a:rPr lang="es-ES" sz="2400" dirty="0" err="1">
                <a:ea typeface="ＭＳ Ｐゴシック" pitchFamily="34" charset="-128"/>
              </a:rPr>
              <a:t>estimated</a:t>
            </a:r>
            <a:r>
              <a:rPr lang="es-ES" sz="2400" dirty="0">
                <a:ea typeface="ＭＳ Ｐゴシック" pitchFamily="34" charset="-128"/>
              </a:rPr>
              <a:t> </a:t>
            </a:r>
            <a:r>
              <a:rPr lang="es-ES" sz="2400" dirty="0" err="1">
                <a:ea typeface="ＭＳ Ｐゴシック" pitchFamily="34" charset="-128"/>
              </a:rPr>
              <a:t>probability</a:t>
            </a:r>
            <a:r>
              <a:rPr lang="es-ES" sz="2400" dirty="0">
                <a:ea typeface="ＭＳ Ｐゴシック" pitchFamily="34" charset="-128"/>
              </a:rPr>
              <a:t> of </a:t>
            </a:r>
            <a:r>
              <a:rPr lang="es-ES" sz="2400" dirty="0" err="1">
                <a:ea typeface="ＭＳ Ｐゴシック" pitchFamily="34" charset="-128"/>
              </a:rPr>
              <a:t>occurring</a:t>
            </a:r>
            <a:r>
              <a:rPr lang="es-ES" sz="2400" dirty="0">
                <a:ea typeface="ＭＳ Ｐゴシック" pitchFamily="34" charset="-128"/>
              </a:rPr>
              <a:t>. </a:t>
            </a:r>
          </a:p>
        </p:txBody>
      </p:sp>
      <p:pic>
        <p:nvPicPr>
          <p:cNvPr id="44035" name="Imagen 1"/>
          <p:cNvPicPr>
            <a:picLocks noChangeAspect="1"/>
          </p:cNvPicPr>
          <p:nvPr/>
        </p:nvPicPr>
        <p:blipFill>
          <a:blip r:embed="rId2" cstate="print"/>
          <a:srcRect/>
          <a:stretch>
            <a:fillRect/>
          </a:stretch>
        </p:blipFill>
        <p:spPr bwMode="auto">
          <a:xfrm>
            <a:off x="4572000" y="4419600"/>
            <a:ext cx="3243262" cy="808038"/>
          </a:xfrm>
          <a:prstGeom prst="rect">
            <a:avLst/>
          </a:prstGeom>
          <a:noFill/>
          <a:ln w="9525">
            <a:noFill/>
            <a:miter lim="800000"/>
            <a:headEnd/>
            <a:tailEnd/>
          </a:ln>
        </p:spPr>
      </p:pic>
    </p:spTree>
    <p:extLst>
      <p:ext uri="{BB962C8B-B14F-4D97-AF65-F5344CB8AC3E}">
        <p14:creationId xmlns:p14="http://schemas.microsoft.com/office/powerpoint/2010/main" val="30139820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Imagen 3"/>
          <p:cNvPicPr>
            <a:picLocks noChangeAspect="1"/>
          </p:cNvPicPr>
          <p:nvPr/>
        </p:nvPicPr>
        <p:blipFill>
          <a:blip r:embed="rId2" cstate="print"/>
          <a:srcRect/>
          <a:stretch>
            <a:fillRect/>
          </a:stretch>
        </p:blipFill>
        <p:spPr bwMode="auto">
          <a:xfrm>
            <a:off x="1905001" y="5649914"/>
            <a:ext cx="7559675" cy="1208087"/>
          </a:xfrm>
          <a:prstGeom prst="rect">
            <a:avLst/>
          </a:prstGeom>
          <a:noFill/>
          <a:ln w="9525">
            <a:noFill/>
            <a:miter lim="800000"/>
            <a:headEnd/>
            <a:tailEnd/>
          </a:ln>
        </p:spPr>
      </p:pic>
      <p:sp>
        <p:nvSpPr>
          <p:cNvPr id="45058" name="Rectangle 2"/>
          <p:cNvSpPr>
            <a:spLocks noGrp="1" noChangeArrowheads="1"/>
          </p:cNvSpPr>
          <p:nvPr>
            <p:ph type="title"/>
          </p:nvPr>
        </p:nvSpPr>
        <p:spPr/>
        <p:txBody>
          <a:bodyPr>
            <a:normAutofit/>
          </a:bodyPr>
          <a:lstStyle/>
          <a:p>
            <a:pPr eaLnBrk="1" hangingPunct="1"/>
            <a:r>
              <a:rPr lang="es-ES" smtClean="0">
                <a:ea typeface="ＭＳ Ｐゴシック" pitchFamily="34" charset="-128"/>
              </a:rPr>
              <a:t>Description of Representative Methods</a:t>
            </a:r>
            <a:endParaRPr lang="es-ES" smtClean="0">
              <a:solidFill>
                <a:schemeClr val="bg2"/>
              </a:solidFill>
              <a:ea typeface="ＭＳ Ｐゴシック" pitchFamily="34" charset="-128"/>
            </a:endParaRPr>
          </a:p>
        </p:txBody>
      </p:sp>
      <p:sp>
        <p:nvSpPr>
          <p:cNvPr id="45059" name="Rectangle 3"/>
          <p:cNvSpPr>
            <a:spLocks noGrp="1" noChangeArrowheads="1"/>
          </p:cNvSpPr>
          <p:nvPr>
            <p:ph idx="1"/>
          </p:nvPr>
        </p:nvSpPr>
        <p:spPr>
          <a:xfrm>
            <a:off x="1981200" y="1828800"/>
            <a:ext cx="8229600" cy="4724400"/>
          </a:xfrm>
        </p:spPr>
        <p:txBody>
          <a:bodyPr>
            <a:normAutofit/>
          </a:bodyPr>
          <a:lstStyle/>
          <a:p>
            <a:pPr marL="0" indent="0" algn="just">
              <a:buNone/>
            </a:pPr>
            <a:r>
              <a:rPr lang="es-ES" sz="2400" dirty="0" err="1">
                <a:ea typeface="ＭＳ Ｐゴシック" pitchFamily="34" charset="-128"/>
              </a:rPr>
              <a:t>Splitting</a:t>
            </a:r>
            <a:endParaRPr lang="es-ES" sz="2400" dirty="0">
              <a:ea typeface="ＭＳ Ｐゴシック" pitchFamily="34" charset="-128"/>
            </a:endParaRPr>
          </a:p>
          <a:p>
            <a:pPr marL="0" indent="0" algn="just">
              <a:buNone/>
            </a:pPr>
            <a:endParaRPr lang="es-ES" sz="2400" dirty="0">
              <a:ea typeface="ＭＳ Ｐゴシック" pitchFamily="34" charset="-128"/>
            </a:endParaRPr>
          </a:p>
          <a:p>
            <a:pPr marL="0" indent="0" algn="just">
              <a:buNone/>
            </a:pPr>
            <a:r>
              <a:rPr lang="es-ES" sz="2000" b="1" dirty="0">
                <a:ea typeface="ＭＳ Ｐゴシック" pitchFamily="34" charset="-128"/>
              </a:rPr>
              <a:t>MDLP</a:t>
            </a:r>
            <a:r>
              <a:rPr lang="es-ES" sz="2000" dirty="0">
                <a:ea typeface="ＭＳ Ｐゴシック" pitchFamily="34" charset="-128"/>
              </a:rPr>
              <a:t> — </a:t>
            </a:r>
            <a:r>
              <a:rPr lang="es-ES" sz="2000" dirty="0" err="1">
                <a:ea typeface="ＭＳ Ｐゴシック" pitchFamily="34" charset="-128"/>
              </a:rPr>
              <a:t>Information</a:t>
            </a:r>
            <a:r>
              <a:rPr lang="es-ES" sz="2000" dirty="0">
                <a:ea typeface="ＭＳ Ｐゴシック" pitchFamily="34" charset="-128"/>
              </a:rPr>
              <a:t> </a:t>
            </a:r>
            <a:r>
              <a:rPr lang="es-ES" sz="2000" dirty="0" err="1">
                <a:ea typeface="ＭＳ Ｐゴシック" pitchFamily="34" charset="-128"/>
              </a:rPr>
              <a:t>is</a:t>
            </a:r>
            <a:r>
              <a:rPr lang="es-ES" sz="2000" dirty="0">
                <a:ea typeface="ＭＳ Ｐゴシック" pitchFamily="34" charset="-128"/>
              </a:rPr>
              <a:t> </a:t>
            </a:r>
            <a:r>
              <a:rPr lang="es-ES" sz="2000" dirty="0" err="1">
                <a:ea typeface="ＭＳ Ｐゴシック" pitchFamily="34" charset="-128"/>
              </a:rPr>
              <a:t>high</a:t>
            </a:r>
            <a:r>
              <a:rPr lang="es-ES" sz="2000" dirty="0">
                <a:ea typeface="ＭＳ Ｐゴシック" pitchFamily="34" charset="-128"/>
              </a:rPr>
              <a:t> </a:t>
            </a:r>
            <a:r>
              <a:rPr lang="es-ES" sz="2000" dirty="0" err="1">
                <a:ea typeface="ＭＳ Ｐゴシック" pitchFamily="34" charset="-128"/>
              </a:rPr>
              <a:t>for</a:t>
            </a:r>
            <a:r>
              <a:rPr lang="es-ES" sz="2000" dirty="0">
                <a:ea typeface="ＭＳ Ｐゴシック" pitchFamily="34" charset="-128"/>
              </a:rPr>
              <a:t> </a:t>
            </a:r>
            <a:r>
              <a:rPr lang="es-ES" sz="2000" dirty="0" err="1">
                <a:ea typeface="ＭＳ Ｐゴシック" pitchFamily="34" charset="-128"/>
              </a:rPr>
              <a:t>lower</a:t>
            </a:r>
            <a:r>
              <a:rPr lang="es-ES" sz="2000" dirty="0">
                <a:ea typeface="ＭＳ Ｐゴシック" pitchFamily="34" charset="-128"/>
              </a:rPr>
              <a:t> probable </a:t>
            </a:r>
            <a:r>
              <a:rPr lang="es-ES" sz="2000" dirty="0" err="1">
                <a:ea typeface="ＭＳ Ｐゴシック" pitchFamily="34" charset="-128"/>
              </a:rPr>
              <a:t>events</a:t>
            </a:r>
            <a:r>
              <a:rPr lang="es-ES" sz="2000" dirty="0">
                <a:ea typeface="ＭＳ Ｐゴシック" pitchFamily="34" charset="-128"/>
              </a:rPr>
              <a:t> and </a:t>
            </a:r>
            <a:r>
              <a:rPr lang="es-ES" sz="2000" dirty="0" err="1">
                <a:ea typeface="ＭＳ Ｐゴシック" pitchFamily="34" charset="-128"/>
              </a:rPr>
              <a:t>low</a:t>
            </a:r>
            <a:r>
              <a:rPr lang="es-ES" sz="2000" dirty="0">
                <a:ea typeface="ＭＳ Ｐゴシック" pitchFamily="34" charset="-128"/>
              </a:rPr>
              <a:t> </a:t>
            </a:r>
            <a:r>
              <a:rPr lang="es-ES" sz="2000" dirty="0" err="1">
                <a:ea typeface="ＭＳ Ｐゴシック" pitchFamily="34" charset="-128"/>
              </a:rPr>
              <a:t>otherwise</a:t>
            </a:r>
            <a:r>
              <a:rPr lang="es-ES" sz="2000" dirty="0">
                <a:ea typeface="ＭＳ Ｐゴシック" pitchFamily="34" charset="-128"/>
              </a:rPr>
              <a:t>. </a:t>
            </a:r>
            <a:r>
              <a:rPr lang="es-ES" sz="2000" dirty="0" err="1">
                <a:ea typeface="ＭＳ Ｐゴシック" pitchFamily="34" charset="-128"/>
              </a:rPr>
              <a:t>This</a:t>
            </a:r>
            <a:r>
              <a:rPr lang="es-ES" sz="2000" dirty="0">
                <a:ea typeface="ＭＳ Ｐゴシック" pitchFamily="34" charset="-128"/>
              </a:rPr>
              <a:t> </a:t>
            </a:r>
            <a:r>
              <a:rPr lang="es-ES" sz="2000" dirty="0" err="1">
                <a:ea typeface="ＭＳ Ｐゴシック" pitchFamily="34" charset="-128"/>
              </a:rPr>
              <a:t>discretizer</a:t>
            </a:r>
            <a:r>
              <a:rPr lang="es-ES" sz="2000" dirty="0">
                <a:ea typeface="ＭＳ Ｐゴシック" pitchFamily="34" charset="-128"/>
              </a:rPr>
              <a:t> uses </a:t>
            </a:r>
            <a:r>
              <a:rPr lang="es-ES" sz="2000" dirty="0" err="1">
                <a:ea typeface="ＭＳ Ｐゴシック" pitchFamily="34" charset="-128"/>
              </a:rPr>
              <a:t>the</a:t>
            </a:r>
            <a:r>
              <a:rPr lang="es-ES" sz="2000" dirty="0">
                <a:ea typeface="ＭＳ Ｐゴシック" pitchFamily="34" charset="-128"/>
              </a:rPr>
              <a:t> </a:t>
            </a:r>
            <a:r>
              <a:rPr lang="es-ES" sz="2000" i="1" dirty="0" err="1">
                <a:ea typeface="ＭＳ Ｐゴシック" pitchFamily="34" charset="-128"/>
              </a:rPr>
              <a:t>Information</a:t>
            </a:r>
            <a:r>
              <a:rPr lang="es-ES" sz="2000" i="1" dirty="0">
                <a:ea typeface="ＭＳ Ｐゴシック" pitchFamily="34" charset="-128"/>
              </a:rPr>
              <a:t> </a:t>
            </a:r>
            <a:r>
              <a:rPr lang="es-ES" sz="2000" i="1" dirty="0" err="1">
                <a:ea typeface="ＭＳ Ｐゴシック" pitchFamily="34" charset="-128"/>
              </a:rPr>
              <a:t>Gain</a:t>
            </a:r>
            <a:r>
              <a:rPr lang="es-ES" sz="2000" dirty="0">
                <a:ea typeface="ＭＳ Ｐゴシック" pitchFamily="34" charset="-128"/>
              </a:rPr>
              <a:t> of a </a:t>
            </a:r>
            <a:r>
              <a:rPr lang="es-ES" sz="2000" dirty="0" err="1">
                <a:ea typeface="ＭＳ Ｐゴシック" pitchFamily="34" charset="-128"/>
              </a:rPr>
              <a:t>cut</a:t>
            </a:r>
            <a:r>
              <a:rPr lang="es-ES" sz="2000" dirty="0">
                <a:ea typeface="ＭＳ Ｐゴシック" pitchFamily="34" charset="-128"/>
              </a:rPr>
              <a:t> </a:t>
            </a:r>
            <a:r>
              <a:rPr lang="es-ES" sz="2000" dirty="0" err="1">
                <a:ea typeface="ＭＳ Ｐゴシック" pitchFamily="34" charset="-128"/>
              </a:rPr>
              <a:t>point</a:t>
            </a:r>
            <a:r>
              <a:rPr lang="es-ES" sz="2000" dirty="0">
                <a:ea typeface="ＭＳ Ｐゴシック" pitchFamily="34" charset="-128"/>
              </a:rPr>
              <a:t>, </a:t>
            </a:r>
            <a:r>
              <a:rPr lang="es-ES" sz="2000" dirty="0" err="1">
                <a:ea typeface="ＭＳ Ｐゴシック" pitchFamily="34" charset="-128"/>
              </a:rPr>
              <a:t>which</a:t>
            </a:r>
            <a:r>
              <a:rPr lang="es-ES" sz="2000" dirty="0">
                <a:ea typeface="ＭＳ Ｐゴシック" pitchFamily="34" charset="-128"/>
              </a:rPr>
              <a:t> </a:t>
            </a:r>
            <a:r>
              <a:rPr lang="es-ES" sz="2000" dirty="0" err="1">
                <a:ea typeface="ＭＳ Ｐゴシック" pitchFamily="34" charset="-128"/>
              </a:rPr>
              <a:t>is</a:t>
            </a:r>
            <a:r>
              <a:rPr lang="es-ES" sz="2000" dirty="0">
                <a:ea typeface="ＭＳ Ｐゴシック" pitchFamily="34" charset="-128"/>
              </a:rPr>
              <a:t> </a:t>
            </a:r>
            <a:r>
              <a:rPr lang="es-ES" sz="2000" dirty="0" err="1">
                <a:ea typeface="ＭＳ Ｐゴシック" pitchFamily="34" charset="-128"/>
              </a:rPr>
              <a:t>defined</a:t>
            </a:r>
            <a:r>
              <a:rPr lang="es-ES" sz="2000" dirty="0">
                <a:ea typeface="ＭＳ Ｐゴシック" pitchFamily="34" charset="-128"/>
              </a:rPr>
              <a:t> as</a:t>
            </a:r>
          </a:p>
          <a:p>
            <a:pPr marL="0" indent="0" algn="just">
              <a:buNone/>
            </a:pPr>
            <a:endParaRPr lang="es-ES" sz="2000" dirty="0">
              <a:ea typeface="ＭＳ Ｐゴシック" pitchFamily="34" charset="-128"/>
            </a:endParaRPr>
          </a:p>
          <a:p>
            <a:pPr marL="0" indent="0" algn="just">
              <a:buNone/>
            </a:pPr>
            <a:endParaRPr lang="es-ES" sz="2000" dirty="0">
              <a:ea typeface="ＭＳ Ｐゴシック" pitchFamily="34" charset="-128"/>
            </a:endParaRPr>
          </a:p>
          <a:p>
            <a:pPr marL="0" indent="0" algn="just">
              <a:buNone/>
            </a:pPr>
            <a:r>
              <a:rPr lang="es-ES" sz="1800" dirty="0" err="1">
                <a:ea typeface="ＭＳ Ｐゴシック" pitchFamily="34" charset="-128"/>
              </a:rPr>
              <a:t>where</a:t>
            </a:r>
            <a:r>
              <a:rPr lang="es-ES" sz="1800" dirty="0">
                <a:ea typeface="ＭＳ Ｐゴシック" pitchFamily="34" charset="-128"/>
              </a:rPr>
              <a:t> </a:t>
            </a:r>
            <a:r>
              <a:rPr lang="es-ES" sz="1800" i="1" dirty="0">
                <a:ea typeface="ＭＳ Ｐゴシック" pitchFamily="34" charset="-128"/>
              </a:rPr>
              <a:t>A</a:t>
            </a:r>
            <a:r>
              <a:rPr lang="es-ES" sz="1800" dirty="0">
                <a:ea typeface="ＭＳ Ｐゴシック" pitchFamily="34" charset="-128"/>
              </a:rPr>
              <a:t> </a:t>
            </a:r>
            <a:r>
              <a:rPr lang="es-ES" sz="1800" dirty="0" err="1">
                <a:ea typeface="ＭＳ Ｐゴシック" pitchFamily="34" charset="-128"/>
              </a:rPr>
              <a:t>is</a:t>
            </a:r>
            <a:r>
              <a:rPr lang="es-ES" sz="1800" dirty="0">
                <a:ea typeface="ＭＳ Ｐゴシック" pitchFamily="34" charset="-128"/>
              </a:rPr>
              <a:t> </a:t>
            </a:r>
            <a:r>
              <a:rPr lang="es-ES" sz="1800" dirty="0" err="1">
                <a:ea typeface="ＭＳ Ｐゴシック" pitchFamily="34" charset="-128"/>
              </a:rPr>
              <a:t>the</a:t>
            </a:r>
            <a:r>
              <a:rPr lang="es-ES" sz="1800" dirty="0">
                <a:ea typeface="ＭＳ Ｐゴシック" pitchFamily="34" charset="-128"/>
              </a:rPr>
              <a:t> </a:t>
            </a:r>
            <a:r>
              <a:rPr lang="es-ES" sz="1800" dirty="0" err="1">
                <a:ea typeface="ＭＳ Ｐゴシック" pitchFamily="34" charset="-128"/>
              </a:rPr>
              <a:t>attribute</a:t>
            </a:r>
            <a:r>
              <a:rPr lang="es-ES" sz="1800" dirty="0">
                <a:ea typeface="ＭＳ Ｐゴシック" pitchFamily="34" charset="-128"/>
              </a:rPr>
              <a:t> in </a:t>
            </a:r>
            <a:r>
              <a:rPr lang="es-ES" sz="1800" dirty="0" err="1">
                <a:ea typeface="ＭＳ Ｐゴシック" pitchFamily="34" charset="-128"/>
              </a:rPr>
              <a:t>question</a:t>
            </a:r>
            <a:r>
              <a:rPr lang="es-ES" sz="1800" dirty="0">
                <a:ea typeface="ＭＳ Ｐゴシック" pitchFamily="34" charset="-128"/>
              </a:rPr>
              <a:t>, </a:t>
            </a:r>
            <a:r>
              <a:rPr lang="es-ES" sz="1800" i="1" dirty="0">
                <a:ea typeface="ＭＳ Ｐゴシック" pitchFamily="34" charset="-128"/>
              </a:rPr>
              <a:t>T</a:t>
            </a:r>
            <a:r>
              <a:rPr lang="es-ES" sz="1800" dirty="0">
                <a:ea typeface="ＭＳ Ｐゴシック" pitchFamily="34" charset="-128"/>
              </a:rPr>
              <a:t> </a:t>
            </a:r>
            <a:r>
              <a:rPr lang="es-ES" sz="1800" dirty="0" err="1">
                <a:ea typeface="ＭＳ Ｐゴシック" pitchFamily="34" charset="-128"/>
              </a:rPr>
              <a:t>is</a:t>
            </a:r>
            <a:r>
              <a:rPr lang="es-ES" sz="1800" dirty="0">
                <a:ea typeface="ＭＳ Ｐゴシック" pitchFamily="34" charset="-128"/>
              </a:rPr>
              <a:t> a </a:t>
            </a:r>
            <a:r>
              <a:rPr lang="es-ES" sz="1800" dirty="0" err="1">
                <a:ea typeface="ＭＳ Ｐゴシック" pitchFamily="34" charset="-128"/>
              </a:rPr>
              <a:t>candidate</a:t>
            </a:r>
            <a:r>
              <a:rPr lang="es-ES" sz="1800" dirty="0">
                <a:ea typeface="ＭＳ Ｐゴシック" pitchFamily="34" charset="-128"/>
              </a:rPr>
              <a:t> </a:t>
            </a:r>
            <a:r>
              <a:rPr lang="es-ES" sz="1800" dirty="0" err="1">
                <a:ea typeface="ＭＳ Ｐゴシック" pitchFamily="34" charset="-128"/>
              </a:rPr>
              <a:t>cut</a:t>
            </a:r>
            <a:r>
              <a:rPr lang="es-ES" sz="1800" dirty="0">
                <a:ea typeface="ＭＳ Ｐゴシック" pitchFamily="34" charset="-128"/>
              </a:rPr>
              <a:t> </a:t>
            </a:r>
            <a:r>
              <a:rPr lang="es-ES" sz="1800" dirty="0" err="1">
                <a:ea typeface="ＭＳ Ｐゴシック" pitchFamily="34" charset="-128"/>
              </a:rPr>
              <a:t>point</a:t>
            </a:r>
            <a:r>
              <a:rPr lang="es-ES" sz="1800" dirty="0">
                <a:ea typeface="ＭＳ Ｐゴシック" pitchFamily="34" charset="-128"/>
              </a:rPr>
              <a:t> and </a:t>
            </a:r>
            <a:r>
              <a:rPr lang="es-ES" sz="1800" i="1" dirty="0">
                <a:ea typeface="ＭＳ Ｐゴシック" pitchFamily="34" charset="-128"/>
              </a:rPr>
              <a:t>S</a:t>
            </a:r>
            <a:r>
              <a:rPr lang="es-ES" sz="1800" dirty="0">
                <a:ea typeface="ＭＳ Ｐゴシック" pitchFamily="34" charset="-128"/>
              </a:rPr>
              <a:t> </a:t>
            </a:r>
            <a:r>
              <a:rPr lang="es-ES" sz="1800" dirty="0" err="1">
                <a:ea typeface="ＭＳ Ｐゴシック" pitchFamily="34" charset="-128"/>
              </a:rPr>
              <a:t>is</a:t>
            </a:r>
            <a:r>
              <a:rPr lang="es-ES" sz="1800" dirty="0">
                <a:ea typeface="ＭＳ Ｐゴシック" pitchFamily="34" charset="-128"/>
              </a:rPr>
              <a:t> </a:t>
            </a:r>
            <a:r>
              <a:rPr lang="es-ES" sz="1800" dirty="0" err="1">
                <a:ea typeface="ＭＳ Ｐゴシック" pitchFamily="34" charset="-128"/>
              </a:rPr>
              <a:t>the</a:t>
            </a:r>
            <a:r>
              <a:rPr lang="es-ES" sz="1800" dirty="0">
                <a:ea typeface="ＭＳ Ｐゴシック" pitchFamily="34" charset="-128"/>
              </a:rPr>
              <a:t> set of </a:t>
            </a:r>
            <a:r>
              <a:rPr lang="es-ES" sz="1800" i="1" dirty="0">
                <a:ea typeface="ＭＳ Ｐゴシック" pitchFamily="34" charset="-128"/>
              </a:rPr>
              <a:t>N</a:t>
            </a:r>
            <a:r>
              <a:rPr lang="es-ES" sz="1800" dirty="0">
                <a:ea typeface="ＭＳ Ｐゴシック" pitchFamily="34" charset="-128"/>
              </a:rPr>
              <a:t> </a:t>
            </a:r>
            <a:r>
              <a:rPr lang="es-ES" sz="1800" dirty="0" err="1">
                <a:ea typeface="ＭＳ Ｐゴシック" pitchFamily="34" charset="-128"/>
              </a:rPr>
              <a:t>examples</a:t>
            </a:r>
            <a:r>
              <a:rPr lang="es-ES" sz="1800" dirty="0">
                <a:ea typeface="ＭＳ Ｐゴシック" pitchFamily="34" charset="-128"/>
              </a:rPr>
              <a:t>. So, </a:t>
            </a:r>
            <a:r>
              <a:rPr lang="es-ES" sz="1800" i="1" dirty="0">
                <a:ea typeface="ＭＳ Ｐゴシック" pitchFamily="34" charset="-128"/>
              </a:rPr>
              <a:t>S</a:t>
            </a:r>
            <a:r>
              <a:rPr lang="es-ES" sz="1800" i="1" baseline="-25000" dirty="0">
                <a:ea typeface="ＭＳ Ｐゴシック" pitchFamily="34" charset="-128"/>
              </a:rPr>
              <a:t>i</a:t>
            </a:r>
            <a:r>
              <a:rPr lang="es-ES" sz="1800" dirty="0">
                <a:ea typeface="ＭＳ Ｐゴシック" pitchFamily="34" charset="-128"/>
              </a:rPr>
              <a:t> </a:t>
            </a:r>
            <a:r>
              <a:rPr lang="es-ES" sz="1800" dirty="0" err="1">
                <a:ea typeface="ＭＳ Ｐゴシック" pitchFamily="34" charset="-128"/>
              </a:rPr>
              <a:t>is</a:t>
            </a:r>
            <a:r>
              <a:rPr lang="es-ES" sz="1800" dirty="0">
                <a:ea typeface="ＭＳ Ｐゴシック" pitchFamily="34" charset="-128"/>
              </a:rPr>
              <a:t> a </a:t>
            </a:r>
            <a:r>
              <a:rPr lang="es-ES" sz="1800" dirty="0" err="1">
                <a:ea typeface="ＭＳ Ｐゴシック" pitchFamily="34" charset="-128"/>
              </a:rPr>
              <a:t>partitioned</a:t>
            </a:r>
            <a:r>
              <a:rPr lang="es-ES" sz="1800" dirty="0">
                <a:ea typeface="ＭＳ Ｐゴシック" pitchFamily="34" charset="-128"/>
              </a:rPr>
              <a:t> </a:t>
            </a:r>
            <a:r>
              <a:rPr lang="es-ES" sz="1800" dirty="0" err="1">
                <a:ea typeface="ＭＳ Ｐゴシック" pitchFamily="34" charset="-128"/>
              </a:rPr>
              <a:t>subset</a:t>
            </a:r>
            <a:r>
              <a:rPr lang="es-ES" sz="1800" dirty="0">
                <a:ea typeface="ＭＳ Ｐゴシック" pitchFamily="34" charset="-128"/>
              </a:rPr>
              <a:t> of </a:t>
            </a:r>
            <a:r>
              <a:rPr lang="es-ES" sz="1800" dirty="0" err="1">
                <a:ea typeface="ＭＳ Ｐゴシック" pitchFamily="34" charset="-128"/>
              </a:rPr>
              <a:t>examples</a:t>
            </a:r>
            <a:r>
              <a:rPr lang="es-ES" sz="1800" dirty="0">
                <a:ea typeface="ＭＳ Ｐゴシック" pitchFamily="34" charset="-128"/>
              </a:rPr>
              <a:t> </a:t>
            </a:r>
            <a:r>
              <a:rPr lang="es-ES" sz="1800" dirty="0" err="1">
                <a:ea typeface="ＭＳ Ｐゴシック" pitchFamily="34" charset="-128"/>
              </a:rPr>
              <a:t>produced</a:t>
            </a:r>
            <a:r>
              <a:rPr lang="es-ES" sz="1800" dirty="0">
                <a:ea typeface="ＭＳ Ｐゴシック" pitchFamily="34" charset="-128"/>
              </a:rPr>
              <a:t> </a:t>
            </a:r>
            <a:r>
              <a:rPr lang="es-ES" sz="1800" dirty="0" err="1">
                <a:ea typeface="ＭＳ Ｐゴシック" pitchFamily="34" charset="-128"/>
              </a:rPr>
              <a:t>by</a:t>
            </a:r>
            <a:r>
              <a:rPr lang="es-ES" sz="1800" dirty="0">
                <a:ea typeface="ＭＳ Ｐゴシック" pitchFamily="34" charset="-128"/>
              </a:rPr>
              <a:t> </a:t>
            </a:r>
            <a:r>
              <a:rPr lang="es-ES" sz="1800" i="1" dirty="0">
                <a:ea typeface="ＭＳ Ｐゴシック" pitchFamily="34" charset="-128"/>
              </a:rPr>
              <a:t>T</a:t>
            </a:r>
            <a:r>
              <a:rPr lang="es-ES" sz="1800" dirty="0">
                <a:ea typeface="ＭＳ Ｐゴシック" pitchFamily="34" charset="-128"/>
              </a:rPr>
              <a:t>. </a:t>
            </a:r>
            <a:r>
              <a:rPr lang="es-ES" sz="1800" dirty="0" err="1">
                <a:ea typeface="ＭＳ Ｐゴシック" pitchFamily="34" charset="-128"/>
              </a:rPr>
              <a:t>The</a:t>
            </a:r>
            <a:r>
              <a:rPr lang="es-ES" sz="1800" dirty="0">
                <a:ea typeface="ＭＳ Ｐゴシック" pitchFamily="34" charset="-128"/>
              </a:rPr>
              <a:t> MDLP </a:t>
            </a:r>
            <a:r>
              <a:rPr lang="es-ES" sz="1800" dirty="0" err="1">
                <a:ea typeface="ＭＳ Ｐゴシック" pitchFamily="34" charset="-128"/>
              </a:rPr>
              <a:t>discretizer</a:t>
            </a:r>
            <a:r>
              <a:rPr lang="es-ES" sz="1800" dirty="0">
                <a:ea typeface="ＭＳ Ｐゴシック" pitchFamily="34" charset="-128"/>
              </a:rPr>
              <a:t> </a:t>
            </a:r>
            <a:r>
              <a:rPr lang="es-ES" sz="1800" dirty="0" err="1">
                <a:ea typeface="ＭＳ Ｐゴシック" pitchFamily="34" charset="-128"/>
              </a:rPr>
              <a:t>applies</a:t>
            </a:r>
            <a:r>
              <a:rPr lang="es-ES" sz="1800" dirty="0">
                <a:ea typeface="ＭＳ Ｐゴシック" pitchFamily="34" charset="-128"/>
              </a:rPr>
              <a:t> </a:t>
            </a:r>
            <a:r>
              <a:rPr lang="es-ES" sz="1800" dirty="0" err="1">
                <a:ea typeface="ＭＳ Ｐゴシック" pitchFamily="34" charset="-128"/>
              </a:rPr>
              <a:t>the</a:t>
            </a:r>
            <a:r>
              <a:rPr lang="es-ES" sz="1800" dirty="0">
                <a:ea typeface="ＭＳ Ｐゴシック" pitchFamily="34" charset="-128"/>
              </a:rPr>
              <a:t> </a:t>
            </a:r>
            <a:r>
              <a:rPr lang="es-ES" sz="1800" i="1" dirty="0" err="1">
                <a:ea typeface="ＭＳ Ｐゴシック" pitchFamily="34" charset="-128"/>
              </a:rPr>
              <a:t>Minimum</a:t>
            </a:r>
            <a:r>
              <a:rPr lang="es-ES" sz="1800" i="1" dirty="0">
                <a:ea typeface="ＭＳ Ｐゴシック" pitchFamily="34" charset="-128"/>
              </a:rPr>
              <a:t> </a:t>
            </a:r>
            <a:r>
              <a:rPr lang="es-ES" sz="1800" i="1" dirty="0" err="1">
                <a:ea typeface="ＭＳ Ｐゴシック" pitchFamily="34" charset="-128"/>
              </a:rPr>
              <a:t>Description</a:t>
            </a:r>
            <a:r>
              <a:rPr lang="es-ES" sz="1800" i="1" dirty="0">
                <a:ea typeface="ＭＳ Ｐゴシック" pitchFamily="34" charset="-128"/>
              </a:rPr>
              <a:t> </a:t>
            </a:r>
            <a:r>
              <a:rPr lang="es-ES" sz="1800" i="1" dirty="0" err="1">
                <a:ea typeface="ＭＳ Ｐゴシック" pitchFamily="34" charset="-128"/>
              </a:rPr>
              <a:t>Length</a:t>
            </a:r>
            <a:r>
              <a:rPr lang="es-ES" sz="1800" i="1" dirty="0">
                <a:ea typeface="ＭＳ Ｐゴシック" pitchFamily="34" charset="-128"/>
              </a:rPr>
              <a:t> </a:t>
            </a:r>
            <a:r>
              <a:rPr lang="es-ES" sz="1800" i="1" dirty="0" err="1">
                <a:ea typeface="ＭＳ Ｐゴシック" pitchFamily="34" charset="-128"/>
              </a:rPr>
              <a:t>Principle</a:t>
            </a:r>
            <a:r>
              <a:rPr lang="es-ES" sz="1800" dirty="0">
                <a:ea typeface="ＭＳ Ｐゴシック" pitchFamily="34" charset="-128"/>
              </a:rPr>
              <a:t> to decide </a:t>
            </a:r>
            <a:r>
              <a:rPr lang="es-ES" sz="1800" dirty="0" err="1">
                <a:ea typeface="ＭＳ Ｐゴシック" pitchFamily="34" charset="-128"/>
              </a:rPr>
              <a:t>the</a:t>
            </a:r>
            <a:r>
              <a:rPr lang="es-ES" sz="1800" dirty="0">
                <a:ea typeface="ＭＳ Ｐゴシック" pitchFamily="34" charset="-128"/>
              </a:rPr>
              <a:t> </a:t>
            </a:r>
            <a:r>
              <a:rPr lang="es-ES" sz="1800" dirty="0" err="1">
                <a:ea typeface="ＭＳ Ｐゴシック" pitchFamily="34" charset="-128"/>
              </a:rPr>
              <a:t>acceptation</a:t>
            </a:r>
            <a:r>
              <a:rPr lang="es-ES" sz="1800" dirty="0">
                <a:ea typeface="ＭＳ Ｐゴシック" pitchFamily="34" charset="-128"/>
              </a:rPr>
              <a:t> </a:t>
            </a:r>
            <a:r>
              <a:rPr lang="es-ES" sz="1800" dirty="0" err="1">
                <a:ea typeface="ＭＳ Ｐゴシック" pitchFamily="34" charset="-128"/>
              </a:rPr>
              <a:t>or</a:t>
            </a:r>
            <a:r>
              <a:rPr lang="es-ES" sz="1800" dirty="0">
                <a:ea typeface="ＭＳ Ｐゴシック" pitchFamily="34" charset="-128"/>
              </a:rPr>
              <a:t> </a:t>
            </a:r>
            <a:r>
              <a:rPr lang="es-ES" sz="1800" dirty="0" err="1">
                <a:ea typeface="ＭＳ Ｐゴシック" pitchFamily="34" charset="-128"/>
              </a:rPr>
              <a:t>rejection</a:t>
            </a:r>
            <a:r>
              <a:rPr lang="es-ES" sz="1800" dirty="0">
                <a:ea typeface="ＭＳ Ｐゴシック" pitchFamily="34" charset="-128"/>
              </a:rPr>
              <a:t> </a:t>
            </a:r>
            <a:r>
              <a:rPr lang="es-ES" sz="1800" dirty="0" err="1">
                <a:ea typeface="ＭＳ Ｐゴシック" pitchFamily="34" charset="-128"/>
              </a:rPr>
              <a:t>for</a:t>
            </a:r>
            <a:r>
              <a:rPr lang="es-ES" sz="1800" dirty="0">
                <a:ea typeface="ＭＳ Ｐゴシック" pitchFamily="34" charset="-128"/>
              </a:rPr>
              <a:t> </a:t>
            </a:r>
            <a:r>
              <a:rPr lang="es-ES" sz="1800" dirty="0" err="1">
                <a:ea typeface="ＭＳ Ｐゴシック" pitchFamily="34" charset="-128"/>
              </a:rPr>
              <a:t>each</a:t>
            </a:r>
            <a:r>
              <a:rPr lang="es-ES" sz="1800" dirty="0">
                <a:ea typeface="ＭＳ Ｐゴシック" pitchFamily="34" charset="-128"/>
              </a:rPr>
              <a:t> </a:t>
            </a:r>
            <a:r>
              <a:rPr lang="es-ES" sz="1800" dirty="0" err="1">
                <a:ea typeface="ＭＳ Ｐゴシック" pitchFamily="34" charset="-128"/>
              </a:rPr>
              <a:t>cut</a:t>
            </a:r>
            <a:r>
              <a:rPr lang="es-ES" sz="1800" dirty="0">
                <a:ea typeface="ＭＳ Ｐゴシック" pitchFamily="34" charset="-128"/>
              </a:rPr>
              <a:t> </a:t>
            </a:r>
            <a:r>
              <a:rPr lang="es-ES" sz="1800" dirty="0" err="1">
                <a:ea typeface="ＭＳ Ｐゴシック" pitchFamily="34" charset="-128"/>
              </a:rPr>
              <a:t>point</a:t>
            </a:r>
            <a:r>
              <a:rPr lang="es-ES" sz="1800" dirty="0">
                <a:ea typeface="ＭＳ Ｐゴシック" pitchFamily="34" charset="-128"/>
              </a:rPr>
              <a:t> and to </a:t>
            </a:r>
            <a:r>
              <a:rPr lang="es-ES" sz="1800" dirty="0" err="1">
                <a:ea typeface="ＭＳ Ｐゴシック" pitchFamily="34" charset="-128"/>
              </a:rPr>
              <a:t>govern</a:t>
            </a:r>
            <a:r>
              <a:rPr lang="es-ES" sz="1800" dirty="0">
                <a:ea typeface="ＭＳ Ｐゴシック" pitchFamily="34" charset="-128"/>
              </a:rPr>
              <a:t> </a:t>
            </a:r>
            <a:r>
              <a:rPr lang="es-ES" sz="1800" dirty="0" err="1">
                <a:ea typeface="ＭＳ Ｐゴシック" pitchFamily="34" charset="-128"/>
              </a:rPr>
              <a:t>the</a:t>
            </a:r>
            <a:r>
              <a:rPr lang="es-ES" sz="1800" dirty="0">
                <a:ea typeface="ＭＳ Ｐゴシック" pitchFamily="34" charset="-128"/>
              </a:rPr>
              <a:t> </a:t>
            </a:r>
            <a:r>
              <a:rPr lang="es-ES" sz="1800" dirty="0" err="1">
                <a:ea typeface="ＭＳ Ｐゴシック" pitchFamily="34" charset="-128"/>
              </a:rPr>
              <a:t>stopping</a:t>
            </a:r>
            <a:r>
              <a:rPr lang="es-ES" sz="1800" dirty="0">
                <a:ea typeface="ＭＳ Ｐゴシック" pitchFamily="34" charset="-128"/>
              </a:rPr>
              <a:t> </a:t>
            </a:r>
            <a:r>
              <a:rPr lang="es-ES" sz="1800" dirty="0" err="1">
                <a:ea typeface="ＭＳ Ｐゴシック" pitchFamily="34" charset="-128"/>
              </a:rPr>
              <a:t>criterion</a:t>
            </a:r>
            <a:r>
              <a:rPr lang="es-ES" sz="1800" dirty="0">
                <a:ea typeface="ＭＳ Ｐゴシック" pitchFamily="34" charset="-128"/>
              </a:rPr>
              <a:t>.</a:t>
            </a:r>
          </a:p>
        </p:txBody>
      </p:sp>
      <p:pic>
        <p:nvPicPr>
          <p:cNvPr id="45060" name="Imagen 4"/>
          <p:cNvPicPr>
            <a:picLocks noChangeAspect="1"/>
          </p:cNvPicPr>
          <p:nvPr/>
        </p:nvPicPr>
        <p:blipFill>
          <a:blip r:embed="rId3" cstate="print"/>
          <a:srcRect/>
          <a:stretch>
            <a:fillRect/>
          </a:stretch>
        </p:blipFill>
        <p:spPr bwMode="auto">
          <a:xfrm>
            <a:off x="1524000" y="3536950"/>
            <a:ext cx="9144000" cy="755650"/>
          </a:xfrm>
          <a:prstGeom prst="rect">
            <a:avLst/>
          </a:prstGeom>
          <a:noFill/>
          <a:ln w="9525">
            <a:noFill/>
            <a:miter lim="800000"/>
            <a:headEnd/>
            <a:tailEnd/>
          </a:ln>
        </p:spPr>
      </p:pic>
    </p:spTree>
    <p:extLst>
      <p:ext uri="{BB962C8B-B14F-4D97-AF65-F5344CB8AC3E}">
        <p14:creationId xmlns:p14="http://schemas.microsoft.com/office/powerpoint/2010/main" val="2564960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19400" y="990600"/>
            <a:ext cx="5943600" cy="5016758"/>
          </a:xfrm>
          <a:prstGeom prst="rect">
            <a:avLst/>
          </a:prstGeom>
        </p:spPr>
        <p:txBody>
          <a:bodyPr wrap="square">
            <a:spAutoFit/>
          </a:bodyPr>
          <a:lstStyle/>
          <a:p>
            <a:r>
              <a:rPr lang="en-US" sz="2000" dirty="0"/>
              <a:t>&gt; data &lt;- read.csv("D:/disk01.csv", header=TRUE)</a:t>
            </a:r>
          </a:p>
          <a:p>
            <a:r>
              <a:rPr lang="en-US" sz="2000" dirty="0"/>
              <a:t>&gt; head(data)</a:t>
            </a:r>
          </a:p>
          <a:p>
            <a:r>
              <a:rPr lang="en-US" sz="2000" dirty="0"/>
              <a:t>   x class</a:t>
            </a:r>
          </a:p>
          <a:p>
            <a:r>
              <a:rPr lang="en-US" sz="2000" dirty="0"/>
              <a:t>1 51     0</a:t>
            </a:r>
          </a:p>
          <a:p>
            <a:r>
              <a:rPr lang="en-US" sz="2000" dirty="0"/>
              <a:t>2 19     1</a:t>
            </a:r>
          </a:p>
          <a:p>
            <a:r>
              <a:rPr lang="en-US" sz="2000" dirty="0"/>
              <a:t>3 66     1</a:t>
            </a:r>
          </a:p>
          <a:p>
            <a:r>
              <a:rPr lang="en-US" sz="2000" dirty="0"/>
              <a:t>4 35     0</a:t>
            </a:r>
          </a:p>
          <a:p>
            <a:r>
              <a:rPr lang="en-US" sz="2000" dirty="0"/>
              <a:t>5 64     1</a:t>
            </a:r>
          </a:p>
          <a:p>
            <a:r>
              <a:rPr lang="en-US" sz="2000" dirty="0"/>
              <a:t>6 48     1</a:t>
            </a:r>
          </a:p>
          <a:p>
            <a:r>
              <a:rPr lang="en-US" sz="2000" dirty="0"/>
              <a:t>&gt; </a:t>
            </a:r>
          </a:p>
          <a:p>
            <a:r>
              <a:rPr lang="en-US" sz="2000" dirty="0"/>
              <a:t>&gt; library(discretization)</a:t>
            </a:r>
          </a:p>
          <a:p>
            <a:r>
              <a:rPr lang="en-US" sz="2000" dirty="0"/>
              <a:t>&gt; ##---- MDLP discretization ----</a:t>
            </a:r>
          </a:p>
          <a:p>
            <a:r>
              <a:rPr lang="en-US" sz="2000" dirty="0"/>
              <a:t>&gt; </a:t>
            </a:r>
            <a:r>
              <a:rPr lang="en-US" sz="2000" dirty="0" err="1"/>
              <a:t>mdlp</a:t>
            </a:r>
            <a:r>
              <a:rPr lang="en-US" sz="2000" dirty="0"/>
              <a:t> &lt;- </a:t>
            </a:r>
            <a:r>
              <a:rPr lang="en-US" sz="2000" dirty="0" err="1"/>
              <a:t>mdlp</a:t>
            </a:r>
            <a:r>
              <a:rPr lang="en-US" sz="2000" dirty="0"/>
              <a:t>(data)</a:t>
            </a:r>
          </a:p>
          <a:p>
            <a:r>
              <a:rPr lang="en-US" sz="2000" dirty="0"/>
              <a:t>&gt; </a:t>
            </a:r>
            <a:r>
              <a:rPr lang="en-US" sz="2000" dirty="0" err="1"/>
              <a:t>mdlp$cutp</a:t>
            </a:r>
            <a:endParaRPr lang="en-US" sz="2000" dirty="0"/>
          </a:p>
          <a:p>
            <a:r>
              <a:rPr lang="en-US" sz="2000" dirty="0"/>
              <a:t>[[1]]</a:t>
            </a:r>
          </a:p>
          <a:p>
            <a:r>
              <a:rPr lang="en-US" sz="2000" dirty="0"/>
              <a:t>[1] 29.5 54.5 46.5 64.5</a:t>
            </a:r>
          </a:p>
        </p:txBody>
      </p:sp>
    </p:spTree>
    <p:extLst>
      <p:ext uri="{BB962C8B-B14F-4D97-AF65-F5344CB8AC3E}">
        <p14:creationId xmlns:p14="http://schemas.microsoft.com/office/powerpoint/2010/main" val="18679468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19400" y="1600201"/>
            <a:ext cx="6629400" cy="2246769"/>
          </a:xfrm>
          <a:prstGeom prst="rect">
            <a:avLst/>
          </a:prstGeom>
        </p:spPr>
        <p:txBody>
          <a:bodyPr wrap="square">
            <a:spAutoFit/>
          </a:bodyPr>
          <a:lstStyle/>
          <a:p>
            <a:r>
              <a:rPr lang="en-US" sz="2800" dirty="0">
                <a:latin typeface="Courier New" pitchFamily="49" charset="0"/>
                <a:cs typeface="Courier New" pitchFamily="49" charset="0"/>
              </a:rPr>
              <a:t>&gt; </a:t>
            </a:r>
            <a:r>
              <a:rPr lang="en-US" sz="2800" dirty="0" err="1">
                <a:latin typeface="Courier New" pitchFamily="49" charset="0"/>
                <a:cs typeface="Courier New" pitchFamily="49" charset="0"/>
              </a:rPr>
              <a:t>x.mdlp</a:t>
            </a:r>
            <a:r>
              <a:rPr lang="en-US" sz="2800" dirty="0">
                <a:latin typeface="Courier New" pitchFamily="49" charset="0"/>
                <a:cs typeface="Courier New" pitchFamily="49" charset="0"/>
              </a:rPr>
              <a:t> &lt;- </a:t>
            </a:r>
            <a:r>
              <a:rPr lang="en-US" sz="2800" dirty="0" err="1">
                <a:latin typeface="Courier New" pitchFamily="49" charset="0"/>
                <a:cs typeface="Courier New" pitchFamily="49" charset="0"/>
              </a:rPr>
              <a:t>mdlp$Disc.data$x</a:t>
            </a:r>
            <a:endParaRPr lang="en-US" sz="2800" dirty="0">
              <a:latin typeface="Courier New" pitchFamily="49" charset="0"/>
              <a:cs typeface="Courier New" pitchFamily="49" charset="0"/>
            </a:endParaRPr>
          </a:p>
          <a:p>
            <a:r>
              <a:rPr lang="en-US" sz="2800" dirty="0">
                <a:latin typeface="Courier New" pitchFamily="49" charset="0"/>
                <a:cs typeface="Courier New" pitchFamily="49" charset="0"/>
              </a:rPr>
              <a:t>&gt; table(</a:t>
            </a:r>
            <a:r>
              <a:rPr lang="en-US" sz="2800" dirty="0" err="1">
                <a:latin typeface="Courier New" pitchFamily="49" charset="0"/>
                <a:cs typeface="Courier New" pitchFamily="49" charset="0"/>
              </a:rPr>
              <a:t>x.mdlp</a:t>
            </a:r>
            <a:r>
              <a:rPr lang="en-US" sz="2800" dirty="0">
                <a:latin typeface="Courier New" pitchFamily="49" charset="0"/>
                <a:cs typeface="Courier New" pitchFamily="49" charset="0"/>
              </a:rPr>
              <a:t>)</a:t>
            </a:r>
          </a:p>
          <a:p>
            <a:r>
              <a:rPr lang="en-US" sz="2800" dirty="0" err="1">
                <a:solidFill>
                  <a:srgbClr val="FF0000"/>
                </a:solidFill>
                <a:latin typeface="Courier New" pitchFamily="49" charset="0"/>
                <a:cs typeface="Courier New" pitchFamily="49" charset="0"/>
              </a:rPr>
              <a:t>x.mdlp</a:t>
            </a:r>
            <a:endParaRPr lang="en-US" sz="2800" dirty="0">
              <a:solidFill>
                <a:srgbClr val="FF0000"/>
              </a:solidFill>
              <a:latin typeface="Courier New" pitchFamily="49" charset="0"/>
              <a:cs typeface="Courier New" pitchFamily="49" charset="0"/>
            </a:endParaRPr>
          </a:p>
          <a:p>
            <a:r>
              <a:rPr lang="en-US" sz="2800" dirty="0">
                <a:solidFill>
                  <a:srgbClr val="FF0000"/>
                </a:solidFill>
                <a:latin typeface="Courier New" pitchFamily="49" charset="0"/>
                <a:cs typeface="Courier New" pitchFamily="49" charset="0"/>
              </a:rPr>
              <a:t>  1   2   3   4   5 </a:t>
            </a:r>
          </a:p>
          <a:p>
            <a:r>
              <a:rPr lang="en-US" sz="2800" dirty="0">
                <a:solidFill>
                  <a:srgbClr val="FF0000"/>
                </a:solidFill>
                <a:latin typeface="Courier New" pitchFamily="49" charset="0"/>
                <a:cs typeface="Courier New" pitchFamily="49" charset="0"/>
              </a:rPr>
              <a:t>344 507 280 315  83 </a:t>
            </a:r>
          </a:p>
        </p:txBody>
      </p:sp>
    </p:spTree>
    <p:extLst>
      <p:ext uri="{BB962C8B-B14F-4D97-AF65-F5344CB8AC3E}">
        <p14:creationId xmlns:p14="http://schemas.microsoft.com/office/powerpoint/2010/main" val="21710664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33600" y="990601"/>
            <a:ext cx="8077200" cy="1200329"/>
          </a:xfrm>
          <a:prstGeom prst="rect">
            <a:avLst/>
          </a:prstGeom>
        </p:spPr>
        <p:txBody>
          <a:bodyPr wrap="square">
            <a:spAutoFit/>
          </a:bodyPr>
          <a:lstStyle/>
          <a:p>
            <a:r>
              <a:rPr lang="en-US" sz="2400" dirty="0"/>
              <a:t>&gt; </a:t>
            </a:r>
            <a:r>
              <a:rPr lang="en-US" sz="2400" dirty="0" err="1"/>
              <a:t>proporsi</a:t>
            </a:r>
            <a:r>
              <a:rPr lang="en-US" sz="2400" dirty="0"/>
              <a:t> &lt;- </a:t>
            </a:r>
            <a:r>
              <a:rPr lang="en-US" sz="2400" dirty="0" err="1"/>
              <a:t>prop.table</a:t>
            </a:r>
            <a:r>
              <a:rPr lang="en-US" sz="2400" dirty="0"/>
              <a:t>(table(</a:t>
            </a:r>
            <a:r>
              <a:rPr lang="en-US" sz="2400" dirty="0" err="1"/>
              <a:t>x.mdlp</a:t>
            </a:r>
            <a:r>
              <a:rPr lang="en-US" sz="2400" dirty="0"/>
              <a:t>, </a:t>
            </a:r>
            <a:r>
              <a:rPr lang="en-US" sz="2400" dirty="0" err="1"/>
              <a:t>data$class</a:t>
            </a:r>
            <a:r>
              <a:rPr lang="en-US" sz="2400" dirty="0"/>
              <a:t>), margin=1)</a:t>
            </a:r>
          </a:p>
          <a:p>
            <a:r>
              <a:rPr lang="en-US" sz="2400" dirty="0"/>
              <a:t>&gt; </a:t>
            </a:r>
            <a:r>
              <a:rPr lang="en-US" sz="2400" dirty="0" err="1"/>
              <a:t>barplot</a:t>
            </a:r>
            <a:r>
              <a:rPr lang="en-US" sz="2400" dirty="0"/>
              <a:t>(t(</a:t>
            </a:r>
            <a:r>
              <a:rPr lang="en-US" sz="2400" dirty="0" err="1"/>
              <a:t>proporsi</a:t>
            </a:r>
            <a:r>
              <a:rPr lang="en-US" sz="2400" dirty="0"/>
              <a:t>))</a:t>
            </a:r>
          </a:p>
          <a:p>
            <a:r>
              <a:rPr lang="en-US" sz="2400" dirty="0"/>
              <a:t>&gt; </a:t>
            </a:r>
          </a:p>
        </p:txBody>
      </p:sp>
      <p:pic>
        <p:nvPicPr>
          <p:cNvPr id="1026" name="Picture 2"/>
          <p:cNvPicPr>
            <a:picLocks noChangeAspect="1" noChangeArrowheads="1"/>
          </p:cNvPicPr>
          <p:nvPr/>
        </p:nvPicPr>
        <p:blipFill>
          <a:blip r:embed="rId2" cstate="print"/>
          <a:srcRect/>
          <a:stretch>
            <a:fillRect/>
          </a:stretch>
        </p:blipFill>
        <p:spPr bwMode="auto">
          <a:xfrm>
            <a:off x="2667000" y="1981201"/>
            <a:ext cx="6800850" cy="4324965"/>
          </a:xfrm>
          <a:prstGeom prst="rect">
            <a:avLst/>
          </a:prstGeom>
          <a:noFill/>
          <a:ln w="9525">
            <a:noFill/>
            <a:miter lim="800000"/>
            <a:headEnd/>
            <a:tailEnd/>
          </a:ln>
          <a:effectLst/>
        </p:spPr>
      </p:pic>
    </p:spTree>
    <p:extLst>
      <p:ext uri="{BB962C8B-B14F-4D97-AF65-F5344CB8AC3E}">
        <p14:creationId xmlns:p14="http://schemas.microsoft.com/office/powerpoint/2010/main" val="921942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a:t>Hasil Reg Logistik setelah Diskretisasi MDLP</a:t>
            </a:r>
          </a:p>
        </p:txBody>
      </p:sp>
      <p:sp>
        <p:nvSpPr>
          <p:cNvPr id="4" name="Rectangle 3"/>
          <p:cNvSpPr/>
          <p:nvPr/>
        </p:nvSpPr>
        <p:spPr>
          <a:xfrm>
            <a:off x="1828800" y="2286001"/>
            <a:ext cx="8763000" cy="2923877"/>
          </a:xfrm>
          <a:prstGeom prst="rect">
            <a:avLst/>
          </a:prstGeom>
        </p:spPr>
        <p:txBody>
          <a:bodyPr wrap="square">
            <a:spAutoFit/>
          </a:bodyPr>
          <a:lstStyle/>
          <a:p>
            <a:r>
              <a:rPr lang="en-US" sz="2000" dirty="0" err="1"/>
              <a:t>model.mdlp</a:t>
            </a:r>
            <a:r>
              <a:rPr lang="en-US" sz="2000" dirty="0"/>
              <a:t> &lt;- </a:t>
            </a:r>
            <a:r>
              <a:rPr lang="en-US" sz="2000" dirty="0" err="1"/>
              <a:t>glm</a:t>
            </a:r>
            <a:r>
              <a:rPr lang="en-US" sz="2000" dirty="0"/>
              <a:t>(</a:t>
            </a:r>
            <a:r>
              <a:rPr lang="en-US" sz="2000" dirty="0" err="1"/>
              <a:t>data$class</a:t>
            </a:r>
            <a:r>
              <a:rPr lang="en-US" sz="2000" dirty="0"/>
              <a:t> ~ </a:t>
            </a:r>
            <a:r>
              <a:rPr lang="en-US" sz="2000" dirty="0" err="1"/>
              <a:t>as.factor</a:t>
            </a:r>
            <a:r>
              <a:rPr lang="en-US" sz="2000" dirty="0"/>
              <a:t>(</a:t>
            </a:r>
            <a:r>
              <a:rPr lang="en-US" sz="2000" dirty="0" err="1"/>
              <a:t>x.mdlp</a:t>
            </a:r>
            <a:r>
              <a:rPr lang="en-US" sz="2000" dirty="0"/>
              <a:t>), family="binomial")</a:t>
            </a:r>
          </a:p>
          <a:p>
            <a:r>
              <a:rPr lang="en-US" sz="2000" dirty="0" err="1"/>
              <a:t>mau.diprediksi</a:t>
            </a:r>
            <a:r>
              <a:rPr lang="en-US" sz="2000" dirty="0"/>
              <a:t> &lt;- </a:t>
            </a:r>
            <a:r>
              <a:rPr lang="en-US" sz="2000" dirty="0" err="1"/>
              <a:t>data.frame</a:t>
            </a:r>
            <a:r>
              <a:rPr lang="en-US" sz="2000" dirty="0"/>
              <a:t>(</a:t>
            </a:r>
            <a:r>
              <a:rPr lang="en-US" sz="2000" dirty="0" err="1"/>
              <a:t>x.mdlp</a:t>
            </a:r>
            <a:r>
              <a:rPr lang="en-US" sz="2000" dirty="0"/>
              <a:t>)</a:t>
            </a:r>
          </a:p>
          <a:p>
            <a:r>
              <a:rPr lang="en-US" sz="2000" dirty="0" err="1"/>
              <a:t>prediksi.prob.mdlp</a:t>
            </a:r>
            <a:r>
              <a:rPr lang="en-US" sz="2000" dirty="0"/>
              <a:t> &lt;- predict(</a:t>
            </a:r>
            <a:r>
              <a:rPr lang="en-US" sz="2000" dirty="0" err="1"/>
              <a:t>model.mdlp</a:t>
            </a:r>
            <a:r>
              <a:rPr lang="en-US" sz="2000" dirty="0"/>
              <a:t>, </a:t>
            </a:r>
            <a:r>
              <a:rPr lang="en-US" sz="2000" dirty="0" err="1"/>
              <a:t>newdata</a:t>
            </a:r>
            <a:r>
              <a:rPr lang="en-US" sz="2000" dirty="0"/>
              <a:t>=</a:t>
            </a:r>
            <a:r>
              <a:rPr lang="en-US" sz="2000" dirty="0" err="1"/>
              <a:t>mau.diprediksi</a:t>
            </a:r>
            <a:r>
              <a:rPr lang="en-US" sz="2000" dirty="0"/>
              <a:t>, type="response")</a:t>
            </a:r>
          </a:p>
          <a:p>
            <a:r>
              <a:rPr lang="en-US" sz="2000" dirty="0" err="1"/>
              <a:t>prediksi.mdlp</a:t>
            </a:r>
            <a:r>
              <a:rPr lang="en-US" sz="2000" dirty="0"/>
              <a:t> &lt;- </a:t>
            </a:r>
            <a:r>
              <a:rPr lang="en-US" sz="2000" dirty="0" err="1"/>
              <a:t>ifelse</a:t>
            </a:r>
            <a:r>
              <a:rPr lang="en-US" sz="2000" dirty="0"/>
              <a:t>(</a:t>
            </a:r>
            <a:r>
              <a:rPr lang="en-US" sz="2000" dirty="0" err="1"/>
              <a:t>prediksi.prob.mdlp</a:t>
            </a:r>
            <a:r>
              <a:rPr lang="en-US" sz="2000" dirty="0"/>
              <a:t> &gt; 0.5, 1, 0)</a:t>
            </a:r>
          </a:p>
          <a:p>
            <a:r>
              <a:rPr lang="en-US" sz="2000" dirty="0"/>
              <a:t>table(</a:t>
            </a:r>
            <a:r>
              <a:rPr lang="en-US" sz="2000" dirty="0" err="1"/>
              <a:t>data$class</a:t>
            </a:r>
            <a:r>
              <a:rPr lang="en-US" sz="2000" dirty="0"/>
              <a:t>, </a:t>
            </a:r>
            <a:r>
              <a:rPr lang="en-US" sz="2000" dirty="0" err="1"/>
              <a:t>prediksi.mdlp</a:t>
            </a:r>
            <a:r>
              <a:rPr lang="en-US" sz="2000" dirty="0"/>
              <a:t>)</a:t>
            </a:r>
          </a:p>
          <a:p>
            <a:r>
              <a:rPr lang="en-US" sz="2000" dirty="0"/>
              <a:t>mean(</a:t>
            </a:r>
            <a:r>
              <a:rPr lang="en-US" sz="2000" dirty="0" err="1"/>
              <a:t>data$class</a:t>
            </a:r>
            <a:r>
              <a:rPr lang="en-US" sz="2000" dirty="0"/>
              <a:t> == </a:t>
            </a:r>
            <a:r>
              <a:rPr lang="en-US" sz="2000" dirty="0" err="1"/>
              <a:t>prediksi.mdlp</a:t>
            </a:r>
            <a:r>
              <a:rPr lang="en-US" sz="2000" dirty="0"/>
              <a:t>)</a:t>
            </a:r>
          </a:p>
          <a:p>
            <a:r>
              <a:rPr lang="en-US" altLang="en-US" sz="2000" b="1" dirty="0">
                <a:solidFill>
                  <a:srgbClr val="FF0000"/>
                </a:solidFill>
                <a:latin typeface="Lucida Console" panose="020B0609040504020204" pitchFamily="49" charset="0"/>
              </a:rPr>
              <a:t>0.7599738</a:t>
            </a:r>
            <a:endParaRPr lang="en-US" altLang="en-US" sz="1600" b="1" dirty="0">
              <a:solidFill>
                <a:srgbClr val="FF0000"/>
              </a:solidFill>
              <a:latin typeface="Arial" panose="020B0604020202020204" pitchFamily="34" charset="0"/>
            </a:endParaRPr>
          </a:p>
          <a:p>
            <a:endParaRPr lang="en-US" sz="2000" b="1" dirty="0">
              <a:solidFill>
                <a:srgbClr val="FF0000"/>
              </a:solidFill>
            </a:endParaRPr>
          </a:p>
        </p:txBody>
      </p:sp>
      <p:sp>
        <p:nvSpPr>
          <p:cNvPr id="5" name="Rectangle 4"/>
          <p:cNvSpPr/>
          <p:nvPr/>
        </p:nvSpPr>
        <p:spPr>
          <a:xfrm>
            <a:off x="4876800" y="5715000"/>
            <a:ext cx="5423280" cy="738664"/>
          </a:xfrm>
          <a:prstGeom prst="rect">
            <a:avLst/>
          </a:prstGeom>
        </p:spPr>
        <p:txBody>
          <a:bodyPr wrap="none">
            <a:spAutoFit/>
          </a:bodyPr>
          <a:lstStyle/>
          <a:p>
            <a:r>
              <a:rPr lang="en-US" b="1">
                <a:solidFill>
                  <a:srgbClr val="FF0000"/>
                </a:solidFill>
                <a:latin typeface="Courier New" pitchFamily="49" charset="0"/>
                <a:cs typeface="Courier New" pitchFamily="49" charset="0"/>
              </a:rPr>
              <a:t>Recall… ini akurasi tanpa diskretisasi</a:t>
            </a:r>
          </a:p>
          <a:p>
            <a:r>
              <a:rPr lang="en-US" sz="2400" b="1">
                <a:solidFill>
                  <a:srgbClr val="FF0000"/>
                </a:solidFill>
                <a:latin typeface="Courier New" pitchFamily="49" charset="0"/>
                <a:cs typeface="Courier New" pitchFamily="49" charset="0"/>
              </a:rPr>
              <a:t>0.5434925</a:t>
            </a:r>
            <a:endParaRPr lang="en-US" sz="2400" b="1"/>
          </a:p>
        </p:txBody>
      </p:sp>
    </p:spTree>
    <p:extLst>
      <p:ext uri="{BB962C8B-B14F-4D97-AF65-F5344CB8AC3E}">
        <p14:creationId xmlns:p14="http://schemas.microsoft.com/office/powerpoint/2010/main" val="25476249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41832" y="1279525"/>
            <a:ext cx="6681216" cy="860171"/>
          </a:xfrm>
        </p:spPr>
        <p:txBody>
          <a:bodyPr/>
          <a:lstStyle/>
          <a:p>
            <a:r>
              <a:rPr lang="en-US" dirty="0" smtClean="0"/>
              <a:t>Bagus Sartono</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6560" y="2139696"/>
            <a:ext cx="4023772" cy="4255277"/>
          </a:xfrm>
        </p:spPr>
      </p:pic>
      <p:sp>
        <p:nvSpPr>
          <p:cNvPr id="8" name="TextBox 7"/>
          <p:cNvSpPr txBox="1"/>
          <p:nvPr/>
        </p:nvSpPr>
        <p:spPr>
          <a:xfrm>
            <a:off x="4992624" y="1401032"/>
            <a:ext cx="6629400" cy="2031325"/>
          </a:xfrm>
          <a:prstGeom prst="rect">
            <a:avLst/>
          </a:prstGeom>
          <a:noFill/>
        </p:spPr>
        <p:txBody>
          <a:bodyPr wrap="square" rtlCol="0">
            <a:spAutoFit/>
          </a:bodyPr>
          <a:lstStyle/>
          <a:p>
            <a:r>
              <a:rPr lang="en-US" b="1" dirty="0" err="1" smtClean="0"/>
              <a:t>Pengalaman</a:t>
            </a:r>
            <a:r>
              <a:rPr lang="en-US" b="1" dirty="0" smtClean="0"/>
              <a:t> </a:t>
            </a:r>
            <a:r>
              <a:rPr lang="en-US" b="1" dirty="0" err="1" smtClean="0"/>
              <a:t>Konsultansi</a:t>
            </a:r>
            <a:endParaRPr lang="en-US" b="1" dirty="0" smtClean="0"/>
          </a:p>
          <a:p>
            <a:pPr marL="285750" indent="-285750">
              <a:buFont typeface="Arial" panose="020B0604020202020204" pitchFamily="34" charset="0"/>
              <a:buChar char="•"/>
            </a:pPr>
            <a:r>
              <a:rPr lang="en-US" dirty="0" smtClean="0"/>
              <a:t>2002 – 2008, Statistician – PT </a:t>
            </a:r>
            <a:r>
              <a:rPr lang="en-US" dirty="0" err="1" smtClean="0"/>
              <a:t>Ganesha</a:t>
            </a:r>
            <a:r>
              <a:rPr lang="en-US" dirty="0" smtClean="0"/>
              <a:t> </a:t>
            </a:r>
            <a:r>
              <a:rPr lang="en-US" dirty="0" err="1" smtClean="0"/>
              <a:t>Cipta</a:t>
            </a:r>
            <a:r>
              <a:rPr lang="en-US" dirty="0" smtClean="0"/>
              <a:t> </a:t>
            </a:r>
            <a:r>
              <a:rPr lang="en-US" dirty="0" err="1" smtClean="0"/>
              <a:t>Informatika</a:t>
            </a:r>
            <a:endParaRPr lang="en-US" dirty="0" smtClean="0"/>
          </a:p>
          <a:p>
            <a:pPr marL="285750" indent="-285750">
              <a:buFont typeface="Arial" panose="020B0604020202020204" pitchFamily="34" charset="0"/>
              <a:buChar char="•"/>
            </a:pPr>
            <a:r>
              <a:rPr lang="en-US" dirty="0" smtClean="0"/>
              <a:t>2013, Technical Advisor – </a:t>
            </a:r>
            <a:r>
              <a:rPr lang="en-US" dirty="0" err="1" smtClean="0"/>
              <a:t>MarkPlus</a:t>
            </a:r>
            <a:r>
              <a:rPr lang="en-US" dirty="0" smtClean="0"/>
              <a:t> Insight</a:t>
            </a:r>
          </a:p>
          <a:p>
            <a:pPr marL="285750" indent="-285750">
              <a:buFont typeface="Arial" panose="020B0604020202020204" pitchFamily="34" charset="0"/>
              <a:buChar char="•"/>
            </a:pPr>
            <a:r>
              <a:rPr lang="en-US" dirty="0" smtClean="0"/>
              <a:t>2013, Consultant – CIFOR</a:t>
            </a:r>
          </a:p>
          <a:p>
            <a:pPr marL="285750" indent="-285750">
              <a:buFont typeface="Arial" panose="020B0604020202020204" pitchFamily="34" charset="0"/>
              <a:buChar char="•"/>
            </a:pPr>
            <a:r>
              <a:rPr lang="en-US" dirty="0" smtClean="0"/>
              <a:t>2014, Project Leader – PT Trans Intra Asia</a:t>
            </a:r>
          </a:p>
          <a:p>
            <a:pPr marL="285750" indent="-285750">
              <a:buFont typeface="Arial" panose="020B0604020202020204" pitchFamily="34" charset="0"/>
              <a:buChar char="•"/>
            </a:pPr>
            <a:r>
              <a:rPr lang="en-US" dirty="0" smtClean="0"/>
              <a:t>2015 – 2017, Data Science Advisor – </a:t>
            </a:r>
            <a:r>
              <a:rPr lang="en-US" dirty="0" err="1" smtClean="0"/>
              <a:t>Starcore</a:t>
            </a:r>
            <a:r>
              <a:rPr lang="en-US" dirty="0"/>
              <a:t> </a:t>
            </a:r>
            <a:r>
              <a:rPr lang="en-US" dirty="0" smtClean="0"/>
              <a:t>Analytics</a:t>
            </a:r>
          </a:p>
          <a:p>
            <a:pPr marL="285750" indent="-285750">
              <a:buFont typeface="Arial" panose="020B0604020202020204" pitchFamily="34" charset="0"/>
              <a:buChar char="•"/>
            </a:pPr>
            <a:r>
              <a:rPr lang="en-US" dirty="0" smtClean="0"/>
              <a:t>2018, Consultant – IACCB</a:t>
            </a:r>
          </a:p>
        </p:txBody>
      </p:sp>
      <p:sp>
        <p:nvSpPr>
          <p:cNvPr id="7" name="TextBox 6"/>
          <p:cNvSpPr txBox="1"/>
          <p:nvPr/>
        </p:nvSpPr>
        <p:spPr>
          <a:xfrm>
            <a:off x="4992624" y="3668744"/>
            <a:ext cx="6629400" cy="2585323"/>
          </a:xfrm>
          <a:prstGeom prst="rect">
            <a:avLst/>
          </a:prstGeom>
          <a:noFill/>
        </p:spPr>
        <p:txBody>
          <a:bodyPr wrap="square" rtlCol="0">
            <a:spAutoFit/>
          </a:bodyPr>
          <a:lstStyle/>
          <a:p>
            <a:r>
              <a:rPr lang="en-US" b="1" dirty="0" err="1" smtClean="0"/>
              <a:t>Pengalaman</a:t>
            </a:r>
            <a:r>
              <a:rPr lang="en-US" b="1" dirty="0" smtClean="0"/>
              <a:t> </a:t>
            </a:r>
            <a:r>
              <a:rPr lang="en-US" b="1" dirty="0" err="1" smtClean="0"/>
              <a:t>Lainnya</a:t>
            </a:r>
            <a:endParaRPr lang="en-US" b="1" dirty="0" smtClean="0"/>
          </a:p>
          <a:p>
            <a:pPr marL="285750" indent="-285750">
              <a:buFont typeface="Arial" panose="020B0604020202020204" pitchFamily="34" charset="0"/>
              <a:buChar char="•"/>
            </a:pPr>
            <a:r>
              <a:rPr lang="en-US" dirty="0" smtClean="0"/>
              <a:t>Trainer </a:t>
            </a:r>
            <a:r>
              <a:rPr lang="en-US" dirty="0" err="1" smtClean="0"/>
              <a:t>bidang</a:t>
            </a:r>
            <a:r>
              <a:rPr lang="en-US" dirty="0" smtClean="0"/>
              <a:t> </a:t>
            </a:r>
            <a:r>
              <a:rPr lang="en-US" dirty="0" err="1" smtClean="0"/>
              <a:t>Statistika</a:t>
            </a:r>
            <a:r>
              <a:rPr lang="en-US" dirty="0" smtClean="0"/>
              <a:t>, Data Mining, </a:t>
            </a:r>
            <a:r>
              <a:rPr lang="en-US" dirty="0" err="1" smtClean="0"/>
              <a:t>Analitika</a:t>
            </a:r>
            <a:r>
              <a:rPr lang="en-US" dirty="0" smtClean="0"/>
              <a:t> di </a:t>
            </a:r>
            <a:r>
              <a:rPr lang="en-US" dirty="0" err="1" smtClean="0"/>
              <a:t>berbagai</a:t>
            </a:r>
            <a:r>
              <a:rPr lang="en-US" dirty="0" smtClean="0"/>
              <a:t> </a:t>
            </a:r>
            <a:r>
              <a:rPr lang="en-US" dirty="0" err="1" smtClean="0"/>
              <a:t>instansi</a:t>
            </a:r>
            <a:r>
              <a:rPr lang="en-US" dirty="0" smtClean="0"/>
              <a:t>, </a:t>
            </a:r>
            <a:r>
              <a:rPr lang="en-US" dirty="0" err="1" smtClean="0"/>
              <a:t>antara</a:t>
            </a:r>
            <a:r>
              <a:rPr lang="en-US" dirty="0" smtClean="0"/>
              <a:t> lain Bank </a:t>
            </a:r>
            <a:r>
              <a:rPr lang="en-US" dirty="0" err="1" smtClean="0"/>
              <a:t>Mandiri</a:t>
            </a:r>
            <a:r>
              <a:rPr lang="en-US" dirty="0" smtClean="0"/>
              <a:t>, Bank </a:t>
            </a:r>
            <a:r>
              <a:rPr lang="en-US" dirty="0" err="1" smtClean="0"/>
              <a:t>Syariah</a:t>
            </a:r>
            <a:r>
              <a:rPr lang="en-US" dirty="0" smtClean="0"/>
              <a:t> </a:t>
            </a:r>
            <a:r>
              <a:rPr lang="en-US" dirty="0" err="1" smtClean="0"/>
              <a:t>Mandiri</a:t>
            </a:r>
            <a:r>
              <a:rPr lang="en-US" dirty="0" smtClean="0"/>
              <a:t>, Bank </a:t>
            </a:r>
            <a:r>
              <a:rPr lang="en-US" dirty="0" err="1" smtClean="0"/>
              <a:t>Sinar</a:t>
            </a:r>
            <a:r>
              <a:rPr lang="en-US" dirty="0" smtClean="0"/>
              <a:t> Mas, Bank </a:t>
            </a:r>
            <a:r>
              <a:rPr lang="en-US" dirty="0" err="1" smtClean="0"/>
              <a:t>Danamon</a:t>
            </a:r>
            <a:r>
              <a:rPr lang="en-US" dirty="0" smtClean="0"/>
              <a:t>, Bank Indonesia, OJK, </a:t>
            </a:r>
            <a:r>
              <a:rPr lang="en-US" dirty="0" err="1" smtClean="0"/>
              <a:t>Telkomsel</a:t>
            </a:r>
            <a:r>
              <a:rPr lang="en-US" dirty="0" smtClean="0"/>
              <a:t>, Bank </a:t>
            </a:r>
            <a:r>
              <a:rPr lang="en-US" dirty="0" err="1" smtClean="0"/>
              <a:t>Permata</a:t>
            </a:r>
            <a:r>
              <a:rPr lang="en-US" dirty="0" smtClean="0"/>
              <a:t>, CIMB </a:t>
            </a:r>
            <a:r>
              <a:rPr lang="en-US" dirty="0" err="1" smtClean="0"/>
              <a:t>Niaga</a:t>
            </a:r>
            <a:r>
              <a:rPr lang="en-US" dirty="0" smtClean="0"/>
              <a:t>, LIPI, </a:t>
            </a:r>
            <a:r>
              <a:rPr lang="en-US" dirty="0" err="1" smtClean="0"/>
              <a:t>Kementerian</a:t>
            </a:r>
            <a:r>
              <a:rPr lang="en-US" dirty="0" smtClean="0"/>
              <a:t> </a:t>
            </a:r>
            <a:r>
              <a:rPr lang="en-US" dirty="0" err="1" smtClean="0"/>
              <a:t>Pertanian</a:t>
            </a:r>
            <a:r>
              <a:rPr lang="en-US" dirty="0" smtClean="0"/>
              <a:t>, </a:t>
            </a:r>
            <a:r>
              <a:rPr lang="en-US" dirty="0" err="1" smtClean="0"/>
              <a:t>Kementerian</a:t>
            </a:r>
            <a:r>
              <a:rPr lang="en-US" dirty="0" smtClean="0"/>
              <a:t> </a:t>
            </a:r>
            <a:r>
              <a:rPr lang="en-US" dirty="0" err="1" smtClean="0"/>
              <a:t>Keuangan</a:t>
            </a:r>
            <a:endParaRPr lang="en-US" dirty="0" smtClean="0"/>
          </a:p>
          <a:p>
            <a:pPr marL="285750" indent="-285750">
              <a:buFont typeface="Arial" panose="020B0604020202020204" pitchFamily="34" charset="0"/>
              <a:buChar char="•"/>
            </a:pPr>
            <a:r>
              <a:rPr lang="en-US" dirty="0" smtClean="0"/>
              <a:t>Tenaga </a:t>
            </a:r>
            <a:r>
              <a:rPr lang="en-US" dirty="0" err="1" smtClean="0"/>
              <a:t>ahli</a:t>
            </a:r>
            <a:r>
              <a:rPr lang="en-US" dirty="0" smtClean="0"/>
              <a:t> di </a:t>
            </a:r>
            <a:r>
              <a:rPr lang="en-US" dirty="0" err="1" smtClean="0"/>
              <a:t>beberapa</a:t>
            </a:r>
            <a:r>
              <a:rPr lang="en-US" dirty="0" smtClean="0"/>
              <a:t> </a:t>
            </a:r>
            <a:r>
              <a:rPr lang="en-US" dirty="0" err="1" smtClean="0"/>
              <a:t>kegiatan</a:t>
            </a:r>
            <a:r>
              <a:rPr lang="en-US" dirty="0" smtClean="0"/>
              <a:t> </a:t>
            </a:r>
            <a:r>
              <a:rPr lang="en-US" dirty="0" err="1" smtClean="0"/>
              <a:t>kajian</a:t>
            </a:r>
            <a:r>
              <a:rPr lang="en-US" dirty="0" smtClean="0"/>
              <a:t>, </a:t>
            </a:r>
            <a:r>
              <a:rPr lang="en-US" dirty="0" err="1" smtClean="0"/>
              <a:t>antara</a:t>
            </a:r>
            <a:r>
              <a:rPr lang="en-US" dirty="0" smtClean="0"/>
              <a:t> lain </a:t>
            </a:r>
            <a:r>
              <a:rPr lang="en-US" dirty="0" err="1" smtClean="0"/>
              <a:t>Kementerian</a:t>
            </a:r>
            <a:r>
              <a:rPr lang="en-US" dirty="0" smtClean="0"/>
              <a:t> </a:t>
            </a:r>
            <a:r>
              <a:rPr lang="en-US" dirty="0" err="1" smtClean="0"/>
              <a:t>Pendidikan</a:t>
            </a:r>
            <a:r>
              <a:rPr lang="en-US" dirty="0" smtClean="0"/>
              <a:t> </a:t>
            </a:r>
            <a:r>
              <a:rPr lang="en-US" dirty="0" err="1" smtClean="0"/>
              <a:t>dan</a:t>
            </a:r>
            <a:r>
              <a:rPr lang="en-US" dirty="0" smtClean="0"/>
              <a:t> </a:t>
            </a:r>
            <a:r>
              <a:rPr lang="en-US" dirty="0" err="1" smtClean="0"/>
              <a:t>Kebudayaan</a:t>
            </a:r>
            <a:r>
              <a:rPr lang="en-US" dirty="0" smtClean="0"/>
              <a:t>, BPJS, </a:t>
            </a:r>
            <a:r>
              <a:rPr lang="en-US" dirty="0" err="1" smtClean="0"/>
              <a:t>Kementerian</a:t>
            </a:r>
            <a:r>
              <a:rPr lang="en-US" dirty="0" smtClean="0"/>
              <a:t> </a:t>
            </a:r>
            <a:r>
              <a:rPr lang="en-US" dirty="0" err="1" smtClean="0"/>
              <a:t>Keuangan</a:t>
            </a:r>
            <a:r>
              <a:rPr lang="en-US" dirty="0" smtClean="0"/>
              <a:t>, OJK, Bank Indonesia, LIPI.</a:t>
            </a:r>
          </a:p>
        </p:txBody>
      </p:sp>
    </p:spTree>
    <p:extLst>
      <p:ext uri="{BB962C8B-B14F-4D97-AF65-F5344CB8AC3E}">
        <p14:creationId xmlns:p14="http://schemas.microsoft.com/office/powerpoint/2010/main" val="394721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0" end="0"/>
                                            </p:txEl>
                                          </p:spTgt>
                                        </p:tgtEl>
                                        <p:attrNameLst>
                                          <p:attrName>style.visibility</p:attrName>
                                        </p:attrNameLst>
                                      </p:cBhvr>
                                      <p:to>
                                        <p:strVal val="visible"/>
                                      </p:to>
                                    </p:set>
                                    <p:animEffect transition="in" filter="fade">
                                      <p:cBhvr>
                                        <p:cTn id="42" dur="500"/>
                                        <p:tgtEl>
                                          <p:spTgt spid="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animEffect transition="in" filter="fade">
                                      <p:cBhvr>
                                        <p:cTn id="47" dur="500"/>
                                        <p:tgtEl>
                                          <p:spTgt spid="7">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xEl>
                                              <p:pRg st="2" end="2"/>
                                            </p:txEl>
                                          </p:spTgt>
                                        </p:tgtEl>
                                        <p:attrNameLst>
                                          <p:attrName>style.visibility</p:attrName>
                                        </p:attrNameLst>
                                      </p:cBhvr>
                                      <p:to>
                                        <p:strVal val="visible"/>
                                      </p:to>
                                    </p:set>
                                    <p:animEffect transition="in" filter="fade">
                                      <p:cBhvr>
                                        <p:cTn id="5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normAutofit/>
          </a:bodyPr>
          <a:lstStyle/>
          <a:p>
            <a:pPr eaLnBrk="1" hangingPunct="1"/>
            <a:r>
              <a:rPr lang="es-ES" smtClean="0">
                <a:ea typeface="ＭＳ Ｐゴシック" pitchFamily="34" charset="-128"/>
              </a:rPr>
              <a:t>Description of Representative Methods</a:t>
            </a:r>
            <a:endParaRPr lang="es-ES" smtClean="0">
              <a:solidFill>
                <a:schemeClr val="bg2"/>
              </a:solidFill>
              <a:ea typeface="ＭＳ Ｐゴシック" pitchFamily="34" charset="-128"/>
            </a:endParaRPr>
          </a:p>
        </p:txBody>
      </p:sp>
      <p:sp>
        <p:nvSpPr>
          <p:cNvPr id="49154" name="Rectangle 3"/>
          <p:cNvSpPr>
            <a:spLocks noGrp="1" noChangeArrowheads="1"/>
          </p:cNvSpPr>
          <p:nvPr>
            <p:ph idx="1"/>
          </p:nvPr>
        </p:nvSpPr>
        <p:spPr>
          <a:xfrm>
            <a:off x="1981200" y="1905000"/>
            <a:ext cx="8229600" cy="4692650"/>
          </a:xfrm>
        </p:spPr>
        <p:txBody>
          <a:bodyPr/>
          <a:lstStyle/>
          <a:p>
            <a:pPr marL="0" indent="0" algn="just">
              <a:buNone/>
            </a:pPr>
            <a:r>
              <a:rPr lang="es-ES" dirty="0" err="1" smtClean="0">
                <a:ea typeface="ＭＳ Ｐゴシック" pitchFamily="34" charset="-128"/>
              </a:rPr>
              <a:t>Merging</a:t>
            </a:r>
            <a:endParaRPr lang="es-ES" dirty="0" smtClean="0">
              <a:ea typeface="ＭＳ Ｐゴシック" pitchFamily="34" charset="-128"/>
            </a:endParaRPr>
          </a:p>
          <a:p>
            <a:pPr marL="0" indent="0" algn="just">
              <a:buNone/>
            </a:pPr>
            <a:endParaRPr lang="es-ES" dirty="0" smtClean="0">
              <a:ea typeface="ＭＳ Ｐゴシック" pitchFamily="34" charset="-128"/>
            </a:endParaRPr>
          </a:p>
        </p:txBody>
      </p:sp>
      <p:pic>
        <p:nvPicPr>
          <p:cNvPr id="49155" name="Imagen 2"/>
          <p:cNvPicPr>
            <a:picLocks noChangeAspect="1"/>
          </p:cNvPicPr>
          <p:nvPr/>
        </p:nvPicPr>
        <p:blipFill>
          <a:blip r:embed="rId2" cstate="print"/>
          <a:srcRect/>
          <a:stretch>
            <a:fillRect/>
          </a:stretch>
        </p:blipFill>
        <p:spPr bwMode="auto">
          <a:xfrm>
            <a:off x="3432175" y="2133600"/>
            <a:ext cx="5113338" cy="3822700"/>
          </a:xfrm>
          <a:prstGeom prst="rect">
            <a:avLst/>
          </a:prstGeom>
          <a:noFill/>
          <a:ln w="9525">
            <a:noFill/>
            <a:miter lim="800000"/>
            <a:headEnd/>
            <a:tailEnd/>
          </a:ln>
        </p:spPr>
      </p:pic>
    </p:spTree>
    <p:extLst>
      <p:ext uri="{BB962C8B-B14F-4D97-AF65-F5344CB8AC3E}">
        <p14:creationId xmlns:p14="http://schemas.microsoft.com/office/powerpoint/2010/main" val="41717838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normAutofit/>
          </a:bodyPr>
          <a:lstStyle/>
          <a:p>
            <a:pPr eaLnBrk="1" hangingPunct="1"/>
            <a:r>
              <a:rPr lang="es-ES" smtClean="0">
                <a:ea typeface="ＭＳ Ｐゴシック" pitchFamily="34" charset="-128"/>
              </a:rPr>
              <a:t>Description of Representative Methods</a:t>
            </a:r>
            <a:endParaRPr lang="es-ES" smtClean="0">
              <a:solidFill>
                <a:schemeClr val="bg2"/>
              </a:solidFill>
              <a:ea typeface="ＭＳ Ｐゴシック" pitchFamily="34" charset="-128"/>
            </a:endParaRPr>
          </a:p>
        </p:txBody>
      </p:sp>
      <p:sp>
        <p:nvSpPr>
          <p:cNvPr id="50178" name="Rectangle 3"/>
          <p:cNvSpPr>
            <a:spLocks noGrp="1" noChangeArrowheads="1"/>
          </p:cNvSpPr>
          <p:nvPr>
            <p:ph idx="1"/>
          </p:nvPr>
        </p:nvSpPr>
        <p:spPr>
          <a:xfrm>
            <a:off x="1981200" y="1752600"/>
            <a:ext cx="8229600" cy="4845050"/>
          </a:xfrm>
        </p:spPr>
        <p:txBody>
          <a:bodyPr/>
          <a:lstStyle/>
          <a:p>
            <a:pPr marL="0" indent="0" algn="just">
              <a:buNone/>
            </a:pPr>
            <a:r>
              <a:rPr lang="es-ES" dirty="0" err="1" smtClean="0">
                <a:ea typeface="ＭＳ Ｐゴシック" pitchFamily="34" charset="-128"/>
              </a:rPr>
              <a:t>Merging</a:t>
            </a:r>
            <a:endParaRPr lang="es-ES" dirty="0" smtClean="0">
              <a:ea typeface="ＭＳ Ｐゴシック" pitchFamily="34" charset="-128"/>
            </a:endParaRPr>
          </a:p>
          <a:p>
            <a:pPr marL="0" indent="0" algn="just">
              <a:buNone/>
            </a:pPr>
            <a:endParaRPr lang="es-ES" dirty="0" smtClean="0">
              <a:ea typeface="ＭＳ Ｐゴシック" pitchFamily="34" charset="-128"/>
            </a:endParaRPr>
          </a:p>
          <a:p>
            <a:pPr marL="0" indent="0" algn="just">
              <a:buNone/>
            </a:pPr>
            <a:r>
              <a:rPr lang="es-ES" sz="2400" b="1" dirty="0" err="1">
                <a:ea typeface="ＭＳ Ｐゴシック" pitchFamily="34" charset="-128"/>
              </a:rPr>
              <a:t>ChiMerge</a:t>
            </a:r>
            <a:r>
              <a:rPr lang="es-ES" sz="2400" dirty="0">
                <a:ea typeface="ＭＳ Ｐゴシック" pitchFamily="34" charset="-128"/>
              </a:rPr>
              <a:t> — </a:t>
            </a:r>
            <a:r>
              <a:rPr lang="es-ES" sz="2400" b="1" dirty="0">
                <a:ea typeface="ＭＳ Ｐゴシック" pitchFamily="34" charset="-128"/>
              </a:rPr>
              <a:t>χ</a:t>
            </a:r>
            <a:r>
              <a:rPr lang="es-ES" sz="2400" baseline="30000" dirty="0">
                <a:ea typeface="ＭＳ Ｐゴシック" pitchFamily="34" charset="-128"/>
              </a:rPr>
              <a:t>2</a:t>
            </a:r>
            <a:r>
              <a:rPr lang="es-ES" sz="2400" dirty="0">
                <a:ea typeface="ＭＳ Ｐゴシック" pitchFamily="34" charset="-128"/>
              </a:rPr>
              <a:t> </a:t>
            </a:r>
            <a:r>
              <a:rPr lang="es-ES" sz="2400" dirty="0" err="1">
                <a:ea typeface="ＭＳ Ｐゴシック" pitchFamily="34" charset="-128"/>
              </a:rPr>
              <a:t>is</a:t>
            </a:r>
            <a:r>
              <a:rPr lang="es-ES" sz="2400" dirty="0">
                <a:ea typeface="ＭＳ Ｐゴシック" pitchFamily="34" charset="-128"/>
              </a:rPr>
              <a:t> a </a:t>
            </a:r>
            <a:r>
              <a:rPr lang="es-ES" sz="2400" dirty="0" err="1">
                <a:ea typeface="ＭＳ Ｐゴシック" pitchFamily="34" charset="-128"/>
              </a:rPr>
              <a:t>statistical</a:t>
            </a:r>
            <a:r>
              <a:rPr lang="es-ES" sz="2400" dirty="0">
                <a:ea typeface="ＭＳ Ｐゴシック" pitchFamily="34" charset="-128"/>
              </a:rPr>
              <a:t> </a:t>
            </a:r>
            <a:r>
              <a:rPr lang="es-ES" sz="2400" dirty="0" err="1">
                <a:ea typeface="ＭＳ Ｐゴシック" pitchFamily="34" charset="-128"/>
              </a:rPr>
              <a:t>measure</a:t>
            </a:r>
            <a:r>
              <a:rPr lang="es-ES" sz="2400" dirty="0">
                <a:ea typeface="ＭＳ Ｐゴシック" pitchFamily="34" charset="-128"/>
              </a:rPr>
              <a:t> </a:t>
            </a:r>
            <a:r>
              <a:rPr lang="es-ES" sz="2400" dirty="0" err="1">
                <a:ea typeface="ＭＳ Ｐゴシック" pitchFamily="34" charset="-128"/>
              </a:rPr>
              <a:t>that</a:t>
            </a:r>
            <a:r>
              <a:rPr lang="es-ES" sz="2400" dirty="0">
                <a:ea typeface="ＭＳ Ｐゴシック" pitchFamily="34" charset="-128"/>
              </a:rPr>
              <a:t> </a:t>
            </a:r>
            <a:r>
              <a:rPr lang="es-ES" sz="2400" dirty="0" err="1">
                <a:ea typeface="ＭＳ Ｐゴシック" pitchFamily="34" charset="-128"/>
              </a:rPr>
              <a:t>conducts</a:t>
            </a:r>
            <a:r>
              <a:rPr lang="es-ES" sz="2400" dirty="0">
                <a:ea typeface="ＭＳ Ｐゴシック" pitchFamily="34" charset="-128"/>
              </a:rPr>
              <a:t> a </a:t>
            </a:r>
            <a:r>
              <a:rPr lang="es-ES" sz="2400" dirty="0" err="1">
                <a:ea typeface="ＭＳ Ｐゴシック" pitchFamily="34" charset="-128"/>
              </a:rPr>
              <a:t>significance</a:t>
            </a:r>
            <a:r>
              <a:rPr lang="es-ES" sz="2400" dirty="0">
                <a:ea typeface="ＭＳ Ｐゴシック" pitchFamily="34" charset="-128"/>
              </a:rPr>
              <a:t> test </a:t>
            </a:r>
            <a:r>
              <a:rPr lang="es-ES" sz="2400" dirty="0" err="1">
                <a:ea typeface="ＭＳ Ｐゴシック" pitchFamily="34" charset="-128"/>
              </a:rPr>
              <a:t>on</a:t>
            </a:r>
            <a:r>
              <a:rPr lang="es-ES" sz="2400" dirty="0">
                <a:ea typeface="ＭＳ Ｐゴシック" pitchFamily="34" charset="-128"/>
              </a:rPr>
              <a:t>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relationship</a:t>
            </a:r>
            <a:r>
              <a:rPr lang="es-ES" sz="2400" dirty="0">
                <a:ea typeface="ＭＳ Ｐゴシック" pitchFamily="34" charset="-128"/>
              </a:rPr>
              <a:t> </a:t>
            </a:r>
            <a:r>
              <a:rPr lang="es-ES" sz="2400" dirty="0" err="1">
                <a:ea typeface="ＭＳ Ｐゴシック" pitchFamily="34" charset="-128"/>
              </a:rPr>
              <a:t>between</a:t>
            </a:r>
            <a:r>
              <a:rPr lang="es-ES" sz="2400" dirty="0">
                <a:ea typeface="ＭＳ Ｐゴシック" pitchFamily="34" charset="-128"/>
              </a:rPr>
              <a:t>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values</a:t>
            </a:r>
            <a:r>
              <a:rPr lang="es-ES" sz="2400" dirty="0">
                <a:ea typeface="ＭＳ Ｐゴシック" pitchFamily="34" charset="-128"/>
              </a:rPr>
              <a:t> of </a:t>
            </a:r>
            <a:r>
              <a:rPr lang="es-ES" sz="2400" dirty="0" err="1">
                <a:ea typeface="ＭＳ Ｐゴシック" pitchFamily="34" charset="-128"/>
              </a:rPr>
              <a:t>an</a:t>
            </a:r>
            <a:r>
              <a:rPr lang="es-ES" sz="2400" dirty="0">
                <a:ea typeface="ＭＳ Ｐゴシック" pitchFamily="34" charset="-128"/>
              </a:rPr>
              <a:t> </a:t>
            </a:r>
            <a:r>
              <a:rPr lang="es-ES" sz="2400" dirty="0" err="1">
                <a:ea typeface="ＭＳ Ｐゴシック" pitchFamily="34" charset="-128"/>
              </a:rPr>
              <a:t>attribute</a:t>
            </a:r>
            <a:r>
              <a:rPr lang="es-ES" sz="2400" dirty="0">
                <a:ea typeface="ＭＳ Ｐゴシック" pitchFamily="34" charset="-128"/>
              </a:rPr>
              <a:t> and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class</a:t>
            </a:r>
            <a:r>
              <a:rPr lang="es-ES" sz="2400" dirty="0">
                <a:ea typeface="ＭＳ Ｐゴシック" pitchFamily="34" charset="-128"/>
              </a:rPr>
              <a:t>. </a:t>
            </a:r>
            <a:r>
              <a:rPr lang="es-ES" sz="2400" dirty="0" err="1">
                <a:ea typeface="ＭＳ Ｐゴシック" pitchFamily="34" charset="-128"/>
              </a:rPr>
              <a:t>This</a:t>
            </a:r>
            <a:r>
              <a:rPr lang="es-ES" sz="2400" dirty="0">
                <a:ea typeface="ＭＳ Ｐゴシック" pitchFamily="34" charset="-128"/>
              </a:rPr>
              <a:t> </a:t>
            </a:r>
            <a:r>
              <a:rPr lang="es-ES" sz="2400" dirty="0" err="1">
                <a:ea typeface="ＭＳ Ｐゴシック" pitchFamily="34" charset="-128"/>
              </a:rPr>
              <a:t>statistic</a:t>
            </a:r>
            <a:r>
              <a:rPr lang="es-ES" sz="2400" dirty="0">
                <a:ea typeface="ＭＳ Ｐゴシック" pitchFamily="34" charset="-128"/>
              </a:rPr>
              <a:t> determines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similarity</a:t>
            </a:r>
            <a:r>
              <a:rPr lang="es-ES" sz="2400" dirty="0">
                <a:ea typeface="ＭＳ Ｐゴシック" pitchFamily="34" charset="-128"/>
              </a:rPr>
              <a:t> of </a:t>
            </a:r>
            <a:r>
              <a:rPr lang="es-ES" sz="2400" dirty="0" err="1">
                <a:ea typeface="ＭＳ Ｐゴシック" pitchFamily="34" charset="-128"/>
              </a:rPr>
              <a:t>adjacent</a:t>
            </a:r>
            <a:r>
              <a:rPr lang="es-ES" sz="2400" dirty="0">
                <a:ea typeface="ＭＳ Ｐゴシック" pitchFamily="34" charset="-128"/>
              </a:rPr>
              <a:t> </a:t>
            </a:r>
            <a:r>
              <a:rPr lang="es-ES" sz="2400" dirty="0" err="1">
                <a:ea typeface="ＭＳ Ｐゴシック" pitchFamily="34" charset="-128"/>
              </a:rPr>
              <a:t>intervals</a:t>
            </a:r>
            <a:r>
              <a:rPr lang="es-ES" sz="2400" dirty="0">
                <a:ea typeface="ＭＳ Ｐゴシック" pitchFamily="34" charset="-128"/>
              </a:rPr>
              <a:t> </a:t>
            </a:r>
            <a:r>
              <a:rPr lang="es-ES" sz="2400" dirty="0" err="1">
                <a:ea typeface="ＭＳ Ｐゴシック" pitchFamily="34" charset="-128"/>
              </a:rPr>
              <a:t>based</a:t>
            </a:r>
            <a:r>
              <a:rPr lang="es-ES" sz="2400" dirty="0">
                <a:ea typeface="ＭＳ Ｐゴシック" pitchFamily="34" charset="-128"/>
              </a:rPr>
              <a:t> </a:t>
            </a:r>
            <a:r>
              <a:rPr lang="es-ES" sz="2400" dirty="0" err="1">
                <a:ea typeface="ＭＳ Ｐゴシック" pitchFamily="34" charset="-128"/>
              </a:rPr>
              <a:t>on</a:t>
            </a:r>
            <a:r>
              <a:rPr lang="es-ES" sz="2400" dirty="0">
                <a:ea typeface="ＭＳ Ｐゴシック" pitchFamily="34" charset="-128"/>
              </a:rPr>
              <a:t> </a:t>
            </a:r>
            <a:r>
              <a:rPr lang="es-ES" sz="2400" dirty="0" err="1">
                <a:ea typeface="ＭＳ Ｐゴシック" pitchFamily="34" charset="-128"/>
              </a:rPr>
              <a:t>some</a:t>
            </a:r>
            <a:r>
              <a:rPr lang="es-ES" sz="2400" dirty="0">
                <a:ea typeface="ＭＳ Ｐゴシック" pitchFamily="34" charset="-128"/>
              </a:rPr>
              <a:t> </a:t>
            </a:r>
            <a:r>
              <a:rPr lang="es-ES" sz="2400" dirty="0" err="1">
                <a:ea typeface="ＭＳ Ｐゴシック" pitchFamily="34" charset="-128"/>
              </a:rPr>
              <a:t>significance</a:t>
            </a:r>
            <a:r>
              <a:rPr lang="es-ES" sz="2400" dirty="0">
                <a:ea typeface="ＭＳ Ｐゴシック" pitchFamily="34" charset="-128"/>
              </a:rPr>
              <a:t> </a:t>
            </a:r>
            <a:r>
              <a:rPr lang="es-ES" sz="2400" dirty="0" err="1">
                <a:ea typeface="ＭＳ Ｐゴシック" pitchFamily="34" charset="-128"/>
              </a:rPr>
              <a:t>level</a:t>
            </a:r>
            <a:r>
              <a:rPr lang="es-ES" sz="2400" dirty="0">
                <a:ea typeface="ＭＳ Ｐゴシック" pitchFamily="34" charset="-128"/>
              </a:rPr>
              <a:t>. </a:t>
            </a:r>
            <a:r>
              <a:rPr lang="es-ES" sz="2400" dirty="0" err="1">
                <a:ea typeface="ＭＳ Ｐゴシック" pitchFamily="34" charset="-128"/>
              </a:rPr>
              <a:t>Actually</a:t>
            </a:r>
            <a:r>
              <a:rPr lang="es-ES" sz="2400" dirty="0">
                <a:ea typeface="ＭＳ Ｐゴシック" pitchFamily="34" charset="-128"/>
              </a:rPr>
              <a:t>, </a:t>
            </a:r>
            <a:r>
              <a:rPr lang="es-ES" sz="2400" dirty="0" err="1">
                <a:ea typeface="ＭＳ Ｐゴシック" pitchFamily="34" charset="-128"/>
              </a:rPr>
              <a:t>it</a:t>
            </a:r>
            <a:r>
              <a:rPr lang="es-ES" sz="2400" dirty="0">
                <a:ea typeface="ＭＳ Ｐゴシック" pitchFamily="34" charset="-128"/>
              </a:rPr>
              <a:t> </a:t>
            </a:r>
            <a:r>
              <a:rPr lang="es-ES" sz="2400" dirty="0" err="1">
                <a:ea typeface="ＭＳ Ｐゴシック" pitchFamily="34" charset="-128"/>
              </a:rPr>
              <a:t>tests</a:t>
            </a:r>
            <a:r>
              <a:rPr lang="es-ES" sz="2400" dirty="0">
                <a:ea typeface="ＭＳ Ｐゴシック" pitchFamily="34" charset="-128"/>
              </a:rPr>
              <a:t>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hypothesis</a:t>
            </a:r>
            <a:r>
              <a:rPr lang="es-ES" sz="2400" dirty="0">
                <a:ea typeface="ＭＳ Ｐゴシック" pitchFamily="34" charset="-128"/>
              </a:rPr>
              <a:t> </a:t>
            </a:r>
            <a:r>
              <a:rPr lang="es-ES" sz="2400" dirty="0" err="1">
                <a:ea typeface="ＭＳ Ｐゴシック" pitchFamily="34" charset="-128"/>
              </a:rPr>
              <a:t>that</a:t>
            </a:r>
            <a:r>
              <a:rPr lang="es-ES" sz="2400" dirty="0">
                <a:ea typeface="ＭＳ Ｐゴシック" pitchFamily="34" charset="-128"/>
              </a:rPr>
              <a:t> </a:t>
            </a:r>
            <a:r>
              <a:rPr lang="es-ES" sz="2400" dirty="0" err="1">
                <a:ea typeface="ＭＳ Ｐゴシック" pitchFamily="34" charset="-128"/>
              </a:rPr>
              <a:t>two</a:t>
            </a:r>
            <a:r>
              <a:rPr lang="es-ES" sz="2400" dirty="0">
                <a:ea typeface="ＭＳ Ｐゴシック" pitchFamily="34" charset="-128"/>
              </a:rPr>
              <a:t> </a:t>
            </a:r>
            <a:r>
              <a:rPr lang="es-ES" sz="2400" dirty="0" err="1">
                <a:ea typeface="ＭＳ Ｐゴシック" pitchFamily="34" charset="-128"/>
              </a:rPr>
              <a:t>adjacent</a:t>
            </a:r>
            <a:r>
              <a:rPr lang="es-ES" sz="2400" dirty="0">
                <a:ea typeface="ＭＳ Ｐゴシック" pitchFamily="34" charset="-128"/>
              </a:rPr>
              <a:t> </a:t>
            </a:r>
            <a:r>
              <a:rPr lang="es-ES" sz="2400" dirty="0" err="1">
                <a:ea typeface="ＭＳ Ｐゴシック" pitchFamily="34" charset="-128"/>
              </a:rPr>
              <a:t>intervals</a:t>
            </a:r>
            <a:r>
              <a:rPr lang="es-ES" sz="2400" dirty="0">
                <a:ea typeface="ＭＳ Ｐゴシック" pitchFamily="34" charset="-128"/>
              </a:rPr>
              <a:t> of </a:t>
            </a:r>
            <a:r>
              <a:rPr lang="es-ES" sz="2400" dirty="0" err="1">
                <a:ea typeface="ＭＳ Ｐゴシック" pitchFamily="34" charset="-128"/>
              </a:rPr>
              <a:t>an</a:t>
            </a:r>
            <a:r>
              <a:rPr lang="es-ES" sz="2400" dirty="0">
                <a:ea typeface="ＭＳ Ｐゴシック" pitchFamily="34" charset="-128"/>
              </a:rPr>
              <a:t> </a:t>
            </a:r>
            <a:r>
              <a:rPr lang="es-ES" sz="2400" dirty="0" err="1">
                <a:ea typeface="ＭＳ Ｐゴシック" pitchFamily="34" charset="-128"/>
              </a:rPr>
              <a:t>attribute</a:t>
            </a:r>
            <a:r>
              <a:rPr lang="es-ES" sz="2400" dirty="0">
                <a:ea typeface="ＭＳ Ｐゴシック" pitchFamily="34" charset="-128"/>
              </a:rPr>
              <a:t> are </a:t>
            </a:r>
            <a:r>
              <a:rPr lang="es-ES" sz="2400" dirty="0" err="1">
                <a:ea typeface="ＭＳ Ｐゴシック" pitchFamily="34" charset="-128"/>
              </a:rPr>
              <a:t>independent</a:t>
            </a:r>
            <a:r>
              <a:rPr lang="es-ES" sz="2400" dirty="0">
                <a:ea typeface="ＭＳ Ｐゴシック" pitchFamily="34" charset="-128"/>
              </a:rPr>
              <a:t> of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class</a:t>
            </a:r>
            <a:r>
              <a:rPr lang="es-ES" sz="2400" dirty="0">
                <a:ea typeface="ＭＳ Ｐゴシック" pitchFamily="34" charset="-128"/>
              </a:rPr>
              <a:t>. </a:t>
            </a:r>
            <a:r>
              <a:rPr lang="es-ES" sz="2400" b="1" dirty="0">
                <a:ea typeface="ＭＳ Ｐゴシック" pitchFamily="34" charset="-128"/>
              </a:rPr>
              <a:t>χ</a:t>
            </a:r>
            <a:r>
              <a:rPr lang="es-ES" sz="2400" baseline="30000" dirty="0">
                <a:ea typeface="ＭＳ Ｐゴシック" pitchFamily="34" charset="-128"/>
              </a:rPr>
              <a:t>2</a:t>
            </a:r>
            <a:r>
              <a:rPr lang="es-ES" sz="2400" dirty="0">
                <a:ea typeface="ＭＳ Ｐゴシック" pitchFamily="34" charset="-128"/>
              </a:rPr>
              <a:t> </a:t>
            </a:r>
            <a:r>
              <a:rPr lang="es-ES" sz="2400" dirty="0" err="1">
                <a:ea typeface="ＭＳ Ｐゴシック" pitchFamily="34" charset="-128"/>
              </a:rPr>
              <a:t>is</a:t>
            </a:r>
            <a:r>
              <a:rPr lang="es-ES" sz="2400" dirty="0">
                <a:ea typeface="ＭＳ Ｐゴシック" pitchFamily="34" charset="-128"/>
              </a:rPr>
              <a:t> </a:t>
            </a:r>
            <a:r>
              <a:rPr lang="es-ES" sz="2400" dirty="0" err="1">
                <a:ea typeface="ＭＳ Ｐゴシック" pitchFamily="34" charset="-128"/>
              </a:rPr>
              <a:t>computed</a:t>
            </a:r>
            <a:r>
              <a:rPr lang="es-ES" sz="2400" dirty="0">
                <a:ea typeface="ＭＳ Ｐゴシック" pitchFamily="34" charset="-128"/>
              </a:rPr>
              <a:t> as:</a:t>
            </a:r>
          </a:p>
        </p:txBody>
      </p:sp>
      <p:pic>
        <p:nvPicPr>
          <p:cNvPr id="50179" name="Imagen 1"/>
          <p:cNvPicPr>
            <a:picLocks noChangeAspect="1"/>
          </p:cNvPicPr>
          <p:nvPr/>
        </p:nvPicPr>
        <p:blipFill>
          <a:blip r:embed="rId2" cstate="print"/>
          <a:srcRect/>
          <a:stretch>
            <a:fillRect/>
          </a:stretch>
        </p:blipFill>
        <p:spPr bwMode="auto">
          <a:xfrm>
            <a:off x="4224339" y="4868864"/>
            <a:ext cx="4321175" cy="1436687"/>
          </a:xfrm>
          <a:prstGeom prst="rect">
            <a:avLst/>
          </a:prstGeom>
          <a:noFill/>
          <a:ln w="9525">
            <a:noFill/>
            <a:miter lim="800000"/>
            <a:headEnd/>
            <a:tailEnd/>
          </a:ln>
        </p:spPr>
      </p:pic>
    </p:spTree>
    <p:extLst>
      <p:ext uri="{BB962C8B-B14F-4D97-AF65-F5344CB8AC3E}">
        <p14:creationId xmlns:p14="http://schemas.microsoft.com/office/powerpoint/2010/main" val="36746460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Imagen 2"/>
          <p:cNvPicPr>
            <a:picLocks noChangeAspect="1"/>
          </p:cNvPicPr>
          <p:nvPr/>
        </p:nvPicPr>
        <p:blipFill>
          <a:blip r:embed="rId2" cstate="print"/>
          <a:srcRect/>
          <a:stretch>
            <a:fillRect/>
          </a:stretch>
        </p:blipFill>
        <p:spPr bwMode="auto">
          <a:xfrm>
            <a:off x="4727576" y="1268413"/>
            <a:ext cx="5724525" cy="3111500"/>
          </a:xfrm>
          <a:prstGeom prst="rect">
            <a:avLst/>
          </a:prstGeom>
          <a:noFill/>
          <a:ln w="9525">
            <a:noFill/>
            <a:miter lim="800000"/>
            <a:headEnd/>
            <a:tailEnd/>
          </a:ln>
        </p:spPr>
      </p:pic>
      <p:sp>
        <p:nvSpPr>
          <p:cNvPr id="51202" name="Rectangle 2"/>
          <p:cNvSpPr>
            <a:spLocks noGrp="1" noChangeArrowheads="1"/>
          </p:cNvSpPr>
          <p:nvPr>
            <p:ph type="title"/>
          </p:nvPr>
        </p:nvSpPr>
        <p:spPr/>
        <p:txBody>
          <a:bodyPr>
            <a:normAutofit/>
          </a:bodyPr>
          <a:lstStyle/>
          <a:p>
            <a:pPr eaLnBrk="1" hangingPunct="1"/>
            <a:r>
              <a:rPr lang="es-ES" smtClean="0">
                <a:ea typeface="ＭＳ Ｐゴシック" pitchFamily="34" charset="-128"/>
              </a:rPr>
              <a:t>Description of Representative Methods</a:t>
            </a:r>
            <a:endParaRPr lang="es-ES" smtClean="0">
              <a:solidFill>
                <a:schemeClr val="bg2"/>
              </a:solidFill>
              <a:ea typeface="ＭＳ Ｐゴシック" pitchFamily="34" charset="-128"/>
            </a:endParaRPr>
          </a:p>
        </p:txBody>
      </p:sp>
      <p:sp>
        <p:nvSpPr>
          <p:cNvPr id="51203" name="Rectangle 3"/>
          <p:cNvSpPr>
            <a:spLocks noGrp="1" noChangeArrowheads="1"/>
          </p:cNvSpPr>
          <p:nvPr>
            <p:ph idx="1"/>
          </p:nvPr>
        </p:nvSpPr>
        <p:spPr>
          <a:xfrm>
            <a:off x="1981200" y="1828800"/>
            <a:ext cx="8229600" cy="4768850"/>
          </a:xfrm>
        </p:spPr>
        <p:txBody>
          <a:bodyPr>
            <a:normAutofit lnSpcReduction="10000"/>
          </a:bodyPr>
          <a:lstStyle/>
          <a:p>
            <a:pPr marL="0" indent="0" algn="just">
              <a:buNone/>
            </a:pPr>
            <a:r>
              <a:rPr lang="es-ES" dirty="0" err="1" smtClean="0">
                <a:ea typeface="ＭＳ Ｐゴシック" pitchFamily="34" charset="-128"/>
              </a:rPr>
              <a:t>Merging</a:t>
            </a:r>
            <a:endParaRPr lang="es-ES" dirty="0" smtClean="0">
              <a:ea typeface="ＭＳ Ｐゴシック" pitchFamily="34" charset="-128"/>
            </a:endParaRPr>
          </a:p>
          <a:p>
            <a:pPr marL="0" indent="0" algn="just">
              <a:buNone/>
            </a:pPr>
            <a:r>
              <a:rPr lang="es-ES" sz="2400" b="1" dirty="0" err="1">
                <a:ea typeface="ＭＳ Ｐゴシック" pitchFamily="34" charset="-128"/>
              </a:rPr>
              <a:t>ChiMerge</a:t>
            </a:r>
            <a:r>
              <a:rPr lang="es-ES" sz="2400" dirty="0">
                <a:ea typeface="ＭＳ Ｐゴシック" pitchFamily="34" charset="-128"/>
              </a:rPr>
              <a:t> —</a:t>
            </a:r>
          </a:p>
          <a:p>
            <a:pPr marL="0" indent="0" algn="just">
              <a:buNone/>
            </a:pPr>
            <a:endParaRPr lang="es-ES" sz="2400" dirty="0">
              <a:ea typeface="ＭＳ Ｐゴシック" pitchFamily="34" charset="-128"/>
            </a:endParaRPr>
          </a:p>
          <a:p>
            <a:pPr marL="0" indent="0" algn="just">
              <a:buNone/>
            </a:pPr>
            <a:endParaRPr lang="es-ES" sz="2400" dirty="0">
              <a:ea typeface="ＭＳ Ｐゴシック" pitchFamily="34" charset="-128"/>
            </a:endParaRPr>
          </a:p>
          <a:p>
            <a:pPr marL="0" indent="0" algn="just">
              <a:buNone/>
            </a:pPr>
            <a:endParaRPr lang="es-ES" sz="2400" dirty="0">
              <a:ea typeface="ＭＳ Ｐゴシック" pitchFamily="34" charset="-128"/>
            </a:endParaRPr>
          </a:p>
          <a:p>
            <a:pPr marL="0" indent="0" algn="just">
              <a:buNone/>
            </a:pPr>
            <a:endParaRPr lang="es-ES" sz="2400" dirty="0">
              <a:ea typeface="ＭＳ Ｐゴシック" pitchFamily="34" charset="-128"/>
            </a:endParaRPr>
          </a:p>
          <a:p>
            <a:pPr marL="0" indent="0" algn="just">
              <a:buNone/>
            </a:pPr>
            <a:endParaRPr lang="es-ES" sz="2400" dirty="0">
              <a:ea typeface="ＭＳ Ｐゴシック" pitchFamily="34" charset="-128"/>
            </a:endParaRPr>
          </a:p>
          <a:p>
            <a:pPr marL="0" indent="0" algn="just">
              <a:buNone/>
            </a:pPr>
            <a:r>
              <a:rPr lang="es-ES" sz="2400" dirty="0" err="1">
                <a:ea typeface="ＭＳ Ｐゴシック" pitchFamily="34" charset="-128"/>
              </a:rPr>
              <a:t>It</a:t>
            </a:r>
            <a:r>
              <a:rPr lang="es-ES" sz="2400" dirty="0">
                <a:ea typeface="ＭＳ Ｐゴシック" pitchFamily="34" charset="-128"/>
              </a:rPr>
              <a:t> </a:t>
            </a:r>
            <a:r>
              <a:rPr lang="es-ES" sz="2400" dirty="0" err="1">
                <a:ea typeface="ＭＳ Ｐゴシック" pitchFamily="34" charset="-128"/>
              </a:rPr>
              <a:t>is</a:t>
            </a:r>
            <a:r>
              <a:rPr lang="es-ES" sz="2400" dirty="0">
                <a:ea typeface="ＭＳ Ｐゴシック" pitchFamily="34" charset="-128"/>
              </a:rPr>
              <a:t> a </a:t>
            </a:r>
            <a:r>
              <a:rPr lang="es-ES" sz="2400" dirty="0" err="1">
                <a:ea typeface="ＭＳ Ｐゴシック" pitchFamily="34" charset="-128"/>
              </a:rPr>
              <a:t>supervised</a:t>
            </a:r>
            <a:r>
              <a:rPr lang="es-ES" sz="2400" dirty="0">
                <a:ea typeface="ＭＳ Ｐゴシック" pitchFamily="34" charset="-128"/>
              </a:rPr>
              <a:t>, </a:t>
            </a:r>
            <a:r>
              <a:rPr lang="es-ES" sz="2400" dirty="0" err="1">
                <a:ea typeface="ＭＳ Ｐゴシック" pitchFamily="34" charset="-128"/>
              </a:rPr>
              <a:t>bottom</a:t>
            </a:r>
            <a:r>
              <a:rPr lang="es-ES" sz="2400" dirty="0">
                <a:ea typeface="ＭＳ Ｐゴシック" pitchFamily="34" charset="-128"/>
              </a:rPr>
              <a:t>-up </a:t>
            </a:r>
            <a:r>
              <a:rPr lang="es-ES" sz="2400" dirty="0" err="1">
                <a:ea typeface="ＭＳ Ｐゴシック" pitchFamily="34" charset="-128"/>
              </a:rPr>
              <a:t>discretizer</a:t>
            </a:r>
            <a:r>
              <a:rPr lang="es-ES" sz="2400" dirty="0">
                <a:ea typeface="ＭＳ Ｐゴシック" pitchFamily="34" charset="-128"/>
              </a:rPr>
              <a:t>. At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beginning</a:t>
            </a:r>
            <a:r>
              <a:rPr lang="es-ES" sz="2400" dirty="0">
                <a:ea typeface="ＭＳ Ｐゴシック" pitchFamily="34" charset="-128"/>
              </a:rPr>
              <a:t>, </a:t>
            </a:r>
            <a:r>
              <a:rPr lang="es-ES" sz="2400" dirty="0" err="1">
                <a:ea typeface="ＭＳ Ｐゴシック" pitchFamily="34" charset="-128"/>
              </a:rPr>
              <a:t>each</a:t>
            </a:r>
            <a:r>
              <a:rPr lang="es-ES" sz="2400" dirty="0">
                <a:ea typeface="ＭＳ Ｐゴシック" pitchFamily="34" charset="-128"/>
              </a:rPr>
              <a:t> </a:t>
            </a:r>
            <a:r>
              <a:rPr lang="es-ES" sz="2400" dirty="0" err="1">
                <a:ea typeface="ＭＳ Ｐゴシック" pitchFamily="34" charset="-128"/>
              </a:rPr>
              <a:t>distinct</a:t>
            </a:r>
            <a:r>
              <a:rPr lang="es-ES" sz="2400" dirty="0">
                <a:ea typeface="ＭＳ Ｐゴシック" pitchFamily="34" charset="-128"/>
              </a:rPr>
              <a:t> </a:t>
            </a:r>
            <a:r>
              <a:rPr lang="es-ES" sz="2400" dirty="0" err="1">
                <a:ea typeface="ＭＳ Ｐゴシック" pitchFamily="34" charset="-128"/>
              </a:rPr>
              <a:t>value</a:t>
            </a:r>
            <a:r>
              <a:rPr lang="es-ES" sz="2400" dirty="0">
                <a:ea typeface="ＭＳ Ｐゴシック" pitchFamily="34" charset="-128"/>
              </a:rPr>
              <a:t> of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attribute</a:t>
            </a:r>
            <a:r>
              <a:rPr lang="es-ES" sz="2400" dirty="0">
                <a:ea typeface="ＭＳ Ｐゴシック" pitchFamily="34" charset="-128"/>
              </a:rPr>
              <a:t> </a:t>
            </a:r>
            <a:r>
              <a:rPr lang="es-ES" sz="2400" dirty="0" err="1">
                <a:ea typeface="ＭＳ Ｐゴシック" pitchFamily="34" charset="-128"/>
              </a:rPr>
              <a:t>is</a:t>
            </a:r>
            <a:r>
              <a:rPr lang="es-ES" sz="2400" dirty="0">
                <a:ea typeface="ＭＳ Ｐゴシック" pitchFamily="34" charset="-128"/>
              </a:rPr>
              <a:t> </a:t>
            </a:r>
            <a:r>
              <a:rPr lang="es-ES" sz="2400" dirty="0" err="1">
                <a:ea typeface="ＭＳ Ｐゴシック" pitchFamily="34" charset="-128"/>
              </a:rPr>
              <a:t>considered</a:t>
            </a:r>
            <a:r>
              <a:rPr lang="es-ES" sz="2400" dirty="0">
                <a:ea typeface="ＭＳ Ｐゴシック" pitchFamily="34" charset="-128"/>
              </a:rPr>
              <a:t> to be </a:t>
            </a:r>
            <a:r>
              <a:rPr lang="es-ES" sz="2400" dirty="0" err="1">
                <a:ea typeface="ＭＳ Ｐゴシック" pitchFamily="34" charset="-128"/>
              </a:rPr>
              <a:t>one</a:t>
            </a:r>
            <a:r>
              <a:rPr lang="es-ES" sz="2400" dirty="0">
                <a:ea typeface="ＭＳ Ｐゴシック" pitchFamily="34" charset="-128"/>
              </a:rPr>
              <a:t> </a:t>
            </a:r>
            <a:r>
              <a:rPr lang="es-ES" sz="2400" dirty="0" err="1">
                <a:ea typeface="ＭＳ Ｐゴシック" pitchFamily="34" charset="-128"/>
              </a:rPr>
              <a:t>interval</a:t>
            </a:r>
            <a:r>
              <a:rPr lang="es-ES" sz="2400" dirty="0">
                <a:ea typeface="ＭＳ Ｐゴシック" pitchFamily="34" charset="-128"/>
              </a:rPr>
              <a:t>. </a:t>
            </a:r>
            <a:r>
              <a:rPr lang="es-ES" sz="2400" b="1" dirty="0">
                <a:ea typeface="ＭＳ Ｐゴシック" pitchFamily="34" charset="-128"/>
              </a:rPr>
              <a:t>χ</a:t>
            </a:r>
            <a:r>
              <a:rPr lang="es-ES" sz="2400" baseline="30000" dirty="0">
                <a:ea typeface="ＭＳ Ｐゴシック" pitchFamily="34" charset="-128"/>
              </a:rPr>
              <a:t>2</a:t>
            </a:r>
            <a:r>
              <a:rPr lang="es-ES" sz="2400" dirty="0">
                <a:ea typeface="ＭＳ Ｐゴシック" pitchFamily="34" charset="-128"/>
              </a:rPr>
              <a:t> </a:t>
            </a:r>
            <a:r>
              <a:rPr lang="es-ES" sz="2400" dirty="0" err="1">
                <a:ea typeface="ＭＳ Ｐゴシック" pitchFamily="34" charset="-128"/>
              </a:rPr>
              <a:t>tests</a:t>
            </a:r>
            <a:r>
              <a:rPr lang="es-ES" sz="2400" dirty="0">
                <a:ea typeface="ＭＳ Ｐゴシック" pitchFamily="34" charset="-128"/>
              </a:rPr>
              <a:t> are </a:t>
            </a:r>
            <a:r>
              <a:rPr lang="es-ES" sz="2400" dirty="0" err="1">
                <a:ea typeface="ＭＳ Ｐゴシック" pitchFamily="34" charset="-128"/>
              </a:rPr>
              <a:t>performed</a:t>
            </a:r>
            <a:r>
              <a:rPr lang="es-ES" sz="2400" dirty="0">
                <a:ea typeface="ＭＳ Ｐゴシック" pitchFamily="34" charset="-128"/>
              </a:rPr>
              <a:t> </a:t>
            </a:r>
            <a:r>
              <a:rPr lang="es-ES" sz="2400" dirty="0" err="1">
                <a:ea typeface="ＭＳ Ｐゴシック" pitchFamily="34" charset="-128"/>
              </a:rPr>
              <a:t>for</a:t>
            </a:r>
            <a:r>
              <a:rPr lang="es-ES" sz="2400" dirty="0">
                <a:ea typeface="ＭＳ Ｐゴシック" pitchFamily="34" charset="-128"/>
              </a:rPr>
              <a:t> </a:t>
            </a:r>
            <a:r>
              <a:rPr lang="es-ES" sz="2400" dirty="0" err="1">
                <a:ea typeface="ＭＳ Ｐゴシック" pitchFamily="34" charset="-128"/>
              </a:rPr>
              <a:t>every</a:t>
            </a:r>
            <a:r>
              <a:rPr lang="es-ES" sz="2400" dirty="0">
                <a:ea typeface="ＭＳ Ｐゴシック" pitchFamily="34" charset="-128"/>
              </a:rPr>
              <a:t> </a:t>
            </a:r>
            <a:r>
              <a:rPr lang="es-ES" sz="2400" dirty="0" err="1">
                <a:ea typeface="ＭＳ Ｐゴシック" pitchFamily="34" charset="-128"/>
              </a:rPr>
              <a:t>pair</a:t>
            </a:r>
            <a:r>
              <a:rPr lang="es-ES" sz="2400" dirty="0">
                <a:ea typeface="ＭＳ Ｐゴシック" pitchFamily="34" charset="-128"/>
              </a:rPr>
              <a:t> of </a:t>
            </a:r>
            <a:r>
              <a:rPr lang="es-ES" sz="2400" dirty="0" err="1">
                <a:ea typeface="ＭＳ Ｐゴシック" pitchFamily="34" charset="-128"/>
              </a:rPr>
              <a:t>adjacent</a:t>
            </a:r>
            <a:r>
              <a:rPr lang="es-ES" sz="2400" dirty="0">
                <a:ea typeface="ＭＳ Ｐゴシック" pitchFamily="34" charset="-128"/>
              </a:rPr>
              <a:t> </a:t>
            </a:r>
            <a:r>
              <a:rPr lang="es-ES" sz="2400" dirty="0" err="1">
                <a:ea typeface="ＭＳ Ｐゴシック" pitchFamily="34" charset="-128"/>
              </a:rPr>
              <a:t>intervals</a:t>
            </a:r>
            <a:r>
              <a:rPr lang="es-ES" sz="2400" dirty="0">
                <a:ea typeface="ＭＳ Ｐゴシック" pitchFamily="34" charset="-128"/>
              </a:rPr>
              <a:t>. </a:t>
            </a:r>
            <a:r>
              <a:rPr lang="es-ES" sz="2400" dirty="0" err="1">
                <a:ea typeface="ＭＳ Ｐゴシック" pitchFamily="34" charset="-128"/>
              </a:rPr>
              <a:t>Those</a:t>
            </a:r>
            <a:r>
              <a:rPr lang="es-ES" sz="2400" dirty="0">
                <a:ea typeface="ＭＳ Ｐゴシック" pitchFamily="34" charset="-128"/>
              </a:rPr>
              <a:t> </a:t>
            </a:r>
            <a:r>
              <a:rPr lang="es-ES" sz="2400" dirty="0" err="1">
                <a:ea typeface="ＭＳ Ｐゴシック" pitchFamily="34" charset="-128"/>
              </a:rPr>
              <a:t>adjacent</a:t>
            </a:r>
            <a:r>
              <a:rPr lang="es-ES" sz="2400" dirty="0">
                <a:ea typeface="ＭＳ Ｐゴシック" pitchFamily="34" charset="-128"/>
              </a:rPr>
              <a:t> </a:t>
            </a:r>
            <a:r>
              <a:rPr lang="es-ES" sz="2400" dirty="0" err="1">
                <a:ea typeface="ＭＳ Ｐゴシック" pitchFamily="34" charset="-128"/>
              </a:rPr>
              <a:t>intervals</a:t>
            </a:r>
            <a:r>
              <a:rPr lang="es-ES" sz="2400" dirty="0">
                <a:ea typeface="ＭＳ Ｐゴシック" pitchFamily="34" charset="-128"/>
              </a:rPr>
              <a:t> </a:t>
            </a:r>
            <a:r>
              <a:rPr lang="es-ES" sz="2400" dirty="0" err="1">
                <a:ea typeface="ＭＳ Ｐゴシック" pitchFamily="34" charset="-128"/>
              </a:rPr>
              <a:t>with</a:t>
            </a:r>
            <a:r>
              <a:rPr lang="es-ES" sz="2400" dirty="0">
                <a:ea typeface="ＭＳ Ｐゴシック" pitchFamily="34" charset="-128"/>
              </a:rPr>
              <a:t>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least</a:t>
            </a:r>
            <a:r>
              <a:rPr lang="es-ES" sz="2400" dirty="0">
                <a:ea typeface="ＭＳ Ｐゴシック" pitchFamily="34" charset="-128"/>
              </a:rPr>
              <a:t> </a:t>
            </a:r>
            <a:r>
              <a:rPr lang="es-ES" sz="2400" b="1" dirty="0">
                <a:ea typeface="ＭＳ Ｐゴシック" pitchFamily="34" charset="-128"/>
              </a:rPr>
              <a:t>χ</a:t>
            </a:r>
            <a:r>
              <a:rPr lang="es-ES" sz="2400" baseline="30000" dirty="0">
                <a:ea typeface="ＭＳ Ｐゴシック" pitchFamily="34" charset="-128"/>
              </a:rPr>
              <a:t>2</a:t>
            </a:r>
            <a:r>
              <a:rPr lang="es-ES" sz="2400" dirty="0">
                <a:ea typeface="ＭＳ Ｐゴシック" pitchFamily="34" charset="-128"/>
              </a:rPr>
              <a:t> </a:t>
            </a:r>
            <a:r>
              <a:rPr lang="es-ES" sz="2400" dirty="0" err="1">
                <a:ea typeface="ＭＳ Ｐゴシック" pitchFamily="34" charset="-128"/>
              </a:rPr>
              <a:t>value</a:t>
            </a:r>
            <a:r>
              <a:rPr lang="es-ES" sz="2400" dirty="0">
                <a:ea typeface="ＭＳ Ｐゴシック" pitchFamily="34" charset="-128"/>
              </a:rPr>
              <a:t> are </a:t>
            </a:r>
            <a:r>
              <a:rPr lang="es-ES" sz="2400" dirty="0" err="1">
                <a:ea typeface="ＭＳ Ｐゴシック" pitchFamily="34" charset="-128"/>
              </a:rPr>
              <a:t>merged</a:t>
            </a:r>
            <a:r>
              <a:rPr lang="es-ES" sz="2400" dirty="0">
                <a:ea typeface="ＭＳ Ｐゴシック" pitchFamily="34" charset="-128"/>
              </a:rPr>
              <a:t> </a:t>
            </a:r>
            <a:r>
              <a:rPr lang="es-ES" sz="2400" dirty="0" err="1">
                <a:ea typeface="ＭＳ Ｐゴシック" pitchFamily="34" charset="-128"/>
              </a:rPr>
              <a:t>until</a:t>
            </a:r>
            <a:r>
              <a:rPr lang="es-ES" sz="2400" dirty="0">
                <a:ea typeface="ＭＳ Ｐゴシック" pitchFamily="34" charset="-128"/>
              </a:rPr>
              <a:t> </a:t>
            </a:r>
            <a:r>
              <a:rPr lang="es-ES" sz="2400" dirty="0" err="1">
                <a:ea typeface="ＭＳ Ｐゴシック" pitchFamily="34" charset="-128"/>
              </a:rPr>
              <a:t>the</a:t>
            </a:r>
            <a:r>
              <a:rPr lang="es-ES" sz="2400" dirty="0">
                <a:ea typeface="ＭＳ Ｐゴシック" pitchFamily="34" charset="-128"/>
              </a:rPr>
              <a:t> </a:t>
            </a:r>
            <a:r>
              <a:rPr lang="es-ES" sz="2400" dirty="0" err="1">
                <a:ea typeface="ＭＳ Ｐゴシック" pitchFamily="34" charset="-128"/>
              </a:rPr>
              <a:t>chosen</a:t>
            </a:r>
            <a:r>
              <a:rPr lang="es-ES" sz="2400" dirty="0">
                <a:ea typeface="ＭＳ Ｐゴシック" pitchFamily="34" charset="-128"/>
              </a:rPr>
              <a:t> </a:t>
            </a:r>
            <a:r>
              <a:rPr lang="es-ES" sz="2400" dirty="0" err="1">
                <a:ea typeface="ＭＳ Ｐゴシック" pitchFamily="34" charset="-128"/>
              </a:rPr>
              <a:t>stopping</a:t>
            </a:r>
            <a:r>
              <a:rPr lang="es-ES" sz="2400" dirty="0">
                <a:ea typeface="ＭＳ Ｐゴシック" pitchFamily="34" charset="-128"/>
              </a:rPr>
              <a:t> </a:t>
            </a:r>
            <a:r>
              <a:rPr lang="es-ES" sz="2400" dirty="0" err="1">
                <a:ea typeface="ＭＳ Ｐゴシック" pitchFamily="34" charset="-128"/>
              </a:rPr>
              <a:t>criterion</a:t>
            </a:r>
            <a:r>
              <a:rPr lang="es-ES" sz="2400" dirty="0">
                <a:ea typeface="ＭＳ Ｐゴシック" pitchFamily="34" charset="-128"/>
              </a:rPr>
              <a:t> </a:t>
            </a:r>
            <a:r>
              <a:rPr lang="es-ES" sz="2400" dirty="0" err="1">
                <a:ea typeface="ＭＳ Ｐゴシック" pitchFamily="34" charset="-128"/>
              </a:rPr>
              <a:t>is</a:t>
            </a:r>
            <a:r>
              <a:rPr lang="es-ES" sz="2400" dirty="0">
                <a:ea typeface="ＭＳ Ｐゴシック" pitchFamily="34" charset="-128"/>
              </a:rPr>
              <a:t> </a:t>
            </a:r>
            <a:r>
              <a:rPr lang="es-ES" sz="2400" dirty="0" err="1">
                <a:ea typeface="ＭＳ Ｐゴシック" pitchFamily="34" charset="-128"/>
              </a:rPr>
              <a:t>satisfied</a:t>
            </a:r>
            <a:r>
              <a:rPr lang="es-ES" sz="2400" dirty="0">
                <a:ea typeface="ＭＳ Ｐゴシック" pitchFamily="34" charset="-128"/>
              </a:rPr>
              <a:t>.</a:t>
            </a:r>
          </a:p>
        </p:txBody>
      </p:sp>
    </p:spTree>
    <p:extLst>
      <p:ext uri="{BB962C8B-B14F-4D97-AF65-F5344CB8AC3E}">
        <p14:creationId xmlns:p14="http://schemas.microsoft.com/office/powerpoint/2010/main" val="41435578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1981200" y="1542396"/>
            <a:ext cx="8382000" cy="4401205"/>
          </a:xfrm>
          <a:prstGeom prst="rect">
            <a:avLst/>
          </a:prstGeom>
        </p:spPr>
        <p:txBody>
          <a:bodyPr wrap="square">
            <a:spAutoFit/>
          </a:bodyPr>
          <a:lstStyle/>
          <a:p>
            <a:r>
              <a:rPr lang="en-US" sz="2000" dirty="0">
                <a:latin typeface="Courier New" pitchFamily="49" charset="0"/>
                <a:cs typeface="Courier New" pitchFamily="49" charset="0"/>
              </a:rPr>
              <a:t>&gt; data &lt;- read.csv("D:/disk01.csv", header=TRUE)</a:t>
            </a:r>
          </a:p>
          <a:p>
            <a:r>
              <a:rPr lang="en-US" sz="2000" dirty="0">
                <a:latin typeface="Courier New" pitchFamily="49" charset="0"/>
                <a:cs typeface="Courier New" pitchFamily="49" charset="0"/>
              </a:rPr>
              <a:t>&gt; head(data)</a:t>
            </a:r>
          </a:p>
          <a:p>
            <a:r>
              <a:rPr lang="en-US" sz="2000" dirty="0">
                <a:latin typeface="Courier New" pitchFamily="49" charset="0"/>
                <a:cs typeface="Courier New" pitchFamily="49" charset="0"/>
              </a:rPr>
              <a:t>   x class</a:t>
            </a:r>
          </a:p>
          <a:p>
            <a:r>
              <a:rPr lang="en-US" sz="2000" dirty="0">
                <a:latin typeface="Courier New" pitchFamily="49" charset="0"/>
                <a:cs typeface="Courier New" pitchFamily="49" charset="0"/>
              </a:rPr>
              <a:t>1 51     0</a:t>
            </a:r>
          </a:p>
          <a:p>
            <a:r>
              <a:rPr lang="en-US" sz="2000" dirty="0">
                <a:latin typeface="Courier New" pitchFamily="49" charset="0"/>
                <a:cs typeface="Courier New" pitchFamily="49" charset="0"/>
              </a:rPr>
              <a:t>2 19     1</a:t>
            </a:r>
          </a:p>
          <a:p>
            <a:r>
              <a:rPr lang="en-US" sz="2000" dirty="0">
                <a:latin typeface="Courier New" pitchFamily="49" charset="0"/>
                <a:cs typeface="Courier New" pitchFamily="49" charset="0"/>
              </a:rPr>
              <a:t>3 66     1</a:t>
            </a:r>
          </a:p>
          <a:p>
            <a:r>
              <a:rPr lang="en-US" sz="2000" dirty="0">
                <a:latin typeface="Courier New" pitchFamily="49" charset="0"/>
                <a:cs typeface="Courier New" pitchFamily="49" charset="0"/>
              </a:rPr>
              <a:t>4 35     0</a:t>
            </a:r>
          </a:p>
          <a:p>
            <a:r>
              <a:rPr lang="en-US" sz="2000" dirty="0">
                <a:latin typeface="Courier New" pitchFamily="49" charset="0"/>
                <a:cs typeface="Courier New" pitchFamily="49" charset="0"/>
              </a:rPr>
              <a:t>5 64     1</a:t>
            </a:r>
          </a:p>
          <a:p>
            <a:r>
              <a:rPr lang="en-US" sz="2000" dirty="0">
                <a:latin typeface="Courier New" pitchFamily="49" charset="0"/>
                <a:cs typeface="Courier New" pitchFamily="49" charset="0"/>
              </a:rPr>
              <a:t>6 48     1</a:t>
            </a:r>
          </a:p>
          <a:p>
            <a:r>
              <a:rPr lang="en-US" sz="2000" dirty="0">
                <a:latin typeface="Courier New" pitchFamily="49" charset="0"/>
                <a:cs typeface="Courier New" pitchFamily="49" charset="0"/>
              </a:rPr>
              <a:t>&gt; </a:t>
            </a:r>
            <a:r>
              <a:rPr lang="en-US" sz="2000" dirty="0" err="1">
                <a:latin typeface="Courier New" pitchFamily="49" charset="0"/>
                <a:cs typeface="Courier New" pitchFamily="49" charset="0"/>
              </a:rPr>
              <a:t>disk.chi</a:t>
            </a:r>
            <a:r>
              <a:rPr lang="en-US" sz="2000" dirty="0">
                <a:latin typeface="Courier New" pitchFamily="49" charset="0"/>
                <a:cs typeface="Courier New" pitchFamily="49" charset="0"/>
              </a:rPr>
              <a:t> &lt;- </a:t>
            </a:r>
            <a:r>
              <a:rPr lang="en-US" sz="2000" dirty="0" err="1">
                <a:latin typeface="Courier New" pitchFamily="49" charset="0"/>
                <a:cs typeface="Courier New" pitchFamily="49" charset="0"/>
              </a:rPr>
              <a:t>chiM</a:t>
            </a:r>
            <a:r>
              <a:rPr lang="en-US" sz="2000" dirty="0">
                <a:latin typeface="Courier New" pitchFamily="49" charset="0"/>
                <a:cs typeface="Courier New" pitchFamily="49" charset="0"/>
              </a:rPr>
              <a:t>(data,0.05)</a:t>
            </a:r>
          </a:p>
          <a:p>
            <a:r>
              <a:rPr lang="en-US" sz="2000" dirty="0">
                <a:latin typeface="Courier New" pitchFamily="49" charset="0"/>
                <a:cs typeface="Courier New" pitchFamily="49" charset="0"/>
              </a:rPr>
              <a:t>&gt; </a:t>
            </a:r>
            <a:r>
              <a:rPr lang="en-US" sz="2000" dirty="0" err="1">
                <a:latin typeface="Courier New" pitchFamily="49" charset="0"/>
                <a:cs typeface="Courier New" pitchFamily="49" charset="0"/>
              </a:rPr>
              <a:t>disk.chi$cutp</a:t>
            </a:r>
            <a:endParaRPr lang="en-US" sz="2000" dirty="0">
              <a:latin typeface="Courier New" pitchFamily="49" charset="0"/>
              <a:cs typeface="Courier New" pitchFamily="49" charset="0"/>
            </a:endParaRPr>
          </a:p>
          <a:p>
            <a:r>
              <a:rPr lang="en-US" sz="2000" dirty="0">
                <a:latin typeface="Courier New" pitchFamily="49" charset="0"/>
                <a:cs typeface="Courier New" pitchFamily="49" charset="0"/>
              </a:rPr>
              <a:t>[[1]]</a:t>
            </a:r>
          </a:p>
          <a:p>
            <a:r>
              <a:rPr lang="en-US" sz="2000" dirty="0">
                <a:latin typeface="Courier New" pitchFamily="49" charset="0"/>
                <a:cs typeface="Courier New" pitchFamily="49" charset="0"/>
              </a:rPr>
              <a:t> [1] 23.5 27.5 30.5 33.5 38.5 40.5 45.5 49.5 54.5 59.5 64.5</a:t>
            </a:r>
          </a:p>
        </p:txBody>
      </p:sp>
    </p:spTree>
    <p:extLst>
      <p:ext uri="{BB962C8B-B14F-4D97-AF65-F5344CB8AC3E}">
        <p14:creationId xmlns:p14="http://schemas.microsoft.com/office/powerpoint/2010/main" val="40227952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1981200" y="1676400"/>
            <a:ext cx="8305800" cy="1631216"/>
          </a:xfrm>
          <a:prstGeom prst="rect">
            <a:avLst/>
          </a:prstGeom>
        </p:spPr>
        <p:txBody>
          <a:bodyPr wrap="square">
            <a:spAutoFit/>
          </a:bodyPr>
          <a:lstStyle/>
          <a:p>
            <a:r>
              <a:rPr lang="en-US" sz="2000" dirty="0">
                <a:latin typeface="Courier New" pitchFamily="49" charset="0"/>
                <a:cs typeface="Courier New" pitchFamily="49" charset="0"/>
              </a:rPr>
              <a:t>&gt; </a:t>
            </a:r>
            <a:r>
              <a:rPr lang="en-US" sz="2000" dirty="0" err="1">
                <a:latin typeface="Courier New" pitchFamily="49" charset="0"/>
                <a:cs typeface="Courier New" pitchFamily="49" charset="0"/>
              </a:rPr>
              <a:t>x.chim</a:t>
            </a:r>
            <a:r>
              <a:rPr lang="en-US" sz="2000" dirty="0">
                <a:latin typeface="Courier New" pitchFamily="49" charset="0"/>
                <a:cs typeface="Courier New" pitchFamily="49" charset="0"/>
              </a:rPr>
              <a:t> &lt;- </a:t>
            </a:r>
            <a:r>
              <a:rPr lang="en-US" sz="2000" dirty="0" err="1">
                <a:latin typeface="Courier New" pitchFamily="49" charset="0"/>
                <a:cs typeface="Courier New" pitchFamily="49" charset="0"/>
              </a:rPr>
              <a:t>disk.chi$Disc.data$x</a:t>
            </a:r>
            <a:endParaRPr lang="en-US" sz="2000" dirty="0">
              <a:latin typeface="Courier New" pitchFamily="49" charset="0"/>
              <a:cs typeface="Courier New" pitchFamily="49" charset="0"/>
            </a:endParaRPr>
          </a:p>
          <a:p>
            <a:r>
              <a:rPr lang="en-US" sz="2000" dirty="0">
                <a:latin typeface="Courier New" pitchFamily="49" charset="0"/>
                <a:cs typeface="Courier New" pitchFamily="49" charset="0"/>
              </a:rPr>
              <a:t>&gt; table(</a:t>
            </a:r>
            <a:r>
              <a:rPr lang="en-US" sz="2000" dirty="0" err="1">
                <a:latin typeface="Courier New" pitchFamily="49" charset="0"/>
                <a:cs typeface="Courier New" pitchFamily="49" charset="0"/>
              </a:rPr>
              <a:t>x.chim</a:t>
            </a:r>
            <a:r>
              <a:rPr lang="en-US" sz="2000" dirty="0">
                <a:latin typeface="Courier New" pitchFamily="49" charset="0"/>
                <a:cs typeface="Courier New" pitchFamily="49" charset="0"/>
              </a:rPr>
              <a:t>)</a:t>
            </a:r>
          </a:p>
          <a:p>
            <a:r>
              <a:rPr lang="en-US" sz="2000" dirty="0" err="1">
                <a:latin typeface="Courier New" pitchFamily="49" charset="0"/>
                <a:cs typeface="Courier New" pitchFamily="49" charset="0"/>
              </a:rPr>
              <a:t>x.chim</a:t>
            </a:r>
            <a:endParaRPr lang="en-US" sz="2000" dirty="0">
              <a:latin typeface="Courier New" pitchFamily="49" charset="0"/>
              <a:cs typeface="Courier New" pitchFamily="49" charset="0"/>
            </a:endParaRPr>
          </a:p>
          <a:p>
            <a:r>
              <a:rPr lang="en-US" sz="2000" dirty="0">
                <a:latin typeface="Courier New" pitchFamily="49" charset="0"/>
                <a:cs typeface="Courier New" pitchFamily="49" charset="0"/>
              </a:rPr>
              <a:t>  1   2   3   4   5   6   7   8   9  10  11  12 </a:t>
            </a:r>
          </a:p>
          <a:p>
            <a:r>
              <a:rPr lang="en-US" sz="2000" dirty="0">
                <a:latin typeface="Courier New" pitchFamily="49" charset="0"/>
                <a:cs typeface="Courier New" pitchFamily="49" charset="0"/>
              </a:rPr>
              <a:t>175 115  87 110 159  45 123 159 158 162 153  83 </a:t>
            </a:r>
          </a:p>
        </p:txBody>
      </p:sp>
    </p:spTree>
    <p:extLst>
      <p:ext uri="{BB962C8B-B14F-4D97-AF65-F5344CB8AC3E}">
        <p14:creationId xmlns:p14="http://schemas.microsoft.com/office/powerpoint/2010/main" val="25644102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1905000" y="914401"/>
            <a:ext cx="8382000" cy="584775"/>
          </a:xfrm>
          <a:prstGeom prst="rect">
            <a:avLst/>
          </a:prstGeom>
        </p:spPr>
        <p:txBody>
          <a:bodyPr wrap="square">
            <a:spAutoFit/>
          </a:bodyPr>
          <a:lstStyle/>
          <a:p>
            <a:r>
              <a:rPr lang="en-US" sz="1600">
                <a:latin typeface="Courier New" pitchFamily="49" charset="0"/>
                <a:cs typeface="Courier New" pitchFamily="49" charset="0"/>
              </a:rPr>
              <a:t>&gt; proporsi &lt;- prop.table(table(x.chim, data$class), margin=1)</a:t>
            </a:r>
          </a:p>
          <a:p>
            <a:r>
              <a:rPr lang="en-US" sz="1600">
                <a:latin typeface="Courier New" pitchFamily="49" charset="0"/>
                <a:cs typeface="Courier New" pitchFamily="49" charset="0"/>
              </a:rPr>
              <a:t>&gt; barplot(t(proporsi))</a:t>
            </a:r>
          </a:p>
        </p:txBody>
      </p:sp>
      <p:pic>
        <p:nvPicPr>
          <p:cNvPr id="2050" name="Picture 2"/>
          <p:cNvPicPr>
            <a:picLocks noChangeAspect="1" noChangeArrowheads="1"/>
          </p:cNvPicPr>
          <p:nvPr/>
        </p:nvPicPr>
        <p:blipFill>
          <a:blip r:embed="rId2" cstate="print"/>
          <a:srcRect/>
          <a:stretch>
            <a:fillRect/>
          </a:stretch>
        </p:blipFill>
        <p:spPr bwMode="auto">
          <a:xfrm>
            <a:off x="1981200" y="1600200"/>
            <a:ext cx="8267700" cy="5257800"/>
          </a:xfrm>
          <a:prstGeom prst="rect">
            <a:avLst/>
          </a:prstGeom>
          <a:noFill/>
          <a:ln w="9525">
            <a:noFill/>
            <a:miter lim="800000"/>
            <a:headEnd/>
            <a:tailEnd/>
          </a:ln>
          <a:effectLst/>
        </p:spPr>
      </p:pic>
    </p:spTree>
    <p:extLst>
      <p:ext uri="{BB962C8B-B14F-4D97-AF65-F5344CB8AC3E}">
        <p14:creationId xmlns:p14="http://schemas.microsoft.com/office/powerpoint/2010/main" val="29195231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1981200" y="1447801"/>
            <a:ext cx="8229600" cy="2616101"/>
          </a:xfrm>
          <a:prstGeom prst="rect">
            <a:avLst/>
          </a:prstGeom>
        </p:spPr>
        <p:txBody>
          <a:bodyPr wrap="square">
            <a:spAutoFit/>
          </a:bodyPr>
          <a:lstStyle/>
          <a:p>
            <a:endParaRPr lang="en-US" dirty="0"/>
          </a:p>
          <a:p>
            <a:r>
              <a:rPr lang="en-US" dirty="0" err="1"/>
              <a:t>model.chi</a:t>
            </a:r>
            <a:r>
              <a:rPr lang="en-US" dirty="0"/>
              <a:t> &lt;- </a:t>
            </a:r>
            <a:r>
              <a:rPr lang="en-US" dirty="0" err="1"/>
              <a:t>glm</a:t>
            </a:r>
            <a:r>
              <a:rPr lang="en-US" dirty="0"/>
              <a:t>(</a:t>
            </a:r>
            <a:r>
              <a:rPr lang="en-US" dirty="0" err="1"/>
              <a:t>data$class</a:t>
            </a:r>
            <a:r>
              <a:rPr lang="en-US" dirty="0"/>
              <a:t> ~ </a:t>
            </a:r>
            <a:r>
              <a:rPr lang="en-US" dirty="0" err="1"/>
              <a:t>as.factor</a:t>
            </a:r>
            <a:r>
              <a:rPr lang="en-US" dirty="0"/>
              <a:t>(</a:t>
            </a:r>
            <a:r>
              <a:rPr lang="en-US" dirty="0" err="1"/>
              <a:t>x.chim</a:t>
            </a:r>
            <a:r>
              <a:rPr lang="en-US" dirty="0"/>
              <a:t>), family="binomial")</a:t>
            </a:r>
          </a:p>
          <a:p>
            <a:r>
              <a:rPr lang="en-US" dirty="0" err="1"/>
              <a:t>mau.diprediksi</a:t>
            </a:r>
            <a:r>
              <a:rPr lang="en-US" dirty="0"/>
              <a:t> &lt;- </a:t>
            </a:r>
            <a:r>
              <a:rPr lang="en-US" dirty="0" err="1"/>
              <a:t>data.frame</a:t>
            </a:r>
            <a:r>
              <a:rPr lang="en-US" dirty="0"/>
              <a:t>(</a:t>
            </a:r>
            <a:r>
              <a:rPr lang="en-US" dirty="0" err="1"/>
              <a:t>x.chim</a:t>
            </a:r>
            <a:r>
              <a:rPr lang="en-US" dirty="0"/>
              <a:t>)</a:t>
            </a:r>
          </a:p>
          <a:p>
            <a:r>
              <a:rPr lang="en-US" dirty="0" err="1"/>
              <a:t>prediksi.prob.chi</a:t>
            </a:r>
            <a:r>
              <a:rPr lang="en-US" dirty="0"/>
              <a:t> &lt;- predict(</a:t>
            </a:r>
            <a:r>
              <a:rPr lang="en-US" dirty="0" err="1"/>
              <a:t>model.chi</a:t>
            </a:r>
            <a:r>
              <a:rPr lang="en-US" dirty="0"/>
              <a:t>, </a:t>
            </a:r>
            <a:r>
              <a:rPr lang="en-US" dirty="0" err="1"/>
              <a:t>newdata</a:t>
            </a:r>
            <a:r>
              <a:rPr lang="en-US" dirty="0"/>
              <a:t>= </a:t>
            </a:r>
            <a:r>
              <a:rPr lang="en-US" dirty="0" err="1"/>
              <a:t>mau.diprediksi</a:t>
            </a:r>
            <a:r>
              <a:rPr lang="en-US" dirty="0"/>
              <a:t>, type="response")</a:t>
            </a:r>
          </a:p>
          <a:p>
            <a:r>
              <a:rPr lang="en-US" dirty="0" err="1"/>
              <a:t>prediksi.chi</a:t>
            </a:r>
            <a:r>
              <a:rPr lang="en-US" dirty="0"/>
              <a:t> &lt;- </a:t>
            </a:r>
            <a:r>
              <a:rPr lang="en-US" dirty="0" err="1"/>
              <a:t>ifelse</a:t>
            </a:r>
            <a:r>
              <a:rPr lang="en-US" dirty="0"/>
              <a:t>(</a:t>
            </a:r>
            <a:r>
              <a:rPr lang="en-US" dirty="0" err="1"/>
              <a:t>prediksi.prob.chi</a:t>
            </a:r>
            <a:r>
              <a:rPr lang="en-US" dirty="0"/>
              <a:t> &gt; 0.5, 1, 0)</a:t>
            </a:r>
          </a:p>
          <a:p>
            <a:r>
              <a:rPr lang="en-US" dirty="0"/>
              <a:t>table(</a:t>
            </a:r>
            <a:r>
              <a:rPr lang="en-US" dirty="0" err="1"/>
              <a:t>data$class</a:t>
            </a:r>
            <a:r>
              <a:rPr lang="en-US" dirty="0"/>
              <a:t>, </a:t>
            </a:r>
            <a:r>
              <a:rPr lang="en-US" dirty="0" err="1"/>
              <a:t>prediksi.chi</a:t>
            </a:r>
            <a:r>
              <a:rPr lang="en-US" dirty="0"/>
              <a:t>)</a:t>
            </a:r>
          </a:p>
          <a:p>
            <a:r>
              <a:rPr lang="en-US" dirty="0"/>
              <a:t>mean(</a:t>
            </a:r>
            <a:r>
              <a:rPr lang="en-US" dirty="0" err="1"/>
              <a:t>data$class</a:t>
            </a:r>
            <a:r>
              <a:rPr lang="en-US" dirty="0"/>
              <a:t> == </a:t>
            </a:r>
            <a:r>
              <a:rPr lang="en-US" dirty="0" err="1"/>
              <a:t>prediksi.chi</a:t>
            </a:r>
            <a:r>
              <a:rPr lang="en-US" dirty="0"/>
              <a:t>)</a:t>
            </a:r>
          </a:p>
          <a:p>
            <a:endParaRPr lang="en-US" dirty="0"/>
          </a:p>
          <a:p>
            <a:r>
              <a:rPr lang="en-US" dirty="0"/>
              <a:t>[1]</a:t>
            </a:r>
            <a:r>
              <a:rPr lang="en-US" sz="2000" dirty="0">
                <a:solidFill>
                  <a:srgbClr val="FF0000"/>
                </a:solidFill>
              </a:rPr>
              <a:t> 0.7573578</a:t>
            </a:r>
          </a:p>
        </p:txBody>
      </p:sp>
      <p:sp>
        <p:nvSpPr>
          <p:cNvPr id="5" name="Rectangle 4"/>
          <p:cNvSpPr/>
          <p:nvPr/>
        </p:nvSpPr>
        <p:spPr>
          <a:xfrm>
            <a:off x="4876800" y="5715000"/>
            <a:ext cx="5423280" cy="738664"/>
          </a:xfrm>
          <a:prstGeom prst="rect">
            <a:avLst/>
          </a:prstGeom>
        </p:spPr>
        <p:txBody>
          <a:bodyPr wrap="none">
            <a:spAutoFit/>
          </a:bodyPr>
          <a:lstStyle/>
          <a:p>
            <a:r>
              <a:rPr lang="en-US" b="1">
                <a:solidFill>
                  <a:srgbClr val="FF0000"/>
                </a:solidFill>
                <a:latin typeface="Courier New" pitchFamily="49" charset="0"/>
                <a:cs typeface="Courier New" pitchFamily="49" charset="0"/>
              </a:rPr>
              <a:t>Recall… ini akurasi tanpa diskretisasi</a:t>
            </a:r>
          </a:p>
          <a:p>
            <a:r>
              <a:rPr lang="en-US" sz="2400" b="1">
                <a:solidFill>
                  <a:srgbClr val="FF0000"/>
                </a:solidFill>
                <a:latin typeface="Courier New" pitchFamily="49" charset="0"/>
                <a:cs typeface="Courier New" pitchFamily="49" charset="0"/>
              </a:rPr>
              <a:t>0.5434925</a:t>
            </a:r>
            <a:endParaRPr lang="en-US" sz="2400" b="1"/>
          </a:p>
        </p:txBody>
      </p:sp>
    </p:spTree>
    <p:extLst>
      <p:ext uri="{BB962C8B-B14F-4D97-AF65-F5344CB8AC3E}">
        <p14:creationId xmlns:p14="http://schemas.microsoft.com/office/powerpoint/2010/main" val="12062928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Cluster Analysis: k-means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383868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K-Means</a:t>
            </a:r>
            <a:endParaRPr lang="en-US"/>
          </a:p>
        </p:txBody>
      </p:sp>
      <p:sp>
        <p:nvSpPr>
          <p:cNvPr id="3" name="Content Placeholder 2"/>
          <p:cNvSpPr>
            <a:spLocks noGrp="1"/>
          </p:cNvSpPr>
          <p:nvPr>
            <p:ph idx="1"/>
          </p:nvPr>
        </p:nvSpPr>
        <p:spPr/>
        <p:txBody>
          <a:bodyPr>
            <a:normAutofit/>
          </a:bodyPr>
          <a:lstStyle/>
          <a:p>
            <a:r>
              <a:rPr lang="en-US" sz="2400"/>
              <a:t>Andaikan terdapat </a:t>
            </a:r>
            <a:r>
              <a:rPr lang="en-US" sz="2400" i="1"/>
              <a:t>n</a:t>
            </a:r>
            <a:r>
              <a:rPr lang="en-US" sz="2400"/>
              <a:t> buah amatan </a:t>
            </a:r>
            <a:r>
              <a:rPr lang="en-US" sz="2400" b="1" i="1"/>
              <a:t>x</a:t>
            </a:r>
            <a:r>
              <a:rPr lang="en-US" sz="2400" baseline="-25000"/>
              <a:t>1</a:t>
            </a:r>
            <a:r>
              <a:rPr lang="en-US" sz="2400"/>
              <a:t>, </a:t>
            </a:r>
            <a:r>
              <a:rPr lang="en-US" sz="2400" b="1" i="1"/>
              <a:t>x</a:t>
            </a:r>
            <a:r>
              <a:rPr lang="en-US" sz="2400" baseline="-25000"/>
              <a:t>2</a:t>
            </a:r>
            <a:r>
              <a:rPr lang="en-US" sz="2400"/>
              <a:t>, …, </a:t>
            </a:r>
            <a:r>
              <a:rPr lang="en-US" sz="2400" b="1" i="1"/>
              <a:t>x</a:t>
            </a:r>
            <a:r>
              <a:rPr lang="en-US" sz="2400" baseline="-25000"/>
              <a:t>n</a:t>
            </a:r>
            <a:r>
              <a:rPr lang="en-US" sz="2400"/>
              <a:t>.  </a:t>
            </a:r>
          </a:p>
          <a:p>
            <a:r>
              <a:rPr lang="en-US" sz="2400"/>
              <a:t>Masing-masing amatan akan dikelompokkan ke dalam satu dari </a:t>
            </a:r>
            <a:r>
              <a:rPr lang="en-US" sz="2400" i="1"/>
              <a:t>k</a:t>
            </a:r>
            <a:r>
              <a:rPr lang="en-US" sz="2400"/>
              <a:t> buah kelompok.  Besaran </a:t>
            </a:r>
            <a:r>
              <a:rPr lang="en-US" sz="2400" i="1"/>
              <a:t>k</a:t>
            </a:r>
            <a:r>
              <a:rPr lang="en-US" sz="2400"/>
              <a:t> umumnya jauh lebih kecil dibandingkan </a:t>
            </a:r>
            <a:r>
              <a:rPr lang="en-US" sz="2400" i="1"/>
              <a:t>n</a:t>
            </a:r>
            <a:r>
              <a:rPr lang="en-US" sz="2400"/>
              <a:t>.</a:t>
            </a:r>
          </a:p>
          <a:p>
            <a:endParaRPr lang="en-US" sz="2400"/>
          </a:p>
          <a:p>
            <a:r>
              <a:rPr lang="en-US" sz="2400"/>
              <a:t>Andaikan </a:t>
            </a:r>
            <a:r>
              <a:rPr lang="en-US" sz="2400" b="1" i="1"/>
              <a:t>c</a:t>
            </a:r>
            <a:r>
              <a:rPr lang="en-US" sz="2400" baseline="-25000"/>
              <a:t>1</a:t>
            </a:r>
            <a:r>
              <a:rPr lang="en-US" sz="2400"/>
              <a:t>, …, </a:t>
            </a:r>
            <a:r>
              <a:rPr lang="en-US" sz="2400" b="1" i="1"/>
              <a:t>c</a:t>
            </a:r>
            <a:r>
              <a:rPr lang="en-US" sz="2400" baseline="-25000"/>
              <a:t>k</a:t>
            </a:r>
            <a:r>
              <a:rPr lang="en-US" sz="2400"/>
              <a:t> adalah centroid dari </a:t>
            </a:r>
            <a:r>
              <a:rPr lang="en-US" sz="2400" i="1"/>
              <a:t>k</a:t>
            </a:r>
            <a:r>
              <a:rPr lang="en-US" sz="2400"/>
              <a:t> buah kelompok.</a:t>
            </a:r>
          </a:p>
          <a:p>
            <a:r>
              <a:rPr lang="en-US" sz="2400"/>
              <a:t>Intuisi dari pengelompokan adalah bahwa amatan akan dimasukkan ke kelompok </a:t>
            </a:r>
            <a:r>
              <a:rPr lang="en-US" sz="2400" i="1"/>
              <a:t>j</a:t>
            </a:r>
            <a:r>
              <a:rPr lang="en-US" sz="2400"/>
              <a:t> jika amatan tersebut memiliki jarak paling dekat dengan </a:t>
            </a:r>
            <a:r>
              <a:rPr lang="en-US" sz="2400" b="1" i="1"/>
              <a:t>c</a:t>
            </a:r>
            <a:r>
              <a:rPr lang="en-US" sz="2400" i="1" baseline="-25000"/>
              <a:t>j</a:t>
            </a:r>
            <a:r>
              <a:rPr lang="en-US" sz="2400"/>
              <a:t> dibandingkan dengan centroid lainnya.</a:t>
            </a:r>
          </a:p>
        </p:txBody>
      </p:sp>
    </p:spTree>
    <p:extLst>
      <p:ext uri="{BB962C8B-B14F-4D97-AF65-F5344CB8AC3E}">
        <p14:creationId xmlns:p14="http://schemas.microsoft.com/office/powerpoint/2010/main" val="31520531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Algoritma</a:t>
            </a:r>
            <a:endParaRPr lang="en-US"/>
          </a:p>
        </p:txBody>
      </p:sp>
      <p:sp>
        <p:nvSpPr>
          <p:cNvPr id="3" name="Content Placeholder 2"/>
          <p:cNvSpPr>
            <a:spLocks noGrp="1"/>
          </p:cNvSpPr>
          <p:nvPr>
            <p:ph idx="1"/>
          </p:nvPr>
        </p:nvSpPr>
        <p:spPr>
          <a:xfrm>
            <a:off x="2292096" y="1905000"/>
            <a:ext cx="7290054" cy="4023360"/>
          </a:xfrm>
        </p:spPr>
        <p:txBody>
          <a:bodyPr>
            <a:normAutofit/>
          </a:bodyPr>
          <a:lstStyle/>
          <a:p>
            <a:pPr marL="514350" indent="-514350">
              <a:spcBef>
                <a:spcPts val="600"/>
              </a:spcBef>
              <a:buFont typeface="+mj-lt"/>
              <a:buAutoNum type="arabicPeriod"/>
            </a:pPr>
            <a:r>
              <a:rPr lang="en-US" sz="2400" dirty="0" err="1"/>
              <a:t>Tentukan</a:t>
            </a:r>
            <a:r>
              <a:rPr lang="en-US" sz="2400" dirty="0"/>
              <a:t> </a:t>
            </a:r>
            <a:r>
              <a:rPr lang="en-US" sz="2400" dirty="0" err="1"/>
              <a:t>secara</a:t>
            </a:r>
            <a:r>
              <a:rPr lang="en-US" sz="2400" dirty="0"/>
              <a:t> </a:t>
            </a:r>
            <a:r>
              <a:rPr lang="en-US" sz="2400" dirty="0" err="1"/>
              <a:t>acak</a:t>
            </a:r>
            <a:r>
              <a:rPr lang="en-US" sz="2400" dirty="0"/>
              <a:t> </a:t>
            </a:r>
            <a:r>
              <a:rPr lang="en-US" sz="2400" b="1" dirty="0"/>
              <a:t>c</a:t>
            </a:r>
            <a:r>
              <a:rPr lang="en-US" sz="2400" baseline="-25000" dirty="0"/>
              <a:t>1</a:t>
            </a:r>
            <a:r>
              <a:rPr lang="en-US" sz="2400" dirty="0"/>
              <a:t>, …, </a:t>
            </a:r>
            <a:r>
              <a:rPr lang="en-US" sz="2400" b="1" i="1" dirty="0" err="1"/>
              <a:t>c</a:t>
            </a:r>
            <a:r>
              <a:rPr lang="en-US" sz="2400" i="1" baseline="-25000" dirty="0" err="1"/>
              <a:t>k</a:t>
            </a:r>
            <a:endParaRPr lang="en-US" sz="2400" i="1" baseline="-25000" dirty="0"/>
          </a:p>
          <a:p>
            <a:pPr marL="514350" indent="-514350">
              <a:spcBef>
                <a:spcPts val="600"/>
              </a:spcBef>
              <a:buFont typeface="+mj-lt"/>
              <a:buAutoNum type="arabicPeriod"/>
            </a:pPr>
            <a:r>
              <a:rPr lang="en-US" sz="2400" dirty="0" err="1"/>
              <a:t>Hitung</a:t>
            </a:r>
            <a:r>
              <a:rPr lang="en-US" sz="2400" dirty="0"/>
              <a:t> </a:t>
            </a:r>
            <a:r>
              <a:rPr lang="en-US" sz="2400" dirty="0" err="1"/>
              <a:t>jarak</a:t>
            </a:r>
            <a:r>
              <a:rPr lang="en-US" sz="2400" dirty="0"/>
              <a:t> </a:t>
            </a:r>
            <a:r>
              <a:rPr lang="en-US" sz="2400" dirty="0" err="1"/>
              <a:t>dari</a:t>
            </a:r>
            <a:r>
              <a:rPr lang="en-US" sz="2400" dirty="0"/>
              <a:t> </a:t>
            </a:r>
            <a:r>
              <a:rPr lang="en-US" sz="2400" dirty="0" err="1"/>
              <a:t>setiap</a:t>
            </a:r>
            <a:r>
              <a:rPr lang="en-US" sz="2400" dirty="0"/>
              <a:t> </a:t>
            </a:r>
            <a:r>
              <a:rPr lang="en-US" sz="2400" b="1" i="1" dirty="0"/>
              <a:t>x</a:t>
            </a:r>
            <a:r>
              <a:rPr lang="en-US" sz="2400" baseline="-25000" dirty="0"/>
              <a:t>i</a:t>
            </a:r>
            <a:r>
              <a:rPr lang="en-US" sz="2400" dirty="0"/>
              <a:t> </a:t>
            </a:r>
            <a:r>
              <a:rPr lang="en-US" sz="2400" dirty="0" err="1"/>
              <a:t>ke</a:t>
            </a:r>
            <a:r>
              <a:rPr lang="en-US" sz="2400" dirty="0"/>
              <a:t> </a:t>
            </a:r>
            <a:r>
              <a:rPr lang="en-US" sz="2400" b="1" dirty="0" err="1"/>
              <a:t>c</a:t>
            </a:r>
            <a:r>
              <a:rPr lang="en-US" sz="2400" i="1" baseline="-25000" dirty="0" err="1"/>
              <a:t>j</a:t>
            </a:r>
            <a:endParaRPr lang="en-US" sz="2400" i="1" baseline="-25000" dirty="0"/>
          </a:p>
          <a:p>
            <a:pPr marL="514350" indent="-514350">
              <a:spcBef>
                <a:spcPts val="600"/>
              </a:spcBef>
              <a:buFont typeface="+mj-lt"/>
              <a:buAutoNum type="arabicPeriod"/>
            </a:pPr>
            <a:r>
              <a:rPr lang="en-US" sz="2400" dirty="0" err="1"/>
              <a:t>Masukkan</a:t>
            </a:r>
            <a:r>
              <a:rPr lang="en-US" sz="2400" dirty="0"/>
              <a:t> </a:t>
            </a:r>
            <a:r>
              <a:rPr lang="en-US" sz="2400" dirty="0" err="1"/>
              <a:t>amatan</a:t>
            </a:r>
            <a:r>
              <a:rPr lang="en-US" sz="2400" dirty="0"/>
              <a:t> </a:t>
            </a:r>
            <a:r>
              <a:rPr lang="en-US" sz="2400" dirty="0" err="1"/>
              <a:t>ke-</a:t>
            </a:r>
            <a:r>
              <a:rPr lang="en-US" sz="2400" i="1" dirty="0" err="1"/>
              <a:t>i</a:t>
            </a:r>
            <a:r>
              <a:rPr lang="en-US" sz="2400" dirty="0"/>
              <a:t> </a:t>
            </a:r>
            <a:r>
              <a:rPr lang="en-US" sz="2400" dirty="0" err="1"/>
              <a:t>ke</a:t>
            </a:r>
            <a:r>
              <a:rPr lang="en-US" sz="2400" dirty="0"/>
              <a:t> </a:t>
            </a:r>
            <a:r>
              <a:rPr lang="en-US" sz="2400" dirty="0" err="1"/>
              <a:t>dalam</a:t>
            </a:r>
            <a:r>
              <a:rPr lang="en-US" sz="2400" dirty="0"/>
              <a:t> </a:t>
            </a:r>
            <a:r>
              <a:rPr lang="en-US" sz="2400" dirty="0" err="1"/>
              <a:t>kelompok</a:t>
            </a:r>
            <a:r>
              <a:rPr lang="en-US" sz="2400" dirty="0"/>
              <a:t> </a:t>
            </a:r>
            <a:r>
              <a:rPr lang="en-US" sz="2400" dirty="0" err="1"/>
              <a:t>ke</a:t>
            </a:r>
            <a:r>
              <a:rPr lang="en-US" sz="2400" dirty="0"/>
              <a:t>-</a:t>
            </a:r>
            <a:r>
              <a:rPr lang="en-US" sz="2400" i="1" dirty="0"/>
              <a:t>j</a:t>
            </a:r>
            <a:r>
              <a:rPr lang="en-US" sz="2400" dirty="0"/>
              <a:t> </a:t>
            </a:r>
            <a:r>
              <a:rPr lang="en-US" sz="2400" dirty="0" err="1"/>
              <a:t>jika</a:t>
            </a:r>
            <a:r>
              <a:rPr lang="en-US" sz="2400" dirty="0"/>
              <a:t> </a:t>
            </a:r>
            <a:r>
              <a:rPr lang="en-US" sz="2400" i="1" dirty="0" err="1"/>
              <a:t>d</a:t>
            </a:r>
            <a:r>
              <a:rPr lang="en-US" sz="2400" i="1" baseline="-25000" dirty="0" err="1"/>
              <a:t>ij</a:t>
            </a:r>
            <a:r>
              <a:rPr lang="en-US" sz="2400" dirty="0"/>
              <a:t> </a:t>
            </a:r>
            <a:r>
              <a:rPr lang="en-US" sz="2400" dirty="0" err="1"/>
              <a:t>adalah</a:t>
            </a:r>
            <a:r>
              <a:rPr lang="en-US" sz="2400" dirty="0"/>
              <a:t> yang paling </a:t>
            </a:r>
            <a:r>
              <a:rPr lang="en-US" sz="2400" dirty="0" err="1"/>
              <a:t>kecil</a:t>
            </a:r>
            <a:r>
              <a:rPr lang="en-US" sz="2400" dirty="0"/>
              <a:t> </a:t>
            </a:r>
            <a:r>
              <a:rPr lang="en-US" sz="2400" dirty="0" err="1"/>
              <a:t>dibandingkan</a:t>
            </a:r>
            <a:r>
              <a:rPr lang="en-US" sz="2400" dirty="0"/>
              <a:t> </a:t>
            </a:r>
            <a:r>
              <a:rPr lang="en-US" sz="2400" i="1" dirty="0" err="1"/>
              <a:t>d</a:t>
            </a:r>
            <a:r>
              <a:rPr lang="en-US" sz="2400" i="1" baseline="-25000" dirty="0" err="1"/>
              <a:t>ij</a:t>
            </a:r>
            <a:r>
              <a:rPr lang="en-US" sz="2400" i="1" baseline="-25000" dirty="0"/>
              <a:t>’</a:t>
            </a:r>
          </a:p>
          <a:p>
            <a:pPr marL="514350" indent="-514350">
              <a:spcBef>
                <a:spcPts val="600"/>
              </a:spcBef>
              <a:buFont typeface="+mj-lt"/>
              <a:buAutoNum type="arabicPeriod"/>
            </a:pPr>
            <a:r>
              <a:rPr lang="en-US" sz="2400" dirty="0" err="1"/>
              <a:t>Perbarui</a:t>
            </a:r>
            <a:r>
              <a:rPr lang="en-US" sz="2400" dirty="0"/>
              <a:t> </a:t>
            </a:r>
            <a:r>
              <a:rPr lang="en-US" sz="2400" b="1" i="1" dirty="0"/>
              <a:t>c</a:t>
            </a:r>
            <a:r>
              <a:rPr lang="en-US" sz="2400" baseline="-25000" dirty="0"/>
              <a:t>1</a:t>
            </a:r>
            <a:r>
              <a:rPr lang="en-US" sz="2400" dirty="0"/>
              <a:t>, …, </a:t>
            </a:r>
            <a:r>
              <a:rPr lang="en-US" sz="2400" b="1" i="1" dirty="0" err="1"/>
              <a:t>c</a:t>
            </a:r>
            <a:r>
              <a:rPr lang="en-US" sz="2400" baseline="-25000" dirty="0" err="1"/>
              <a:t>k</a:t>
            </a:r>
            <a:r>
              <a:rPr lang="en-US" sz="2400" dirty="0"/>
              <a:t> </a:t>
            </a:r>
            <a:r>
              <a:rPr lang="en-US" sz="2400" dirty="0" err="1"/>
              <a:t>dengan</a:t>
            </a:r>
            <a:r>
              <a:rPr lang="en-US" sz="2400" dirty="0"/>
              <a:t> </a:t>
            </a:r>
            <a:r>
              <a:rPr lang="en-US" sz="2400" dirty="0" err="1"/>
              <a:t>menghitung</a:t>
            </a:r>
            <a:r>
              <a:rPr lang="en-US" sz="2400" dirty="0"/>
              <a:t> rata-rata </a:t>
            </a:r>
            <a:r>
              <a:rPr lang="en-US" sz="2400" dirty="0" err="1"/>
              <a:t>dari</a:t>
            </a:r>
            <a:r>
              <a:rPr lang="en-US" sz="2400" dirty="0"/>
              <a:t> </a:t>
            </a:r>
            <a:r>
              <a:rPr lang="en-US" sz="2400" dirty="0" err="1"/>
              <a:t>semua</a:t>
            </a:r>
            <a:r>
              <a:rPr lang="en-US" sz="2400" dirty="0"/>
              <a:t> </a:t>
            </a:r>
            <a:r>
              <a:rPr lang="en-US" sz="2400" b="1" i="1" dirty="0"/>
              <a:t>x</a:t>
            </a:r>
            <a:r>
              <a:rPr lang="en-US" sz="2400" i="1" baseline="-25000" dirty="0"/>
              <a:t>i</a:t>
            </a:r>
            <a:r>
              <a:rPr lang="en-US" sz="2400" dirty="0"/>
              <a:t> yang </a:t>
            </a:r>
            <a:r>
              <a:rPr lang="en-US" sz="2400" dirty="0" err="1"/>
              <a:t>menjadi</a:t>
            </a:r>
            <a:r>
              <a:rPr lang="en-US" sz="2400" dirty="0"/>
              <a:t> </a:t>
            </a:r>
            <a:r>
              <a:rPr lang="en-US" sz="2400" dirty="0" err="1"/>
              <a:t>anggota</a:t>
            </a:r>
            <a:r>
              <a:rPr lang="en-US" sz="2400" dirty="0"/>
              <a:t> </a:t>
            </a:r>
            <a:r>
              <a:rPr lang="en-US" sz="2400" dirty="0" err="1"/>
              <a:t>kelompok</a:t>
            </a:r>
            <a:r>
              <a:rPr lang="en-US" sz="2400" dirty="0"/>
              <a:t> </a:t>
            </a:r>
            <a:r>
              <a:rPr lang="en-US" sz="2400" dirty="0" err="1"/>
              <a:t>masing-masing</a:t>
            </a:r>
            <a:endParaRPr lang="en-US" sz="2400" dirty="0"/>
          </a:p>
          <a:p>
            <a:pPr marL="514350" indent="-514350">
              <a:spcBef>
                <a:spcPts val="600"/>
              </a:spcBef>
              <a:buFont typeface="+mj-lt"/>
              <a:buAutoNum type="arabicPeriod"/>
            </a:pPr>
            <a:r>
              <a:rPr lang="en-US" sz="2400" dirty="0" err="1"/>
              <a:t>Kembali</a:t>
            </a:r>
            <a:r>
              <a:rPr lang="en-US" sz="2400" dirty="0"/>
              <a:t> </a:t>
            </a:r>
            <a:r>
              <a:rPr lang="en-US" sz="2400" dirty="0" err="1"/>
              <a:t>ke</a:t>
            </a:r>
            <a:r>
              <a:rPr lang="en-US" sz="2400" dirty="0"/>
              <a:t> </a:t>
            </a:r>
            <a:r>
              <a:rPr lang="en-US" sz="2400" dirty="0" err="1"/>
              <a:t>tahap</a:t>
            </a:r>
            <a:r>
              <a:rPr lang="en-US" sz="2400" dirty="0"/>
              <a:t> 2 </a:t>
            </a:r>
            <a:r>
              <a:rPr lang="en-US" sz="2400" dirty="0" err="1"/>
              <a:t>sampai</a:t>
            </a:r>
            <a:r>
              <a:rPr lang="en-US" sz="2400" dirty="0"/>
              <a:t> </a:t>
            </a:r>
            <a:r>
              <a:rPr lang="en-US" sz="2400" dirty="0" err="1"/>
              <a:t>konvergen</a:t>
            </a:r>
            <a:endParaRPr lang="en-US" sz="2400" dirty="0"/>
          </a:p>
        </p:txBody>
      </p:sp>
      <p:sp>
        <p:nvSpPr>
          <p:cNvPr id="4" name="Rectangle 3"/>
          <p:cNvSpPr/>
          <p:nvPr/>
        </p:nvSpPr>
        <p:spPr>
          <a:xfrm>
            <a:off x="2209800" y="5105401"/>
            <a:ext cx="7696200" cy="1200329"/>
          </a:xfrm>
          <a:prstGeom prst="rect">
            <a:avLst/>
          </a:prstGeom>
        </p:spPr>
        <p:txBody>
          <a:bodyPr wrap="square">
            <a:spAutoFit/>
          </a:bodyPr>
          <a:lstStyle/>
          <a:p>
            <a:r>
              <a:rPr lang="en-US" b="1">
                <a:solidFill>
                  <a:srgbClr val="00B0F0"/>
                </a:solidFill>
              </a:rPr>
              <a:t>How do we decide when to stop?</a:t>
            </a:r>
          </a:p>
          <a:p>
            <a:r>
              <a:rPr lang="en-US"/>
              <a:t>One criterion for stopping is if we observe the assignment functions in the two iterations are exactly the same.  If the assignment function doesn't change anymore, then the centroid won't change either (and vice versa).</a:t>
            </a:r>
          </a:p>
        </p:txBody>
      </p:sp>
    </p:spTree>
    <p:extLst>
      <p:ext uri="{BB962C8B-B14F-4D97-AF65-F5344CB8AC3E}">
        <p14:creationId xmlns:p14="http://schemas.microsoft.com/office/powerpoint/2010/main" val="30326813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4700" y="5025961"/>
            <a:ext cx="4109636" cy="1325563"/>
          </a:xfrm>
        </p:spPr>
        <p:txBody>
          <a:bodyPr>
            <a:noAutofit/>
          </a:bodyPr>
          <a:lstStyle/>
          <a:p>
            <a:r>
              <a:rPr lang="en-US" sz="3200" b="1" dirty="0" err="1" smtClean="0">
                <a:solidFill>
                  <a:schemeClr val="accent6">
                    <a:lumMod val="75000"/>
                  </a:schemeClr>
                </a:solidFill>
              </a:rPr>
              <a:t>aktifitas</a:t>
            </a:r>
            <a:r>
              <a:rPr lang="en-US" sz="3200" b="1" dirty="0" smtClean="0">
                <a:solidFill>
                  <a:schemeClr val="accent6">
                    <a:lumMod val="75000"/>
                  </a:schemeClr>
                </a:solidFill>
              </a:rPr>
              <a:t> lain:</a:t>
            </a:r>
            <a:r>
              <a:rPr lang="en-US" sz="3200" dirty="0" smtClean="0"/>
              <a:t/>
            </a:r>
            <a:br>
              <a:rPr lang="en-US" sz="3200" dirty="0" smtClean="0"/>
            </a:br>
            <a:r>
              <a:rPr lang="en-US" sz="2400" b="1" dirty="0" err="1" smtClean="0"/>
              <a:t>Penulis</a:t>
            </a:r>
            <a:r>
              <a:rPr lang="en-US" sz="2400" b="1" dirty="0" smtClean="0"/>
              <a:t> </a:t>
            </a:r>
            <a:r>
              <a:rPr lang="en-US" sz="2400" b="1" dirty="0" err="1" smtClean="0"/>
              <a:t>rubrik</a:t>
            </a:r>
            <a:r>
              <a:rPr lang="en-US" sz="2400" b="1" dirty="0" smtClean="0"/>
              <a:t> Business Analytics di </a:t>
            </a:r>
            <a:r>
              <a:rPr lang="en-US" sz="2400" b="1" dirty="0" err="1" smtClean="0"/>
              <a:t>Majalah</a:t>
            </a:r>
            <a:r>
              <a:rPr lang="en-US" sz="2400" b="1" dirty="0" smtClean="0"/>
              <a:t> </a:t>
            </a:r>
            <a:r>
              <a:rPr lang="en-US" sz="2400" b="1" dirty="0" err="1" smtClean="0"/>
              <a:t>InfoKomputer</a:t>
            </a:r>
            <a:endParaRPr lang="en-US" sz="2400" b="1" dirty="0"/>
          </a:p>
        </p:txBody>
      </p:sp>
      <p:pic>
        <p:nvPicPr>
          <p:cNvPr id="4" name="Picture 2" descr="Image may contain: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25887">
            <a:off x="902156" y="1311445"/>
            <a:ext cx="3428999" cy="4572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2" descr="Image may contain: 1 person, standing and sho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10274">
            <a:off x="1701953" y="736862"/>
            <a:ext cx="3338513" cy="4572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4" descr="No photo description avail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2963" y="506271"/>
            <a:ext cx="3409950" cy="4572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4" descr="No photo description availab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17863">
            <a:off x="3720995" y="687070"/>
            <a:ext cx="3295650" cy="4572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2" descr="Image may contain: 1 person"/>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rot="2257763">
            <a:off x="4929658" y="1416922"/>
            <a:ext cx="3429000" cy="4572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86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
        <p:nvSpPr>
          <p:cNvPr id="10" name="Slide Number Placeholder 9"/>
          <p:cNvSpPr>
            <a:spLocks noGrp="1"/>
          </p:cNvSpPr>
          <p:nvPr>
            <p:ph type="sldNum" sz="quarter" idx="12"/>
          </p:nvPr>
        </p:nvSpPr>
        <p:spPr/>
        <p:txBody>
          <a:bodyPr/>
          <a:lstStyle/>
          <a:p>
            <a:fld id="{8EF59599-E6BF-48BB-A93E-3F48668306AD}" type="slidenum">
              <a:rPr lang="zh-TW" altLang="en-US"/>
              <a:pPr/>
              <a:t>60</a:t>
            </a:fld>
            <a:endParaRPr lang="en-US" altLang="zh-TW"/>
          </a:p>
        </p:txBody>
      </p:sp>
      <p:sp>
        <p:nvSpPr>
          <p:cNvPr id="1915907" name="Text Box 3"/>
          <p:cNvSpPr txBox="1">
            <a:spLocks noChangeArrowheads="1"/>
          </p:cNvSpPr>
          <p:nvPr/>
        </p:nvSpPr>
        <p:spPr bwMode="auto">
          <a:xfrm>
            <a:off x="2133600" y="4419600"/>
            <a:ext cx="800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endParaRPr lang="nl-BE" altLang="nl-BE" sz="1400" b="1">
              <a:latin typeface="Arial" pitchFamily="34" charset="0"/>
            </a:endParaRPr>
          </a:p>
        </p:txBody>
      </p:sp>
      <p:pic>
        <p:nvPicPr>
          <p:cNvPr id="191590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143001"/>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590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1143001"/>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591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2800" y="1143001"/>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591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0" y="3886201"/>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5912"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67200" y="3886201"/>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5913"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62800" y="3886201"/>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42492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4800601" y="1600200"/>
            <a:ext cx="5267325" cy="5257800"/>
          </a:xfrm>
          <a:prstGeom prst="rect">
            <a:avLst/>
          </a:prstGeom>
          <a:noFill/>
          <a:ln w="9525">
            <a:noFill/>
            <a:miter lim="800000"/>
            <a:headEnd/>
            <a:tailEnd/>
          </a:ln>
        </p:spPr>
      </p:pic>
      <p:sp>
        <p:nvSpPr>
          <p:cNvPr id="4" name="Rectangle 3"/>
          <p:cNvSpPr/>
          <p:nvPr/>
        </p:nvSpPr>
        <p:spPr>
          <a:xfrm>
            <a:off x="2286000" y="304800"/>
            <a:ext cx="7924800" cy="1569660"/>
          </a:xfrm>
          <a:prstGeom prst="rect">
            <a:avLst/>
          </a:prstGeom>
        </p:spPr>
        <p:txBody>
          <a:bodyPr wrap="square">
            <a:spAutoFit/>
          </a:bodyPr>
          <a:lstStyle/>
          <a:p>
            <a:r>
              <a:rPr lang="en-US" sz="1600" dirty="0" err="1">
                <a:latin typeface="Courier New" pitchFamily="49" charset="0"/>
                <a:cs typeface="Courier New" pitchFamily="49" charset="0"/>
              </a:rPr>
              <a:t>setwd</a:t>
            </a:r>
            <a:r>
              <a:rPr lang="en-US" sz="1600" dirty="0">
                <a:latin typeface="Courier New" pitchFamily="49" charset="0"/>
                <a:cs typeface="Courier New" pitchFamily="49" charset="0"/>
              </a:rPr>
              <a:t> ("D</a:t>
            </a:r>
            <a:r>
              <a:rPr lang="en-US" sz="1600" dirty="0" smtClean="0">
                <a:latin typeface="Courier New" pitchFamily="49" charset="0"/>
                <a:cs typeface="Courier New" pitchFamily="49" charset="0"/>
              </a:rPr>
              <a:t>:/")</a:t>
            </a:r>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data &lt;- read.csv("ilustrasikm.csv")</a:t>
            </a:r>
          </a:p>
          <a:p>
            <a:endParaRPr lang="en-US" sz="1600" dirty="0">
              <a:latin typeface="Courier New" pitchFamily="49" charset="0"/>
              <a:cs typeface="Courier New" pitchFamily="49" charset="0"/>
            </a:endParaRPr>
          </a:p>
          <a:p>
            <a:r>
              <a:rPr lang="en-US" sz="1600" dirty="0">
                <a:latin typeface="Courier New" pitchFamily="49" charset="0"/>
                <a:cs typeface="Courier New" pitchFamily="49" charset="0"/>
              </a:rPr>
              <a:t>cluster &lt;- </a:t>
            </a:r>
            <a:r>
              <a:rPr lang="en-US" sz="1600" dirty="0" err="1">
                <a:latin typeface="Courier New" pitchFamily="49" charset="0"/>
                <a:cs typeface="Courier New" pitchFamily="49" charset="0"/>
              </a:rPr>
              <a:t>kmeans</a:t>
            </a:r>
            <a:r>
              <a:rPr lang="en-US" sz="1600" dirty="0">
                <a:latin typeface="Courier New" pitchFamily="49" charset="0"/>
                <a:cs typeface="Courier New" pitchFamily="49" charset="0"/>
              </a:rPr>
              <a:t>(data, 3)</a:t>
            </a:r>
          </a:p>
          <a:p>
            <a:r>
              <a:rPr lang="en-US" sz="1600" dirty="0">
                <a:latin typeface="Courier New" pitchFamily="49" charset="0"/>
                <a:cs typeface="Courier New" pitchFamily="49" charset="0"/>
              </a:rPr>
              <a:t>plot(data[,1], data[,2], col=</a:t>
            </a:r>
            <a:r>
              <a:rPr lang="en-US" sz="1600" dirty="0" err="1">
                <a:latin typeface="Courier New" pitchFamily="49" charset="0"/>
                <a:cs typeface="Courier New" pitchFamily="49" charset="0"/>
              </a:rPr>
              <a:t>cluster$cluster</a:t>
            </a:r>
            <a:r>
              <a:rPr lang="en-US" sz="1600" dirty="0">
                <a:latin typeface="Courier New" pitchFamily="49" charset="0"/>
                <a:cs typeface="Courier New" pitchFamily="49" charset="0"/>
              </a:rPr>
              <a:t>)</a:t>
            </a:r>
          </a:p>
          <a:p>
            <a:r>
              <a:rPr lang="en-US" sz="1600" dirty="0">
                <a:latin typeface="Courier New" pitchFamily="49" charset="0"/>
                <a:cs typeface="Courier New" pitchFamily="49" charset="0"/>
              </a:rPr>
              <a:t>points(</a:t>
            </a:r>
            <a:r>
              <a:rPr lang="en-US" sz="1600" dirty="0" err="1">
                <a:latin typeface="Courier New" pitchFamily="49" charset="0"/>
                <a:cs typeface="Courier New" pitchFamily="49" charset="0"/>
              </a:rPr>
              <a:t>cluster$centers</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pch</a:t>
            </a:r>
            <a:r>
              <a:rPr lang="en-US" sz="1600" dirty="0">
                <a:latin typeface="Courier New" pitchFamily="49" charset="0"/>
                <a:cs typeface="Courier New" pitchFamily="49" charset="0"/>
              </a:rPr>
              <a:t>=9)</a:t>
            </a:r>
          </a:p>
        </p:txBody>
      </p:sp>
    </p:spTree>
    <p:extLst>
      <p:ext uri="{BB962C8B-B14F-4D97-AF65-F5344CB8AC3E}">
        <p14:creationId xmlns:p14="http://schemas.microsoft.com/office/powerpoint/2010/main" val="41500290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normAutofit/>
          </a:bodyPr>
          <a:lstStyle/>
          <a:p>
            <a:pPr eaLnBrk="1" hangingPunct="1"/>
            <a:r>
              <a:rPr lang="en-GB" altLang="nl-BE" sz="3200" dirty="0" err="1">
                <a:latin typeface="Calibri" panose="020F0502020204030204" pitchFamily="34" charset="0"/>
                <a:cs typeface="Calibri" panose="020F0502020204030204" pitchFamily="34" charset="0"/>
              </a:rPr>
              <a:t>Penentuan</a:t>
            </a:r>
            <a:r>
              <a:rPr lang="en-GB" altLang="nl-BE" sz="3200" dirty="0">
                <a:latin typeface="Calibri" panose="020F0502020204030204" pitchFamily="34" charset="0"/>
                <a:cs typeface="Calibri" panose="020F0502020204030204" pitchFamily="34" charset="0"/>
              </a:rPr>
              <a:t> </a:t>
            </a:r>
            <a:r>
              <a:rPr lang="en-GB" altLang="nl-BE" sz="3200" dirty="0" err="1">
                <a:latin typeface="Calibri" panose="020F0502020204030204" pitchFamily="34" charset="0"/>
                <a:cs typeface="Calibri" panose="020F0502020204030204" pitchFamily="34" charset="0"/>
              </a:rPr>
              <a:t>banyaknya</a:t>
            </a:r>
            <a:r>
              <a:rPr lang="en-GB" altLang="nl-BE" sz="3200" dirty="0">
                <a:latin typeface="Calibri" panose="020F0502020204030204" pitchFamily="34" charset="0"/>
                <a:cs typeface="Calibri" panose="020F0502020204030204" pitchFamily="34" charset="0"/>
              </a:rPr>
              <a:t> cluster</a:t>
            </a:r>
          </a:p>
        </p:txBody>
      </p:sp>
      <p:sp>
        <p:nvSpPr>
          <p:cNvPr id="20484" name="Rectangle 3"/>
          <p:cNvSpPr>
            <a:spLocks noGrp="1" noChangeArrowheads="1"/>
          </p:cNvSpPr>
          <p:nvPr>
            <p:ph idx="1"/>
          </p:nvPr>
        </p:nvSpPr>
        <p:spPr/>
        <p:txBody>
          <a:bodyPr>
            <a:normAutofit/>
          </a:bodyPr>
          <a:lstStyle/>
          <a:p>
            <a:pPr eaLnBrk="1" hangingPunct="1">
              <a:lnSpc>
                <a:spcPct val="90000"/>
              </a:lnSpc>
            </a:pPr>
            <a:r>
              <a:rPr lang="en-GB" altLang="nl-BE" sz="2000" dirty="0" err="1">
                <a:latin typeface="Calibri" panose="020F0502020204030204" pitchFamily="34" charset="0"/>
                <a:cs typeface="Calibri" panose="020F0502020204030204" pitchFamily="34" charset="0"/>
              </a:rPr>
              <a:t>Dua</a:t>
            </a:r>
            <a:r>
              <a:rPr lang="en-GB" altLang="nl-BE" sz="2000" dirty="0">
                <a:latin typeface="Calibri" panose="020F0502020204030204" pitchFamily="34" charset="0"/>
                <a:cs typeface="Calibri" panose="020F0502020204030204" pitchFamily="34" charset="0"/>
              </a:rPr>
              <a:t> </a:t>
            </a:r>
            <a:r>
              <a:rPr lang="en-GB" altLang="nl-BE" sz="2000" dirty="0" err="1">
                <a:latin typeface="Calibri" panose="020F0502020204030204" pitchFamily="34" charset="0"/>
                <a:cs typeface="Calibri" panose="020F0502020204030204" pitchFamily="34" charset="0"/>
              </a:rPr>
              <a:t>alternatif</a:t>
            </a:r>
            <a:endParaRPr lang="en-GB" altLang="nl-BE" sz="2000" dirty="0">
              <a:latin typeface="Calibri" panose="020F0502020204030204" pitchFamily="34" charset="0"/>
              <a:cs typeface="Calibri" panose="020F0502020204030204" pitchFamily="34" charset="0"/>
            </a:endParaRPr>
          </a:p>
          <a:p>
            <a:pPr lvl="1" eaLnBrk="1" hangingPunct="1">
              <a:lnSpc>
                <a:spcPct val="90000"/>
              </a:lnSpc>
              <a:buFont typeface="Arial" pitchFamily="34" charset="0"/>
              <a:buChar char="•"/>
            </a:pPr>
            <a:r>
              <a:rPr lang="en-GB" altLang="nl-BE" sz="1800" dirty="0" err="1">
                <a:latin typeface="Calibri" panose="020F0502020204030204" pitchFamily="34" charset="0"/>
                <a:cs typeface="Calibri" panose="020F0502020204030204" pitchFamily="34" charset="0"/>
              </a:rPr>
              <a:t>Ditentukan</a:t>
            </a:r>
            <a:r>
              <a:rPr lang="en-GB" altLang="nl-BE" sz="1800" dirty="0">
                <a:latin typeface="Calibri" panose="020F0502020204030204" pitchFamily="34" charset="0"/>
                <a:cs typeface="Calibri" panose="020F0502020204030204" pitchFamily="34" charset="0"/>
              </a:rPr>
              <a:t> </a:t>
            </a:r>
            <a:r>
              <a:rPr lang="en-GB" altLang="nl-BE" sz="1800" dirty="0" err="1">
                <a:latin typeface="Calibri" panose="020F0502020204030204" pitchFamily="34" charset="0"/>
                <a:cs typeface="Calibri" panose="020F0502020204030204" pitchFamily="34" charset="0"/>
              </a:rPr>
              <a:t>oleh</a:t>
            </a:r>
            <a:r>
              <a:rPr lang="en-GB" altLang="nl-BE" sz="1800" dirty="0">
                <a:latin typeface="Calibri" panose="020F0502020204030204" pitchFamily="34" charset="0"/>
                <a:cs typeface="Calibri" panose="020F0502020204030204" pitchFamily="34" charset="0"/>
              </a:rPr>
              <a:t> </a:t>
            </a:r>
            <a:r>
              <a:rPr lang="en-GB" altLang="nl-BE" sz="1800" dirty="0" err="1">
                <a:latin typeface="Calibri" panose="020F0502020204030204" pitchFamily="34" charset="0"/>
                <a:cs typeface="Calibri" panose="020F0502020204030204" pitchFamily="34" charset="0"/>
              </a:rPr>
              <a:t>peneliti</a:t>
            </a:r>
            <a:endParaRPr lang="en-GB" altLang="nl-BE" sz="1800" dirty="0">
              <a:latin typeface="Calibri" panose="020F0502020204030204" pitchFamily="34" charset="0"/>
              <a:cs typeface="Calibri" panose="020F0502020204030204" pitchFamily="34" charset="0"/>
            </a:endParaRPr>
          </a:p>
          <a:p>
            <a:pPr lvl="1" eaLnBrk="1" hangingPunct="1">
              <a:lnSpc>
                <a:spcPct val="90000"/>
              </a:lnSpc>
              <a:buFont typeface="Arial" pitchFamily="34" charset="0"/>
              <a:buChar char="•"/>
            </a:pPr>
            <a:r>
              <a:rPr lang="en-GB" altLang="nl-BE" sz="1800" dirty="0" err="1">
                <a:latin typeface="Calibri" panose="020F0502020204030204" pitchFamily="34" charset="0"/>
                <a:cs typeface="Calibri" panose="020F0502020204030204" pitchFamily="34" charset="0"/>
              </a:rPr>
              <a:t>Didasarkan</a:t>
            </a:r>
            <a:r>
              <a:rPr lang="en-GB" altLang="nl-BE" sz="1800" dirty="0">
                <a:latin typeface="Calibri" panose="020F0502020204030204" pitchFamily="34" charset="0"/>
                <a:cs typeface="Calibri" panose="020F0502020204030204" pitchFamily="34" charset="0"/>
              </a:rPr>
              <a:t> </a:t>
            </a:r>
            <a:r>
              <a:rPr lang="en-GB" altLang="nl-BE" sz="1800" dirty="0" err="1">
                <a:latin typeface="Calibri" panose="020F0502020204030204" pitchFamily="34" charset="0"/>
                <a:cs typeface="Calibri" panose="020F0502020204030204" pitchFamily="34" charset="0"/>
              </a:rPr>
              <a:t>pada</a:t>
            </a:r>
            <a:r>
              <a:rPr lang="en-GB" altLang="nl-BE" sz="1800" dirty="0">
                <a:latin typeface="Calibri" panose="020F0502020204030204" pitchFamily="34" charset="0"/>
                <a:cs typeface="Calibri" panose="020F0502020204030204" pitchFamily="34" charset="0"/>
              </a:rPr>
              <a:t> data</a:t>
            </a:r>
          </a:p>
          <a:p>
            <a:pPr eaLnBrk="1" hangingPunct="1">
              <a:lnSpc>
                <a:spcPct val="90000"/>
              </a:lnSpc>
            </a:pPr>
            <a:endParaRPr lang="en-GB" altLang="nl-BE" sz="2000" dirty="0">
              <a:latin typeface="Calibri" panose="020F0502020204030204" pitchFamily="34" charset="0"/>
              <a:cs typeface="Calibri" panose="020F0502020204030204" pitchFamily="34" charset="0"/>
            </a:endParaRPr>
          </a:p>
          <a:p>
            <a:pPr eaLnBrk="1" hangingPunct="1">
              <a:lnSpc>
                <a:spcPct val="90000"/>
              </a:lnSpc>
            </a:pPr>
            <a:r>
              <a:rPr lang="en-GB" altLang="nl-BE" sz="2000" dirty="0" err="1">
                <a:latin typeface="Calibri" panose="020F0502020204030204" pitchFamily="34" charset="0"/>
                <a:cs typeface="Calibri" panose="020F0502020204030204" pitchFamily="34" charset="0"/>
              </a:rPr>
              <a:t>Pada</a:t>
            </a:r>
            <a:r>
              <a:rPr lang="en-GB" altLang="nl-BE" sz="2000" dirty="0">
                <a:latin typeface="Calibri" panose="020F0502020204030204" pitchFamily="34" charset="0"/>
                <a:cs typeface="Calibri" panose="020F0502020204030204" pitchFamily="34" charset="0"/>
              </a:rPr>
              <a:t> </a:t>
            </a:r>
            <a:r>
              <a:rPr lang="en-GB" altLang="nl-BE" sz="2000" dirty="0" err="1">
                <a:latin typeface="Calibri" panose="020F0502020204030204" pitchFamily="34" charset="0"/>
                <a:cs typeface="Calibri" panose="020F0502020204030204" pitchFamily="34" charset="0"/>
              </a:rPr>
              <a:t>studi</a:t>
            </a:r>
            <a:r>
              <a:rPr lang="en-GB" altLang="nl-BE" sz="2000" dirty="0">
                <a:latin typeface="Calibri" panose="020F0502020204030204" pitchFamily="34" charset="0"/>
                <a:cs typeface="Calibri" panose="020F0502020204030204" pitchFamily="34" charset="0"/>
              </a:rPr>
              <a:t> </a:t>
            </a:r>
            <a:r>
              <a:rPr lang="en-GB" altLang="nl-BE" sz="2000" dirty="0" err="1">
                <a:latin typeface="Calibri" panose="020F0502020204030204" pitchFamily="34" charset="0"/>
                <a:cs typeface="Calibri" panose="020F0502020204030204" pitchFamily="34" charset="0"/>
              </a:rPr>
              <a:t>segmentasi</a:t>
            </a:r>
            <a:r>
              <a:rPr lang="en-GB" altLang="nl-BE" sz="2000" dirty="0">
                <a:latin typeface="Calibri" panose="020F0502020204030204" pitchFamily="34" charset="0"/>
                <a:cs typeface="Calibri" panose="020F0502020204030204" pitchFamily="34" charset="0"/>
              </a:rPr>
              <a:t>, </a:t>
            </a:r>
            <a:r>
              <a:rPr lang="en-GB" altLang="nl-BE" sz="2000" dirty="0" err="1">
                <a:latin typeface="Calibri" panose="020F0502020204030204" pitchFamily="34" charset="0"/>
                <a:cs typeface="Calibri" panose="020F0502020204030204" pitchFamily="34" charset="0"/>
              </a:rPr>
              <a:t>banyaknya</a:t>
            </a:r>
            <a:r>
              <a:rPr lang="en-GB" altLang="nl-BE" sz="2000" dirty="0">
                <a:latin typeface="Calibri" panose="020F0502020204030204" pitchFamily="34" charset="0"/>
                <a:cs typeface="Calibri" panose="020F0502020204030204" pitchFamily="34" charset="0"/>
              </a:rPr>
              <a:t> cluster </a:t>
            </a:r>
            <a:r>
              <a:rPr lang="en-GB" altLang="nl-BE" sz="2000" dirty="0" err="1">
                <a:latin typeface="Calibri" panose="020F0502020204030204" pitchFamily="34" charset="0"/>
                <a:cs typeface="Calibri" panose="020F0502020204030204" pitchFamily="34" charset="0"/>
              </a:rPr>
              <a:t>melambangkan</a:t>
            </a:r>
            <a:r>
              <a:rPr lang="en-GB" altLang="nl-BE" sz="2000" dirty="0">
                <a:latin typeface="Calibri" panose="020F0502020204030204" pitchFamily="34" charset="0"/>
                <a:cs typeface="Calibri" panose="020F0502020204030204" pitchFamily="34" charset="0"/>
              </a:rPr>
              <a:t> </a:t>
            </a:r>
            <a:r>
              <a:rPr lang="en-GB" altLang="nl-BE" sz="2000" dirty="0" err="1">
                <a:latin typeface="Calibri" panose="020F0502020204030204" pitchFamily="34" charset="0"/>
                <a:cs typeface="Calibri" panose="020F0502020204030204" pitchFamily="34" charset="0"/>
              </a:rPr>
              <a:t>banyaknya</a:t>
            </a:r>
            <a:r>
              <a:rPr lang="en-GB" altLang="nl-BE" sz="2000" dirty="0">
                <a:latin typeface="Calibri" panose="020F0502020204030204" pitchFamily="34" charset="0"/>
                <a:cs typeface="Calibri" panose="020F0502020204030204" pitchFamily="34" charset="0"/>
              </a:rPr>
              <a:t> </a:t>
            </a:r>
            <a:r>
              <a:rPr lang="en-GB" altLang="nl-BE" sz="2000" dirty="0" err="1">
                <a:latin typeface="Calibri" panose="020F0502020204030204" pitchFamily="34" charset="0"/>
                <a:cs typeface="Calibri" panose="020F0502020204030204" pitchFamily="34" charset="0"/>
              </a:rPr>
              <a:t>segmen</a:t>
            </a:r>
            <a:endParaRPr lang="en-GB" altLang="nl-BE" sz="2000" dirty="0">
              <a:latin typeface="Calibri" panose="020F0502020204030204" pitchFamily="34" charset="0"/>
              <a:cs typeface="Calibri" panose="020F0502020204030204" pitchFamily="34" charset="0"/>
            </a:endParaRPr>
          </a:p>
          <a:p>
            <a:pPr eaLnBrk="1" hangingPunct="1">
              <a:lnSpc>
                <a:spcPct val="90000"/>
              </a:lnSpc>
            </a:pPr>
            <a:endParaRPr lang="en-GB" altLang="nl-BE" sz="2000" dirty="0">
              <a:latin typeface="Calibri" panose="020F0502020204030204" pitchFamily="34" charset="0"/>
              <a:cs typeface="Calibri" panose="020F0502020204030204" pitchFamily="34" charset="0"/>
            </a:endParaRPr>
          </a:p>
          <a:p>
            <a:pPr eaLnBrk="1" hangingPunct="1">
              <a:lnSpc>
                <a:spcPct val="90000"/>
              </a:lnSpc>
            </a:pPr>
            <a:r>
              <a:rPr lang="en-GB" altLang="nl-BE" sz="2000" dirty="0">
                <a:latin typeface="Calibri" panose="020F0502020204030204" pitchFamily="34" charset="0"/>
                <a:cs typeface="Calibri" panose="020F0502020204030204" pitchFamily="34" charset="0"/>
              </a:rPr>
              <a:t>Preferable approach: </a:t>
            </a:r>
            <a:r>
              <a:rPr lang="en-GB" altLang="nl-BE" sz="2000" i="1" dirty="0">
                <a:latin typeface="Calibri" panose="020F0502020204030204" pitchFamily="34" charset="0"/>
                <a:cs typeface="Calibri" panose="020F0502020204030204" pitchFamily="34" charset="0"/>
              </a:rPr>
              <a:t>“let the data speak”</a:t>
            </a:r>
          </a:p>
          <a:p>
            <a:pPr lvl="1" eaLnBrk="1" hangingPunct="1">
              <a:lnSpc>
                <a:spcPct val="90000"/>
              </a:lnSpc>
              <a:buFont typeface="Arial" pitchFamily="34" charset="0"/>
              <a:buChar char="•"/>
            </a:pPr>
            <a:r>
              <a:rPr lang="en-GB" altLang="nl-BE" sz="1800" dirty="0" err="1">
                <a:latin typeface="Calibri" panose="020F0502020204030204" pitchFamily="34" charset="0"/>
                <a:cs typeface="Calibri" panose="020F0502020204030204" pitchFamily="34" charset="0"/>
              </a:rPr>
              <a:t>Didasarkan</a:t>
            </a:r>
            <a:r>
              <a:rPr lang="en-GB" altLang="nl-BE" sz="1800" dirty="0">
                <a:latin typeface="Calibri" panose="020F0502020204030204" pitchFamily="34" charset="0"/>
                <a:cs typeface="Calibri" panose="020F0502020204030204" pitchFamily="34" charset="0"/>
              </a:rPr>
              <a:t> </a:t>
            </a:r>
            <a:r>
              <a:rPr lang="en-GB" altLang="nl-BE" sz="1800" dirty="0" err="1">
                <a:latin typeface="Calibri" panose="020F0502020204030204" pitchFamily="34" charset="0"/>
                <a:cs typeface="Calibri" panose="020F0502020204030204" pitchFamily="34" charset="0"/>
              </a:rPr>
              <a:t>pada</a:t>
            </a:r>
            <a:r>
              <a:rPr lang="en-GB" altLang="nl-BE" sz="1800" dirty="0">
                <a:latin typeface="Calibri" panose="020F0502020204030204" pitchFamily="34" charset="0"/>
                <a:cs typeface="Calibri" panose="020F0502020204030204" pitchFamily="34" charset="0"/>
              </a:rPr>
              <a:t> </a:t>
            </a:r>
            <a:r>
              <a:rPr lang="en-GB" altLang="nl-BE" sz="1800" dirty="0" err="1">
                <a:latin typeface="Calibri" panose="020F0502020204030204" pitchFamily="34" charset="0"/>
                <a:cs typeface="Calibri" panose="020F0502020204030204" pitchFamily="34" charset="0"/>
              </a:rPr>
              <a:t>statistik</a:t>
            </a:r>
            <a:r>
              <a:rPr lang="en-GB" altLang="nl-BE" sz="1800" dirty="0">
                <a:latin typeface="Calibri" panose="020F0502020204030204" pitchFamily="34" charset="0"/>
                <a:cs typeface="Calibri" panose="020F0502020204030204" pitchFamily="34" charset="0"/>
              </a:rPr>
              <a:t> </a:t>
            </a:r>
            <a:r>
              <a:rPr lang="en-GB" altLang="nl-BE" sz="1800" dirty="0" err="1">
                <a:latin typeface="Calibri" panose="020F0502020204030204" pitchFamily="34" charset="0"/>
                <a:cs typeface="Calibri" panose="020F0502020204030204" pitchFamily="34" charset="0"/>
              </a:rPr>
              <a:t>tertentu</a:t>
            </a:r>
            <a:endParaRPr lang="en-GB" altLang="nl-BE" sz="1800" dirty="0">
              <a:latin typeface="Calibri" panose="020F0502020204030204" pitchFamily="34" charset="0"/>
              <a:cs typeface="Calibri" panose="020F0502020204030204" pitchFamily="34" charset="0"/>
            </a:endParaRPr>
          </a:p>
          <a:p>
            <a:pPr lvl="1" eaLnBrk="1" hangingPunct="1">
              <a:lnSpc>
                <a:spcPct val="90000"/>
              </a:lnSpc>
              <a:buFont typeface="Arial" pitchFamily="34" charset="0"/>
              <a:buChar char="•"/>
            </a:pPr>
            <a:r>
              <a:rPr lang="en-GB" altLang="nl-BE" sz="1800" dirty="0" err="1">
                <a:latin typeface="Calibri" panose="020F0502020204030204" pitchFamily="34" charset="0"/>
                <a:cs typeface="Calibri" panose="020F0502020204030204" pitchFamily="34" charset="0"/>
              </a:rPr>
              <a:t>Memungkinkan</a:t>
            </a:r>
            <a:r>
              <a:rPr lang="en-GB" altLang="nl-BE" sz="1800" dirty="0">
                <a:latin typeface="Calibri" panose="020F0502020204030204" pitchFamily="34" charset="0"/>
                <a:cs typeface="Calibri" panose="020F0502020204030204" pitchFamily="34" charset="0"/>
              </a:rPr>
              <a:t> </a:t>
            </a:r>
            <a:r>
              <a:rPr lang="en-GB" altLang="nl-BE" sz="1800" dirty="0" err="1">
                <a:latin typeface="Calibri" panose="020F0502020204030204" pitchFamily="34" charset="0"/>
                <a:cs typeface="Calibri" panose="020F0502020204030204" pitchFamily="34" charset="0"/>
              </a:rPr>
              <a:t>terjadinya</a:t>
            </a:r>
            <a:r>
              <a:rPr lang="en-GB" altLang="nl-BE" sz="1800" dirty="0">
                <a:latin typeface="Calibri" panose="020F0502020204030204" pitchFamily="34" charset="0"/>
                <a:cs typeface="Calibri" panose="020F0502020204030204" pitchFamily="34" charset="0"/>
              </a:rPr>
              <a:t> </a:t>
            </a:r>
            <a:r>
              <a:rPr lang="en-GB" altLang="nl-BE" sz="1800" dirty="0" err="1">
                <a:latin typeface="Calibri" panose="020F0502020204030204" pitchFamily="34" charset="0"/>
                <a:cs typeface="Calibri" panose="020F0502020204030204" pitchFamily="34" charset="0"/>
              </a:rPr>
              <a:t>perdebatan</a:t>
            </a:r>
            <a:r>
              <a:rPr lang="en-GB" altLang="nl-BE" sz="1800" dirty="0">
                <a:latin typeface="Calibri" panose="020F0502020204030204" pitchFamily="34" charset="0"/>
                <a:cs typeface="Calibri" panose="020F0502020204030204" pitchFamily="34" charset="0"/>
              </a:rPr>
              <a:t> </a:t>
            </a:r>
            <a:r>
              <a:rPr lang="en-GB" altLang="nl-BE" sz="1800" dirty="0" err="1">
                <a:latin typeface="Calibri" panose="020F0502020204030204" pitchFamily="34" charset="0"/>
                <a:cs typeface="Calibri" panose="020F0502020204030204" pitchFamily="34" charset="0"/>
              </a:rPr>
              <a:t>dan</a:t>
            </a:r>
            <a:r>
              <a:rPr lang="en-GB" altLang="nl-BE" sz="1800" dirty="0">
                <a:latin typeface="Calibri" panose="020F0502020204030204" pitchFamily="34" charset="0"/>
                <a:cs typeface="Calibri" panose="020F0502020204030204" pitchFamily="34" charset="0"/>
              </a:rPr>
              <a:t> </a:t>
            </a:r>
            <a:r>
              <a:rPr lang="en-GB" altLang="nl-BE" sz="1800" dirty="0" err="1">
                <a:latin typeface="Calibri" panose="020F0502020204030204" pitchFamily="34" charset="0"/>
                <a:cs typeface="Calibri" panose="020F0502020204030204" pitchFamily="34" charset="0"/>
              </a:rPr>
              <a:t>ketidakpastian</a:t>
            </a:r>
            <a:endParaRPr lang="en-GB" altLang="nl-BE" sz="1800" dirty="0">
              <a:latin typeface="Calibri" panose="020F0502020204030204" pitchFamily="34" charset="0"/>
              <a:cs typeface="Calibri" panose="020F0502020204030204" pitchFamily="34" charset="0"/>
            </a:endParaRPr>
          </a:p>
          <a:p>
            <a:pPr eaLnBrk="1" hangingPunct="1">
              <a:lnSpc>
                <a:spcPct val="90000"/>
              </a:lnSpc>
            </a:pPr>
            <a:endParaRPr lang="en-GB" altLang="nl-BE" sz="20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pPr>
              <a:defRPr/>
            </a:pPr>
            <a:fld id="{53503C41-2CFD-44CA-AC58-2830024DD04E}" type="slidenum">
              <a:rPr lang="en-GB"/>
              <a:pPr>
                <a:defRPr/>
              </a:pPr>
              <a:t>62</a:t>
            </a:fld>
            <a:endParaRPr lang="en-GB"/>
          </a:p>
        </p:txBody>
      </p:sp>
    </p:spTree>
    <p:extLst>
      <p:ext uri="{BB962C8B-B14F-4D97-AF65-F5344CB8AC3E}">
        <p14:creationId xmlns:p14="http://schemas.microsoft.com/office/powerpoint/2010/main" val="20240815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GB" altLang="nl-BE" sz="3600" dirty="0" err="1"/>
              <a:t>Ilustrasi</a:t>
            </a:r>
            <a:r>
              <a:rPr lang="en-GB" altLang="nl-BE" sz="3600" dirty="0"/>
              <a:t> </a:t>
            </a:r>
            <a:r>
              <a:rPr lang="en-GB" altLang="nl-BE" sz="3600" dirty="0" err="1"/>
              <a:t>situasi</a:t>
            </a:r>
            <a:r>
              <a:rPr lang="en-GB" altLang="nl-BE" sz="3600" dirty="0"/>
              <a:t> </a:t>
            </a:r>
            <a:r>
              <a:rPr lang="en-GB" altLang="nl-BE" sz="3600" dirty="0" err="1"/>
              <a:t>dimana</a:t>
            </a:r>
            <a:r>
              <a:rPr lang="en-GB" altLang="nl-BE" sz="3600" dirty="0"/>
              <a:t> </a:t>
            </a:r>
            <a:r>
              <a:rPr lang="en-GB" altLang="nl-BE" sz="3600" dirty="0" err="1"/>
              <a:t>banyaknya</a:t>
            </a:r>
            <a:r>
              <a:rPr lang="en-GB" altLang="nl-BE" sz="3600" dirty="0"/>
              <a:t> cluster </a:t>
            </a:r>
            <a:r>
              <a:rPr lang="en-GB" altLang="nl-BE" sz="3600" dirty="0" err="1"/>
              <a:t>ditentukan</a:t>
            </a:r>
            <a:r>
              <a:rPr lang="en-GB" altLang="nl-BE" sz="3600" dirty="0"/>
              <a:t> </a:t>
            </a:r>
            <a:r>
              <a:rPr lang="en-GB" altLang="nl-BE" sz="3600" dirty="0" err="1"/>
              <a:t>oleh</a:t>
            </a:r>
            <a:r>
              <a:rPr lang="en-GB" altLang="nl-BE" sz="3600" dirty="0"/>
              <a:t> </a:t>
            </a:r>
            <a:r>
              <a:rPr lang="en-GB" altLang="nl-BE" sz="3600" dirty="0" err="1"/>
              <a:t>peneliti</a:t>
            </a:r>
            <a:endParaRPr lang="en-GB" altLang="nl-BE" sz="3600" dirty="0"/>
          </a:p>
        </p:txBody>
      </p:sp>
      <p:sp>
        <p:nvSpPr>
          <p:cNvPr id="21508" name="Rectangle 3"/>
          <p:cNvSpPr>
            <a:spLocks noGrp="1" noChangeArrowheads="1"/>
          </p:cNvSpPr>
          <p:nvPr>
            <p:ph idx="1"/>
          </p:nvPr>
        </p:nvSpPr>
        <p:spPr/>
        <p:txBody>
          <a:bodyPr>
            <a:normAutofit/>
          </a:bodyPr>
          <a:lstStyle/>
          <a:p>
            <a:pPr eaLnBrk="1" hangingPunct="1"/>
            <a:r>
              <a:rPr lang="en-GB" altLang="nl-BE" sz="2000"/>
              <a:t>A retailer wants to identify several shopping profiles in order to activate new and targeted retail outlets</a:t>
            </a:r>
          </a:p>
          <a:p>
            <a:pPr eaLnBrk="1" hangingPunct="1"/>
            <a:endParaRPr lang="en-GB" altLang="nl-BE" sz="2000"/>
          </a:p>
          <a:p>
            <a:pPr eaLnBrk="1" hangingPunct="1"/>
            <a:r>
              <a:rPr lang="en-GB" altLang="nl-BE" sz="2000"/>
              <a:t>The budget only allows him to open three types of outlets</a:t>
            </a:r>
          </a:p>
          <a:p>
            <a:pPr eaLnBrk="1" hangingPunct="1"/>
            <a:endParaRPr lang="en-GB" altLang="nl-BE" sz="2000"/>
          </a:p>
          <a:p>
            <a:pPr eaLnBrk="1" hangingPunct="1"/>
            <a:r>
              <a:rPr lang="en-GB" altLang="nl-BE" sz="2000"/>
              <a:t>A partition into three clusters follows naturally, although it is not necessarily the optimal one. </a:t>
            </a:r>
          </a:p>
          <a:p>
            <a:pPr eaLnBrk="1" hangingPunct="1"/>
            <a:endParaRPr lang="en-GB" altLang="nl-BE" sz="2000"/>
          </a:p>
          <a:p>
            <a:pPr eaLnBrk="1" hangingPunct="1"/>
            <a:r>
              <a:rPr lang="en-GB" altLang="nl-BE" sz="2000"/>
              <a:t>Fixed number of clusters and (</a:t>
            </a:r>
            <a:r>
              <a:rPr lang="en-GB" altLang="nl-BE" sz="2000" i="1"/>
              <a:t>k</a:t>
            </a:r>
            <a:r>
              <a:rPr lang="en-GB" altLang="nl-BE" sz="2000"/>
              <a:t>-means) non hierarchical approach </a:t>
            </a:r>
          </a:p>
        </p:txBody>
      </p:sp>
      <p:sp>
        <p:nvSpPr>
          <p:cNvPr id="4" name="Slide Number Placeholder 3"/>
          <p:cNvSpPr>
            <a:spLocks noGrp="1"/>
          </p:cNvSpPr>
          <p:nvPr>
            <p:ph type="sldNum" sz="quarter" idx="12"/>
          </p:nvPr>
        </p:nvSpPr>
        <p:spPr/>
        <p:txBody>
          <a:bodyPr/>
          <a:lstStyle/>
          <a:p>
            <a:pPr>
              <a:defRPr/>
            </a:pPr>
            <a:fld id="{F322E04E-A8DF-49BE-9BC7-9849596080E6}" type="slidenum">
              <a:rPr lang="en-GB"/>
              <a:pPr>
                <a:defRPr/>
              </a:pPr>
              <a:t>63</a:t>
            </a:fld>
            <a:endParaRPr lang="en-GB"/>
          </a:p>
        </p:txBody>
      </p:sp>
    </p:spTree>
    <p:extLst>
      <p:ext uri="{BB962C8B-B14F-4D97-AF65-F5344CB8AC3E}">
        <p14:creationId xmlns:p14="http://schemas.microsoft.com/office/powerpoint/2010/main" val="41212989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en-GB" altLang="nl-BE" sz="3600" dirty="0" err="1"/>
              <a:t>Ilustrasi</a:t>
            </a:r>
            <a:r>
              <a:rPr lang="en-GB" altLang="nl-BE" sz="3600" dirty="0"/>
              <a:t> </a:t>
            </a:r>
            <a:r>
              <a:rPr lang="en-GB" altLang="nl-BE" sz="3600" dirty="0" err="1"/>
              <a:t>situasi</a:t>
            </a:r>
            <a:r>
              <a:rPr lang="en-GB" altLang="nl-BE" sz="3600" dirty="0"/>
              <a:t> </a:t>
            </a:r>
            <a:r>
              <a:rPr lang="en-GB" altLang="nl-BE" sz="3600" dirty="0" err="1"/>
              <a:t>dimana</a:t>
            </a:r>
            <a:r>
              <a:rPr lang="en-GB" altLang="nl-BE" sz="3600" dirty="0"/>
              <a:t> </a:t>
            </a:r>
            <a:r>
              <a:rPr lang="en-GB" altLang="nl-BE" sz="3600" dirty="0" err="1"/>
              <a:t>biarkan</a:t>
            </a:r>
            <a:r>
              <a:rPr lang="en-GB" altLang="nl-BE" sz="3600" dirty="0"/>
              <a:t> data yang </a:t>
            </a:r>
            <a:r>
              <a:rPr lang="en-GB" altLang="nl-BE" sz="3600" dirty="0" err="1"/>
              <a:t>menentukan</a:t>
            </a:r>
            <a:r>
              <a:rPr lang="en-GB" altLang="nl-BE" sz="3600" dirty="0"/>
              <a:t> </a:t>
            </a:r>
            <a:r>
              <a:rPr lang="en-GB" altLang="nl-BE" sz="3600" dirty="0" err="1"/>
              <a:t>banyaknya</a:t>
            </a:r>
            <a:r>
              <a:rPr lang="en-GB" altLang="nl-BE" sz="3600" dirty="0"/>
              <a:t> cluster</a:t>
            </a:r>
          </a:p>
        </p:txBody>
      </p:sp>
      <p:sp>
        <p:nvSpPr>
          <p:cNvPr id="22532" name="Rectangle 3"/>
          <p:cNvSpPr>
            <a:spLocks noGrp="1" noChangeArrowheads="1"/>
          </p:cNvSpPr>
          <p:nvPr>
            <p:ph idx="1"/>
          </p:nvPr>
        </p:nvSpPr>
        <p:spPr/>
        <p:txBody>
          <a:bodyPr>
            <a:normAutofit fontScale="92500" lnSpcReduction="10000"/>
          </a:bodyPr>
          <a:lstStyle/>
          <a:p>
            <a:pPr eaLnBrk="1" hangingPunct="1">
              <a:lnSpc>
                <a:spcPct val="80000"/>
              </a:lnSpc>
            </a:pPr>
            <a:r>
              <a:rPr lang="en-GB" altLang="nl-BE" sz="2400"/>
              <a:t>Clustering of shopping profiles is expected to detect a new market niche. </a:t>
            </a:r>
          </a:p>
          <a:p>
            <a:pPr eaLnBrk="1" hangingPunct="1">
              <a:lnSpc>
                <a:spcPct val="80000"/>
              </a:lnSpc>
            </a:pPr>
            <a:endParaRPr lang="en-GB" altLang="nl-BE" sz="2400"/>
          </a:p>
          <a:p>
            <a:pPr eaLnBrk="1" hangingPunct="1">
              <a:lnSpc>
                <a:spcPct val="80000"/>
              </a:lnSpc>
            </a:pPr>
            <a:r>
              <a:rPr lang="en-GB" altLang="nl-BE" sz="2400"/>
              <a:t>For market segmentation purposes, it is less advisable to constrain the analysis to a fixed number of clusters</a:t>
            </a:r>
          </a:p>
          <a:p>
            <a:pPr lvl="1" eaLnBrk="1" hangingPunct="1">
              <a:lnSpc>
                <a:spcPct val="80000"/>
              </a:lnSpc>
              <a:buFont typeface="Arial" pitchFamily="34" charset="0"/>
              <a:buChar char="•"/>
            </a:pPr>
            <a:r>
              <a:rPr lang="en-GB" altLang="nl-BE" sz="1800"/>
              <a:t>A hierarchical procedure allows to explore all potentially valid numbers of clusters </a:t>
            </a:r>
          </a:p>
          <a:p>
            <a:pPr lvl="1" eaLnBrk="1" hangingPunct="1">
              <a:lnSpc>
                <a:spcPct val="80000"/>
              </a:lnSpc>
              <a:buFont typeface="Arial" pitchFamily="34" charset="0"/>
              <a:buChar char="•"/>
            </a:pPr>
            <a:r>
              <a:rPr lang="en-GB" altLang="nl-BE" sz="1800"/>
              <a:t>For each of them there are some statistical diagnostics to pinpoint the best partition. </a:t>
            </a:r>
          </a:p>
          <a:p>
            <a:pPr lvl="1" eaLnBrk="1" hangingPunct="1">
              <a:lnSpc>
                <a:spcPct val="80000"/>
              </a:lnSpc>
              <a:buFont typeface="Arial" pitchFamily="34" charset="0"/>
              <a:buChar char="•"/>
            </a:pPr>
            <a:r>
              <a:rPr lang="en-GB" altLang="nl-BE" sz="1800"/>
              <a:t>What is needed is a </a:t>
            </a:r>
            <a:r>
              <a:rPr lang="en-GB" altLang="nl-BE" sz="1800" i="1"/>
              <a:t>stopping rule </a:t>
            </a:r>
            <a:r>
              <a:rPr lang="en-GB" altLang="nl-BE" sz="1800"/>
              <a:t> for the hierarchical algorithm, which determines the number of clusters at which the algorithm should stop. </a:t>
            </a:r>
          </a:p>
          <a:p>
            <a:pPr eaLnBrk="1" hangingPunct="1">
              <a:lnSpc>
                <a:spcPct val="80000"/>
              </a:lnSpc>
            </a:pPr>
            <a:endParaRPr lang="en-GB" altLang="nl-BE" sz="2400"/>
          </a:p>
          <a:p>
            <a:pPr eaLnBrk="1" hangingPunct="1">
              <a:lnSpc>
                <a:spcPct val="80000"/>
              </a:lnSpc>
            </a:pPr>
            <a:r>
              <a:rPr lang="en-GB" altLang="nl-BE" sz="2400"/>
              <a:t>Statistical tests are not always univocal, leaving some room to the researcher’s experience and arbitrariness</a:t>
            </a:r>
          </a:p>
          <a:p>
            <a:pPr eaLnBrk="1" hangingPunct="1">
              <a:lnSpc>
                <a:spcPct val="80000"/>
              </a:lnSpc>
            </a:pPr>
            <a:endParaRPr lang="en-GB" altLang="nl-BE" sz="2400"/>
          </a:p>
          <a:p>
            <a:pPr eaLnBrk="1" hangingPunct="1">
              <a:lnSpc>
                <a:spcPct val="80000"/>
              </a:lnSpc>
            </a:pPr>
            <a:r>
              <a:rPr lang="en-GB" altLang="nl-BE" sz="2400"/>
              <a:t>Statistical rigidities should be balanced with the knowledge gained from and interpretability of the final classification. </a:t>
            </a:r>
          </a:p>
          <a:p>
            <a:pPr eaLnBrk="1" hangingPunct="1">
              <a:lnSpc>
                <a:spcPct val="80000"/>
              </a:lnSpc>
            </a:pPr>
            <a:endParaRPr lang="en-GB" altLang="nl-BE" sz="2400"/>
          </a:p>
        </p:txBody>
      </p:sp>
      <p:sp>
        <p:nvSpPr>
          <p:cNvPr id="4" name="Slide Number Placeholder 3"/>
          <p:cNvSpPr>
            <a:spLocks noGrp="1"/>
          </p:cNvSpPr>
          <p:nvPr>
            <p:ph type="sldNum" sz="quarter" idx="12"/>
          </p:nvPr>
        </p:nvSpPr>
        <p:spPr/>
        <p:txBody>
          <a:bodyPr/>
          <a:lstStyle/>
          <a:p>
            <a:pPr>
              <a:defRPr/>
            </a:pPr>
            <a:fld id="{EDD078C2-2B08-45CE-BD7D-C08761965C34}" type="slidenum">
              <a:rPr lang="en-GB"/>
              <a:pPr>
                <a:defRPr/>
              </a:pPr>
              <a:t>64</a:t>
            </a:fld>
            <a:endParaRPr lang="en-GB"/>
          </a:p>
        </p:txBody>
      </p:sp>
    </p:spTree>
    <p:extLst>
      <p:ext uri="{BB962C8B-B14F-4D97-AF65-F5344CB8AC3E}">
        <p14:creationId xmlns:p14="http://schemas.microsoft.com/office/powerpoint/2010/main" val="392634503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noAutofit/>
          </a:bodyPr>
          <a:lstStyle/>
          <a:p>
            <a:pPr eaLnBrk="1" hangingPunct="1"/>
            <a:r>
              <a:rPr lang="en-GB" altLang="nl-BE" sz="2800" dirty="0"/>
              <a:t>Determining the optimal number of cluster from hierarchical methods</a:t>
            </a:r>
          </a:p>
        </p:txBody>
      </p:sp>
      <p:sp>
        <p:nvSpPr>
          <p:cNvPr id="23556" name="Rectangle 3"/>
          <p:cNvSpPr>
            <a:spLocks noGrp="1" noChangeArrowheads="1"/>
          </p:cNvSpPr>
          <p:nvPr>
            <p:ph idx="1"/>
          </p:nvPr>
        </p:nvSpPr>
        <p:spPr/>
        <p:txBody>
          <a:bodyPr>
            <a:normAutofit/>
          </a:bodyPr>
          <a:lstStyle/>
          <a:p>
            <a:pPr eaLnBrk="1" hangingPunct="1"/>
            <a:r>
              <a:rPr lang="en-GB" altLang="nl-BE" sz="2000" dirty="0"/>
              <a:t>Graphical</a:t>
            </a:r>
          </a:p>
          <a:p>
            <a:pPr lvl="1"/>
            <a:r>
              <a:rPr lang="en-GB" altLang="nl-BE" sz="1800" dirty="0"/>
              <a:t>scree diagram </a:t>
            </a:r>
            <a:r>
              <a:rPr lang="en-GB" altLang="nl-BE" sz="1800" dirty="0" smtClean="0"/>
              <a:t>of </a:t>
            </a:r>
            <a:r>
              <a:rPr lang="en-US" altLang="nl-BE" sz="1800" dirty="0" smtClean="0"/>
              <a:t>within </a:t>
            </a:r>
            <a:r>
              <a:rPr lang="en-US" altLang="nl-BE" sz="1800" dirty="0"/>
              <a:t>sum of </a:t>
            </a:r>
            <a:r>
              <a:rPr lang="en-US" altLang="nl-BE" sz="1800" dirty="0" smtClean="0"/>
              <a:t>squares </a:t>
            </a:r>
            <a:r>
              <a:rPr lang="en-GB" altLang="nl-BE" sz="1800" dirty="0" smtClean="0">
                <a:sym typeface="Wingdings" pitchFamily="2" charset="2"/>
              </a:rPr>
              <a:t> </a:t>
            </a:r>
            <a:r>
              <a:rPr lang="en-GB" altLang="nl-BE" sz="1800" dirty="0" err="1">
                <a:sym typeface="Wingdings" pitchFamily="2" charset="2"/>
              </a:rPr>
              <a:t>lihat</a:t>
            </a:r>
            <a:r>
              <a:rPr lang="en-GB" altLang="nl-BE" sz="1800" dirty="0">
                <a:sym typeface="Wingdings" pitchFamily="2" charset="2"/>
              </a:rPr>
              <a:t> </a:t>
            </a:r>
            <a:r>
              <a:rPr lang="en-GB" altLang="nl-BE" sz="1800" dirty="0" err="1">
                <a:sym typeface="Wingdings" pitchFamily="2" charset="2"/>
              </a:rPr>
              <a:t>loncatan</a:t>
            </a:r>
            <a:r>
              <a:rPr lang="en-GB" altLang="nl-BE" sz="1800" dirty="0">
                <a:sym typeface="Wingdings" pitchFamily="2" charset="2"/>
              </a:rPr>
              <a:t> </a:t>
            </a:r>
            <a:r>
              <a:rPr lang="en-GB" altLang="nl-BE" sz="1800" dirty="0" smtClean="0">
                <a:sym typeface="Wingdings" pitchFamily="2" charset="2"/>
              </a:rPr>
              <a:t>yang </a:t>
            </a:r>
            <a:r>
              <a:rPr lang="en-GB" altLang="nl-BE" sz="1800" dirty="0">
                <a:sym typeface="Wingdings" pitchFamily="2" charset="2"/>
              </a:rPr>
              <a:t>paling </a:t>
            </a:r>
            <a:r>
              <a:rPr lang="en-GB" altLang="nl-BE" sz="1800" dirty="0" err="1">
                <a:sym typeface="Wingdings" pitchFamily="2" charset="2"/>
              </a:rPr>
              <a:t>besar</a:t>
            </a:r>
            <a:endParaRPr lang="en-GB" altLang="nl-BE" sz="1800" dirty="0"/>
          </a:p>
          <a:p>
            <a:pPr eaLnBrk="1" hangingPunct="1"/>
            <a:endParaRPr lang="en-GB" altLang="nl-BE" sz="2000" dirty="0"/>
          </a:p>
          <a:p>
            <a:pPr eaLnBrk="1" hangingPunct="1"/>
            <a:r>
              <a:rPr lang="en-GB" altLang="nl-BE" sz="2000" dirty="0" smtClean="0"/>
              <a:t>Numerical properties</a:t>
            </a:r>
            <a:endParaRPr lang="en-GB" altLang="nl-BE" sz="2000" dirty="0"/>
          </a:p>
          <a:p>
            <a:pPr lvl="1" eaLnBrk="1" hangingPunct="1">
              <a:buFont typeface="Arial" pitchFamily="34" charset="0"/>
              <a:buChar char="•"/>
            </a:pPr>
            <a:r>
              <a:rPr lang="en-US" altLang="nl-BE" sz="1800" dirty="0" smtClean="0"/>
              <a:t>Silhouette </a:t>
            </a:r>
            <a:r>
              <a:rPr lang="en-US" altLang="nl-BE" sz="1800" dirty="0"/>
              <a:t>coefficient</a:t>
            </a:r>
          </a:p>
          <a:p>
            <a:pPr lvl="1" eaLnBrk="1" hangingPunct="1">
              <a:buFont typeface="Arial" pitchFamily="34" charset="0"/>
              <a:buChar char="•"/>
            </a:pPr>
            <a:r>
              <a:rPr lang="en-US" altLang="nl-BE" sz="1800" dirty="0"/>
              <a:t>Pseudo F</a:t>
            </a:r>
            <a:endParaRPr lang="en-GB" altLang="nl-BE" sz="1800" dirty="0"/>
          </a:p>
        </p:txBody>
      </p:sp>
      <p:sp>
        <p:nvSpPr>
          <p:cNvPr id="4" name="Slide Number Placeholder 3"/>
          <p:cNvSpPr>
            <a:spLocks noGrp="1"/>
          </p:cNvSpPr>
          <p:nvPr>
            <p:ph type="sldNum" sz="quarter" idx="12"/>
          </p:nvPr>
        </p:nvSpPr>
        <p:spPr/>
        <p:txBody>
          <a:bodyPr/>
          <a:lstStyle/>
          <a:p>
            <a:pPr>
              <a:defRPr/>
            </a:pPr>
            <a:fld id="{7031618B-7CFE-4584-9AF3-F89A1CB916FF}" type="slidenum">
              <a:rPr lang="en-GB"/>
              <a:pPr>
                <a:defRPr/>
              </a:pPr>
              <a:t>65</a:t>
            </a:fld>
            <a:endParaRPr lang="en-GB"/>
          </a:p>
        </p:txBody>
      </p:sp>
    </p:spTree>
    <p:extLst>
      <p:ext uri="{BB962C8B-B14F-4D97-AF65-F5344CB8AC3E}">
        <p14:creationId xmlns:p14="http://schemas.microsoft.com/office/powerpoint/2010/main" val="36610561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Silhouette Coefficient</a:t>
            </a:r>
            <a:endParaRPr lang="en-US" cap="none" dirty="0"/>
          </a:p>
        </p:txBody>
      </p:sp>
      <p:sp>
        <p:nvSpPr>
          <p:cNvPr id="5" name="Slide Number Placeholder 4"/>
          <p:cNvSpPr>
            <a:spLocks noGrp="1"/>
          </p:cNvSpPr>
          <p:nvPr>
            <p:ph type="sldNum" sz="quarter" idx="12"/>
          </p:nvPr>
        </p:nvSpPr>
        <p:spPr/>
        <p:txBody>
          <a:bodyPr/>
          <a:lstStyle/>
          <a:p>
            <a:fld id="{FA84F1FF-EA00-4DFC-8ABA-92BCB195DC3B}" type="slidenum">
              <a:rPr lang="id-ID" smtClean="0"/>
              <a:pPr/>
              <a:t>66</a:t>
            </a:fld>
            <a:endParaRPr lang="id-ID" dirty="0"/>
          </a:p>
        </p:txBody>
      </p:sp>
      <p:sp>
        <p:nvSpPr>
          <p:cNvPr id="6" name="Rectangle 5"/>
          <p:cNvSpPr/>
          <p:nvPr/>
        </p:nvSpPr>
        <p:spPr>
          <a:xfrm>
            <a:off x="2147455" y="1582342"/>
            <a:ext cx="7841672" cy="3693319"/>
          </a:xfrm>
          <a:prstGeom prst="rect">
            <a:avLst/>
          </a:prstGeom>
        </p:spPr>
        <p:txBody>
          <a:bodyPr wrap="square">
            <a:spAutoFit/>
          </a:bodyPr>
          <a:lstStyle/>
          <a:p>
            <a:r>
              <a:rPr lang="en-US" dirty="0"/>
              <a:t>For each observation </a:t>
            </a:r>
            <a:r>
              <a:rPr lang="en-US" dirty="0" err="1"/>
              <a:t>i</a:t>
            </a:r>
            <a:r>
              <a:rPr lang="en-US" dirty="0"/>
              <a:t>, the </a:t>
            </a:r>
            <a:r>
              <a:rPr lang="en-US" i="1" dirty="0"/>
              <a:t>silhouette </a:t>
            </a:r>
            <a:r>
              <a:rPr lang="en-US" i="1" dirty="0" err="1"/>
              <a:t>coef</a:t>
            </a:r>
            <a:r>
              <a:rPr lang="en-US" dirty="0"/>
              <a:t> </a:t>
            </a:r>
            <a:r>
              <a:rPr lang="en-US" i="1" dirty="0"/>
              <a:t>s(</a:t>
            </a:r>
            <a:r>
              <a:rPr lang="en-US" i="1" dirty="0" err="1"/>
              <a:t>i</a:t>
            </a:r>
            <a:r>
              <a:rPr lang="en-US" i="1" dirty="0"/>
              <a:t>)</a:t>
            </a:r>
            <a:r>
              <a:rPr lang="en-US" dirty="0"/>
              <a:t> is defined as follows: </a:t>
            </a:r>
            <a:br>
              <a:rPr lang="en-US" dirty="0"/>
            </a:br>
            <a:endParaRPr lang="en-US" dirty="0"/>
          </a:p>
          <a:p>
            <a:r>
              <a:rPr lang="en-US" dirty="0"/>
              <a:t>Put a(</a:t>
            </a:r>
            <a:r>
              <a:rPr lang="en-US" dirty="0" err="1"/>
              <a:t>i</a:t>
            </a:r>
            <a:r>
              <a:rPr lang="en-US" dirty="0"/>
              <a:t>) = average dissimilarity between </a:t>
            </a:r>
            <a:r>
              <a:rPr lang="en-US" dirty="0" err="1"/>
              <a:t>i</a:t>
            </a:r>
            <a:r>
              <a:rPr lang="en-US" dirty="0"/>
              <a:t> and all other points of the cluster to which </a:t>
            </a:r>
            <a:r>
              <a:rPr lang="en-US" dirty="0" err="1"/>
              <a:t>i</a:t>
            </a:r>
            <a:r>
              <a:rPr lang="en-US" dirty="0"/>
              <a:t> belongs (if </a:t>
            </a:r>
            <a:r>
              <a:rPr lang="en-US" dirty="0" err="1"/>
              <a:t>i</a:t>
            </a:r>
            <a:r>
              <a:rPr lang="en-US" dirty="0"/>
              <a:t> is the </a:t>
            </a:r>
            <a:r>
              <a:rPr lang="en-US" i="1" dirty="0"/>
              <a:t>only</a:t>
            </a:r>
            <a:r>
              <a:rPr lang="en-US" dirty="0"/>
              <a:t> observation in its cluster, </a:t>
            </a:r>
            <a:r>
              <a:rPr lang="en-US" i="1" dirty="0"/>
              <a:t>s(</a:t>
            </a:r>
            <a:r>
              <a:rPr lang="en-US" i="1" dirty="0" err="1"/>
              <a:t>i</a:t>
            </a:r>
            <a:r>
              <a:rPr lang="en-US" i="1" dirty="0"/>
              <a:t>) := 0</a:t>
            </a:r>
            <a:r>
              <a:rPr lang="en-US" dirty="0"/>
              <a:t> without further calculations). </a:t>
            </a:r>
          </a:p>
          <a:p>
            <a:endParaRPr lang="en-US" dirty="0"/>
          </a:p>
          <a:p>
            <a:r>
              <a:rPr lang="en-US" dirty="0"/>
              <a:t>For all </a:t>
            </a:r>
            <a:r>
              <a:rPr lang="en-US" i="1" dirty="0"/>
              <a:t>other</a:t>
            </a:r>
            <a:r>
              <a:rPr lang="en-US" dirty="0"/>
              <a:t> clusters C, put </a:t>
            </a:r>
            <a:r>
              <a:rPr lang="en-US" i="1" dirty="0"/>
              <a:t>d(</a:t>
            </a:r>
            <a:r>
              <a:rPr lang="en-US" i="1" dirty="0" err="1"/>
              <a:t>i,C</a:t>
            </a:r>
            <a:r>
              <a:rPr lang="en-US" i="1" dirty="0"/>
              <a:t>)</a:t>
            </a:r>
            <a:r>
              <a:rPr lang="en-US" dirty="0"/>
              <a:t>= average dissimilarity of </a:t>
            </a:r>
            <a:r>
              <a:rPr lang="en-US" dirty="0" err="1"/>
              <a:t>i</a:t>
            </a:r>
            <a:r>
              <a:rPr lang="en-US" dirty="0"/>
              <a:t> to all observations of C. </a:t>
            </a:r>
          </a:p>
          <a:p>
            <a:endParaRPr lang="en-US" dirty="0"/>
          </a:p>
          <a:p>
            <a:r>
              <a:rPr lang="en-US" dirty="0"/>
              <a:t>The smallest of these </a:t>
            </a:r>
            <a:r>
              <a:rPr lang="en-US" i="1" dirty="0"/>
              <a:t>d(</a:t>
            </a:r>
            <a:r>
              <a:rPr lang="en-US" i="1" dirty="0" err="1"/>
              <a:t>i,C</a:t>
            </a:r>
            <a:r>
              <a:rPr lang="en-US" i="1" dirty="0"/>
              <a:t>)</a:t>
            </a:r>
            <a:r>
              <a:rPr lang="en-US" dirty="0"/>
              <a:t> is </a:t>
            </a:r>
            <a:r>
              <a:rPr lang="en-US" i="1" dirty="0"/>
              <a:t>b(</a:t>
            </a:r>
            <a:r>
              <a:rPr lang="en-US" i="1" dirty="0" err="1"/>
              <a:t>i</a:t>
            </a:r>
            <a:r>
              <a:rPr lang="en-US" i="1" dirty="0"/>
              <a:t>) := </a:t>
            </a:r>
            <a:r>
              <a:rPr lang="en-US" i="1" dirty="0" err="1"/>
              <a:t>min</a:t>
            </a:r>
            <a:r>
              <a:rPr lang="en-US" i="1" baseline="-25000" dirty="0" err="1"/>
              <a:t>C</a:t>
            </a:r>
            <a:r>
              <a:rPr lang="en-US" i="1" dirty="0"/>
              <a:t> d(</a:t>
            </a:r>
            <a:r>
              <a:rPr lang="en-US" i="1" dirty="0" err="1"/>
              <a:t>i,C</a:t>
            </a:r>
            <a:r>
              <a:rPr lang="en-US" i="1" dirty="0"/>
              <a:t>)</a:t>
            </a:r>
            <a:r>
              <a:rPr lang="en-US" dirty="0"/>
              <a:t>, and can be seen as the dissimilarity between </a:t>
            </a:r>
            <a:r>
              <a:rPr lang="en-US" dirty="0" err="1"/>
              <a:t>i</a:t>
            </a:r>
            <a:r>
              <a:rPr lang="en-US" dirty="0"/>
              <a:t> and its “neighbor” cluster, i.e., the nearest one to which it does </a:t>
            </a:r>
            <a:r>
              <a:rPr lang="en-US" i="1" dirty="0"/>
              <a:t>not</a:t>
            </a:r>
            <a:r>
              <a:rPr lang="en-US" dirty="0"/>
              <a:t> belong. </a:t>
            </a:r>
          </a:p>
          <a:p>
            <a:endParaRPr lang="en-US" dirty="0"/>
          </a:p>
          <a:p>
            <a:r>
              <a:rPr lang="en-US" dirty="0"/>
              <a:t>Finally,</a:t>
            </a:r>
          </a:p>
        </p:txBody>
      </p:sp>
      <p:pic>
        <p:nvPicPr>
          <p:cNvPr id="7" name="Picture 6"/>
          <p:cNvPicPr>
            <a:picLocks noChangeAspect="1"/>
          </p:cNvPicPr>
          <p:nvPr/>
        </p:nvPicPr>
        <p:blipFill>
          <a:blip r:embed="rId2"/>
          <a:stretch>
            <a:fillRect/>
          </a:stretch>
        </p:blipFill>
        <p:spPr>
          <a:xfrm>
            <a:off x="4820022" y="5017048"/>
            <a:ext cx="3024881" cy="11006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554254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8954" y="838201"/>
            <a:ext cx="8153400" cy="4524315"/>
          </a:xfrm>
          <a:prstGeom prst="rect">
            <a:avLst/>
          </a:prstGeom>
        </p:spPr>
        <p:txBody>
          <a:bodyPr wrap="square">
            <a:spAutoFit/>
          </a:bodyPr>
          <a:lstStyle/>
          <a:p>
            <a:r>
              <a:rPr lang="en-ID" sz="1600" dirty="0" err="1">
                <a:latin typeface="Lucida Console" panose="020B0609040504020204" pitchFamily="49" charset="0"/>
              </a:rPr>
              <a:t>ilustrasi</a:t>
            </a:r>
            <a:r>
              <a:rPr lang="en-ID" sz="1600" dirty="0">
                <a:latin typeface="Lucida Console" panose="020B0609040504020204" pitchFamily="49" charset="0"/>
              </a:rPr>
              <a:t> &lt;- read.csv</a:t>
            </a:r>
            <a:r>
              <a:rPr lang="en-ID" sz="1600" dirty="0" smtClean="0">
                <a:latin typeface="Lucida Console" panose="020B0609040504020204" pitchFamily="49" charset="0"/>
              </a:rPr>
              <a:t>("ilustrasi2a.csv</a:t>
            </a:r>
            <a:r>
              <a:rPr lang="en-ID" sz="1600" dirty="0">
                <a:latin typeface="Lucida Console" panose="020B0609040504020204" pitchFamily="49" charset="0"/>
              </a:rPr>
              <a:t>", header=T, </a:t>
            </a:r>
            <a:r>
              <a:rPr lang="en-ID" sz="1600" dirty="0" err="1">
                <a:latin typeface="Lucida Console" panose="020B0609040504020204" pitchFamily="49" charset="0"/>
              </a:rPr>
              <a:t>sep</a:t>
            </a:r>
            <a:r>
              <a:rPr lang="en-ID" sz="1600" dirty="0">
                <a:latin typeface="Lucida Console" panose="020B0609040504020204" pitchFamily="49" charset="0"/>
              </a:rPr>
              <a:t>=";")</a:t>
            </a:r>
          </a:p>
          <a:p>
            <a:r>
              <a:rPr lang="en-ID" sz="1600" dirty="0">
                <a:latin typeface="Lucida Console" panose="020B0609040504020204" pitchFamily="49" charset="0"/>
              </a:rPr>
              <a:t>head(</a:t>
            </a:r>
            <a:r>
              <a:rPr lang="en-ID" sz="1600" dirty="0" err="1">
                <a:latin typeface="Lucida Console" panose="020B0609040504020204" pitchFamily="49" charset="0"/>
              </a:rPr>
              <a:t>ilustrasi</a:t>
            </a:r>
            <a:r>
              <a:rPr lang="en-ID" sz="1600" dirty="0">
                <a:latin typeface="Lucida Console" panose="020B0609040504020204" pitchFamily="49" charset="0"/>
              </a:rPr>
              <a:t>)</a:t>
            </a:r>
          </a:p>
          <a:p>
            <a:endParaRPr lang="en-ID" sz="1600" dirty="0">
              <a:latin typeface="Lucida Console" panose="020B0609040504020204" pitchFamily="49" charset="0"/>
            </a:endParaRPr>
          </a:p>
          <a:p>
            <a:endParaRPr lang="en-ID" sz="1600" dirty="0">
              <a:latin typeface="Lucida Console" panose="020B0609040504020204" pitchFamily="49" charset="0"/>
            </a:endParaRPr>
          </a:p>
          <a:p>
            <a:r>
              <a:rPr lang="en-ID" sz="1600" dirty="0" err="1">
                <a:latin typeface="Lucida Console" panose="020B0609040504020204" pitchFamily="49" charset="0"/>
              </a:rPr>
              <a:t>hasilgerombol</a:t>
            </a:r>
            <a:r>
              <a:rPr lang="en-ID" sz="1600" dirty="0">
                <a:latin typeface="Lucida Console" panose="020B0609040504020204" pitchFamily="49" charset="0"/>
              </a:rPr>
              <a:t> &lt;- </a:t>
            </a:r>
            <a:r>
              <a:rPr lang="en-ID" sz="1600" dirty="0" err="1">
                <a:latin typeface="Lucida Console" panose="020B0609040504020204" pitchFamily="49" charset="0"/>
              </a:rPr>
              <a:t>kmeans</a:t>
            </a:r>
            <a:r>
              <a:rPr lang="en-ID" sz="1600" dirty="0">
                <a:latin typeface="Lucida Console" panose="020B0609040504020204" pitchFamily="49" charset="0"/>
              </a:rPr>
              <a:t>(</a:t>
            </a:r>
            <a:r>
              <a:rPr lang="en-ID" sz="1600" dirty="0" err="1">
                <a:latin typeface="Lucida Console" panose="020B0609040504020204" pitchFamily="49" charset="0"/>
              </a:rPr>
              <a:t>ilustrasi</a:t>
            </a:r>
            <a:r>
              <a:rPr lang="en-ID" sz="1600" dirty="0">
                <a:latin typeface="Lucida Console" panose="020B0609040504020204" pitchFamily="49" charset="0"/>
              </a:rPr>
              <a:t>, </a:t>
            </a:r>
            <a:r>
              <a:rPr lang="en-ID" sz="1600" dirty="0" err="1">
                <a:latin typeface="Lucida Console" panose="020B0609040504020204" pitchFamily="49" charset="0"/>
              </a:rPr>
              <a:t>centers</a:t>
            </a:r>
            <a:r>
              <a:rPr lang="en-ID" sz="1600" dirty="0">
                <a:latin typeface="Lucida Console" panose="020B0609040504020204" pitchFamily="49" charset="0"/>
              </a:rPr>
              <a:t>=3, </a:t>
            </a:r>
            <a:r>
              <a:rPr lang="en-ID" sz="1600" dirty="0" err="1">
                <a:latin typeface="Lucida Console" panose="020B0609040504020204" pitchFamily="49" charset="0"/>
              </a:rPr>
              <a:t>iter.max</a:t>
            </a:r>
            <a:r>
              <a:rPr lang="en-ID" sz="1600" dirty="0">
                <a:latin typeface="Lucida Console" panose="020B0609040504020204" pitchFamily="49" charset="0"/>
              </a:rPr>
              <a:t> =10)</a:t>
            </a:r>
          </a:p>
          <a:p>
            <a:r>
              <a:rPr lang="en-ID" sz="1600" dirty="0" err="1">
                <a:latin typeface="Lucida Console" panose="020B0609040504020204" pitchFamily="49" charset="0"/>
              </a:rPr>
              <a:t>hasilgerombol$cluster</a:t>
            </a:r>
            <a:endParaRPr lang="en-ID" sz="1600" dirty="0">
              <a:latin typeface="Lucida Console" panose="020B0609040504020204" pitchFamily="49" charset="0"/>
            </a:endParaRPr>
          </a:p>
          <a:p>
            <a:endParaRPr lang="en-ID" sz="1600" dirty="0">
              <a:latin typeface="Lucida Console" panose="020B0609040504020204" pitchFamily="49" charset="0"/>
            </a:endParaRPr>
          </a:p>
          <a:p>
            <a:r>
              <a:rPr lang="en-ID" sz="1600" dirty="0" err="1">
                <a:latin typeface="Lucida Console" panose="020B0609040504020204" pitchFamily="49" charset="0"/>
              </a:rPr>
              <a:t>hasilgerombol$tot.withinss</a:t>
            </a:r>
            <a:endParaRPr lang="en-ID" sz="1600" dirty="0">
              <a:latin typeface="Lucida Console" panose="020B0609040504020204" pitchFamily="49" charset="0"/>
            </a:endParaRPr>
          </a:p>
          <a:p>
            <a:endParaRPr lang="en-ID" sz="1600" dirty="0">
              <a:latin typeface="Lucida Console" panose="020B0609040504020204" pitchFamily="49" charset="0"/>
            </a:endParaRPr>
          </a:p>
          <a:p>
            <a:r>
              <a:rPr lang="en-ID" sz="1600" dirty="0" err="1">
                <a:latin typeface="Lucida Console" panose="020B0609040504020204" pitchFamily="49" charset="0"/>
              </a:rPr>
              <a:t>wssplot</a:t>
            </a:r>
            <a:r>
              <a:rPr lang="en-ID" sz="1600" dirty="0">
                <a:latin typeface="Lucida Console" panose="020B0609040504020204" pitchFamily="49" charset="0"/>
              </a:rPr>
              <a:t> &lt;- function(data, </a:t>
            </a:r>
            <a:r>
              <a:rPr lang="en-ID" sz="1600" dirty="0" err="1">
                <a:latin typeface="Lucida Console" panose="020B0609040504020204" pitchFamily="49" charset="0"/>
              </a:rPr>
              <a:t>nc</a:t>
            </a:r>
            <a:r>
              <a:rPr lang="en-ID" sz="1600" dirty="0">
                <a:latin typeface="Lucida Console" panose="020B0609040504020204" pitchFamily="49" charset="0"/>
              </a:rPr>
              <a:t>=15, seed=1234){</a:t>
            </a:r>
          </a:p>
          <a:p>
            <a:r>
              <a:rPr lang="en-ID" sz="1600" dirty="0">
                <a:latin typeface="Lucida Console" panose="020B0609040504020204" pitchFamily="49" charset="0"/>
              </a:rPr>
              <a:t>  </a:t>
            </a:r>
            <a:r>
              <a:rPr lang="en-ID" sz="1600" dirty="0" err="1">
                <a:latin typeface="Lucida Console" panose="020B0609040504020204" pitchFamily="49" charset="0"/>
              </a:rPr>
              <a:t>wss</a:t>
            </a:r>
            <a:r>
              <a:rPr lang="en-ID" sz="1600" dirty="0">
                <a:latin typeface="Lucida Console" panose="020B0609040504020204" pitchFamily="49" charset="0"/>
              </a:rPr>
              <a:t> &lt;- (</a:t>
            </a:r>
            <a:r>
              <a:rPr lang="en-ID" sz="1600" dirty="0" err="1">
                <a:latin typeface="Lucida Console" panose="020B0609040504020204" pitchFamily="49" charset="0"/>
              </a:rPr>
              <a:t>nrow</a:t>
            </a:r>
            <a:r>
              <a:rPr lang="en-ID" sz="1600" dirty="0">
                <a:latin typeface="Lucida Console" panose="020B0609040504020204" pitchFamily="49" charset="0"/>
              </a:rPr>
              <a:t>(data)-1)*sum(apply(data,2,var))</a:t>
            </a:r>
          </a:p>
          <a:p>
            <a:r>
              <a:rPr lang="en-ID" sz="1600" dirty="0">
                <a:latin typeface="Lucida Console" panose="020B0609040504020204" pitchFamily="49" charset="0"/>
              </a:rPr>
              <a:t>  for (</a:t>
            </a:r>
            <a:r>
              <a:rPr lang="en-ID" sz="1600" dirty="0" err="1">
                <a:latin typeface="Lucida Console" panose="020B0609040504020204" pitchFamily="49" charset="0"/>
              </a:rPr>
              <a:t>i</a:t>
            </a:r>
            <a:r>
              <a:rPr lang="en-ID" sz="1600" dirty="0">
                <a:latin typeface="Lucida Console" panose="020B0609040504020204" pitchFamily="49" charset="0"/>
              </a:rPr>
              <a:t> in 2:nc){</a:t>
            </a:r>
          </a:p>
          <a:p>
            <a:r>
              <a:rPr lang="en-ID" sz="1600" dirty="0">
                <a:latin typeface="Lucida Console" panose="020B0609040504020204" pitchFamily="49" charset="0"/>
              </a:rPr>
              <a:t>    </a:t>
            </a:r>
            <a:r>
              <a:rPr lang="en-ID" sz="1600" dirty="0" err="1">
                <a:latin typeface="Lucida Console" panose="020B0609040504020204" pitchFamily="49" charset="0"/>
              </a:rPr>
              <a:t>set.seed</a:t>
            </a:r>
            <a:r>
              <a:rPr lang="en-ID" sz="1600" dirty="0">
                <a:latin typeface="Lucida Console" panose="020B0609040504020204" pitchFamily="49" charset="0"/>
              </a:rPr>
              <a:t>(seed)</a:t>
            </a:r>
          </a:p>
          <a:p>
            <a:r>
              <a:rPr lang="en-ID" sz="1600" dirty="0">
                <a:latin typeface="Lucida Console" panose="020B0609040504020204" pitchFamily="49" charset="0"/>
              </a:rPr>
              <a:t>    </a:t>
            </a:r>
            <a:r>
              <a:rPr lang="en-ID" sz="1600" dirty="0" err="1">
                <a:latin typeface="Lucida Console" panose="020B0609040504020204" pitchFamily="49" charset="0"/>
              </a:rPr>
              <a:t>wss</a:t>
            </a:r>
            <a:r>
              <a:rPr lang="en-ID" sz="1600" dirty="0">
                <a:latin typeface="Lucida Console" panose="020B0609040504020204" pitchFamily="49" charset="0"/>
              </a:rPr>
              <a:t>[</a:t>
            </a:r>
            <a:r>
              <a:rPr lang="en-ID" sz="1600" dirty="0" err="1">
                <a:latin typeface="Lucida Console" panose="020B0609040504020204" pitchFamily="49" charset="0"/>
              </a:rPr>
              <a:t>i</a:t>
            </a:r>
            <a:r>
              <a:rPr lang="en-ID" sz="1600" dirty="0">
                <a:latin typeface="Lucida Console" panose="020B0609040504020204" pitchFamily="49" charset="0"/>
              </a:rPr>
              <a:t>] &lt;- sum(</a:t>
            </a:r>
            <a:r>
              <a:rPr lang="en-ID" sz="1600" dirty="0" err="1">
                <a:latin typeface="Lucida Console" panose="020B0609040504020204" pitchFamily="49" charset="0"/>
              </a:rPr>
              <a:t>kmeans</a:t>
            </a:r>
            <a:r>
              <a:rPr lang="en-ID" sz="1600" dirty="0">
                <a:latin typeface="Lucida Console" panose="020B0609040504020204" pitchFamily="49" charset="0"/>
              </a:rPr>
              <a:t>(data, </a:t>
            </a:r>
            <a:r>
              <a:rPr lang="en-ID" sz="1600" dirty="0" err="1">
                <a:latin typeface="Lucida Console" panose="020B0609040504020204" pitchFamily="49" charset="0"/>
              </a:rPr>
              <a:t>centers</a:t>
            </a:r>
            <a:r>
              <a:rPr lang="en-ID" sz="1600" dirty="0">
                <a:latin typeface="Lucida Console" panose="020B0609040504020204" pitchFamily="49" charset="0"/>
              </a:rPr>
              <a:t>=</a:t>
            </a:r>
            <a:r>
              <a:rPr lang="en-ID" sz="1600" dirty="0" err="1">
                <a:latin typeface="Lucida Console" panose="020B0609040504020204" pitchFamily="49" charset="0"/>
              </a:rPr>
              <a:t>i</a:t>
            </a:r>
            <a:r>
              <a:rPr lang="en-ID" sz="1600" dirty="0">
                <a:latin typeface="Lucida Console" panose="020B0609040504020204" pitchFamily="49" charset="0"/>
              </a:rPr>
              <a:t>)$</a:t>
            </a:r>
            <a:r>
              <a:rPr lang="en-ID" sz="1600" dirty="0" err="1">
                <a:latin typeface="Lucida Console" panose="020B0609040504020204" pitchFamily="49" charset="0"/>
              </a:rPr>
              <a:t>withinss</a:t>
            </a:r>
            <a:r>
              <a:rPr lang="en-ID" sz="1600" dirty="0">
                <a:latin typeface="Lucida Console" panose="020B0609040504020204" pitchFamily="49" charset="0"/>
              </a:rPr>
              <a:t>)}</a:t>
            </a:r>
          </a:p>
          <a:p>
            <a:r>
              <a:rPr lang="en-ID" sz="1600" dirty="0">
                <a:latin typeface="Lucida Console" panose="020B0609040504020204" pitchFamily="49" charset="0"/>
              </a:rPr>
              <a:t>  plot(1:nc, </a:t>
            </a:r>
            <a:r>
              <a:rPr lang="en-ID" sz="1600" dirty="0" err="1">
                <a:latin typeface="Lucida Console" panose="020B0609040504020204" pitchFamily="49" charset="0"/>
              </a:rPr>
              <a:t>wss</a:t>
            </a:r>
            <a:r>
              <a:rPr lang="en-ID" sz="1600" dirty="0">
                <a:latin typeface="Lucida Console" panose="020B0609040504020204" pitchFamily="49" charset="0"/>
              </a:rPr>
              <a:t>, type="b", </a:t>
            </a:r>
            <a:r>
              <a:rPr lang="en-ID" sz="1600" dirty="0" err="1">
                <a:latin typeface="Lucida Console" panose="020B0609040504020204" pitchFamily="49" charset="0"/>
              </a:rPr>
              <a:t>xlab</a:t>
            </a:r>
            <a:r>
              <a:rPr lang="en-ID" sz="1600" dirty="0">
                <a:latin typeface="Lucida Console" panose="020B0609040504020204" pitchFamily="49" charset="0"/>
              </a:rPr>
              <a:t>="Number of Clusters",</a:t>
            </a:r>
          </a:p>
          <a:p>
            <a:r>
              <a:rPr lang="en-ID" sz="1600" dirty="0">
                <a:latin typeface="Lucida Console" panose="020B0609040504020204" pitchFamily="49" charset="0"/>
              </a:rPr>
              <a:t>       </a:t>
            </a:r>
            <a:r>
              <a:rPr lang="en-ID" sz="1600" dirty="0" err="1">
                <a:latin typeface="Lucida Console" panose="020B0609040504020204" pitchFamily="49" charset="0"/>
              </a:rPr>
              <a:t>ylab</a:t>
            </a:r>
            <a:r>
              <a:rPr lang="en-ID" sz="1600" dirty="0">
                <a:latin typeface="Lucida Console" panose="020B0609040504020204" pitchFamily="49" charset="0"/>
              </a:rPr>
              <a:t>="Within groups sum of squares")}</a:t>
            </a:r>
          </a:p>
          <a:p>
            <a:endParaRPr lang="en-ID" sz="1600" dirty="0">
              <a:latin typeface="Lucida Console" panose="020B0609040504020204" pitchFamily="49" charset="0"/>
            </a:endParaRPr>
          </a:p>
          <a:p>
            <a:r>
              <a:rPr lang="en-ID" sz="1600" dirty="0" err="1">
                <a:latin typeface="Lucida Console" panose="020B0609040504020204" pitchFamily="49" charset="0"/>
              </a:rPr>
              <a:t>wssplot</a:t>
            </a:r>
            <a:r>
              <a:rPr lang="en-ID" sz="1600" dirty="0">
                <a:latin typeface="Lucida Console" panose="020B0609040504020204" pitchFamily="49" charset="0"/>
              </a:rPr>
              <a:t>(</a:t>
            </a:r>
            <a:r>
              <a:rPr lang="en-ID" sz="1600" dirty="0" err="1">
                <a:latin typeface="Lucida Console" panose="020B0609040504020204" pitchFamily="49" charset="0"/>
              </a:rPr>
              <a:t>ilustrasi</a:t>
            </a:r>
            <a:r>
              <a:rPr lang="en-ID" sz="1600" dirty="0">
                <a:latin typeface="Lucida Console" panose="020B0609040504020204" pitchFamily="49" charset="0"/>
              </a:rPr>
              <a:t>, </a:t>
            </a:r>
            <a:r>
              <a:rPr lang="en-ID" sz="1600" dirty="0" err="1">
                <a:latin typeface="Lucida Console" panose="020B0609040504020204" pitchFamily="49" charset="0"/>
              </a:rPr>
              <a:t>nc</a:t>
            </a:r>
            <a:r>
              <a:rPr lang="en-ID" sz="1600" dirty="0">
                <a:latin typeface="Lucida Console" panose="020B0609040504020204" pitchFamily="49" charset="0"/>
              </a:rPr>
              <a:t>=10) </a:t>
            </a:r>
          </a:p>
        </p:txBody>
      </p:sp>
    </p:spTree>
    <p:extLst>
      <p:ext uri="{BB962C8B-B14F-4D97-AF65-F5344CB8AC3E}">
        <p14:creationId xmlns:p14="http://schemas.microsoft.com/office/powerpoint/2010/main" val="180991632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D"/>
          </a:p>
        </p:txBody>
      </p:sp>
      <p:sp>
        <p:nvSpPr>
          <p:cNvPr id="3" name="Content Placeholder 2"/>
          <p:cNvSpPr>
            <a:spLocks noGrp="1"/>
          </p:cNvSpPr>
          <p:nvPr>
            <p:ph idx="1"/>
          </p:nvPr>
        </p:nvSpPr>
        <p:spPr/>
        <p:txBody>
          <a:bodyPr/>
          <a:lstStyle/>
          <a:p>
            <a:endParaRPr lang="en-ID"/>
          </a:p>
        </p:txBody>
      </p:sp>
      <p:pic>
        <p:nvPicPr>
          <p:cNvPr id="4" name="Picture 3"/>
          <p:cNvPicPr>
            <a:picLocks noChangeAspect="1"/>
          </p:cNvPicPr>
          <p:nvPr/>
        </p:nvPicPr>
        <p:blipFill>
          <a:blip r:embed="rId2"/>
          <a:stretch>
            <a:fillRect/>
          </a:stretch>
        </p:blipFill>
        <p:spPr>
          <a:xfrm>
            <a:off x="2743201" y="585216"/>
            <a:ext cx="6697815" cy="5967984"/>
          </a:xfrm>
          <a:prstGeom prst="rect">
            <a:avLst/>
          </a:prstGeom>
        </p:spPr>
      </p:pic>
    </p:spTree>
    <p:extLst>
      <p:ext uri="{BB962C8B-B14F-4D97-AF65-F5344CB8AC3E}">
        <p14:creationId xmlns:p14="http://schemas.microsoft.com/office/powerpoint/2010/main" val="38737868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D"/>
          </a:p>
        </p:txBody>
      </p:sp>
      <p:sp>
        <p:nvSpPr>
          <p:cNvPr id="4" name="Rectangle 3"/>
          <p:cNvSpPr/>
          <p:nvPr/>
        </p:nvSpPr>
        <p:spPr>
          <a:xfrm>
            <a:off x="2305451" y="2514601"/>
            <a:ext cx="7690104" cy="3108543"/>
          </a:xfrm>
          <a:prstGeom prst="rect">
            <a:avLst/>
          </a:prstGeom>
        </p:spPr>
        <p:txBody>
          <a:bodyPr wrap="square">
            <a:spAutoFit/>
          </a:bodyPr>
          <a:lstStyle/>
          <a:p>
            <a:r>
              <a:rPr lang="en-ID" sz="1600" dirty="0">
                <a:latin typeface="Lucida Console" panose="020B0609040504020204" pitchFamily="49" charset="0"/>
              </a:rPr>
              <a:t>library("cluster")</a:t>
            </a:r>
          </a:p>
          <a:p>
            <a:r>
              <a:rPr lang="en-ID" sz="1600" dirty="0" err="1">
                <a:latin typeface="Lucida Console" panose="020B0609040504020204" pitchFamily="49" charset="0"/>
              </a:rPr>
              <a:t>jarak</a:t>
            </a:r>
            <a:r>
              <a:rPr lang="en-ID" sz="1600" dirty="0">
                <a:latin typeface="Lucida Console" panose="020B0609040504020204" pitchFamily="49" charset="0"/>
              </a:rPr>
              <a:t> &lt;- </a:t>
            </a:r>
            <a:r>
              <a:rPr lang="en-ID" sz="1600" dirty="0" err="1">
                <a:latin typeface="Lucida Console" panose="020B0609040504020204" pitchFamily="49" charset="0"/>
              </a:rPr>
              <a:t>as.matrix</a:t>
            </a:r>
            <a:r>
              <a:rPr lang="en-ID" sz="1600" dirty="0">
                <a:latin typeface="Lucida Console" panose="020B0609040504020204" pitchFamily="49" charset="0"/>
              </a:rPr>
              <a:t>(</a:t>
            </a:r>
            <a:r>
              <a:rPr lang="en-ID" sz="1600" dirty="0" err="1">
                <a:latin typeface="Lucida Console" panose="020B0609040504020204" pitchFamily="49" charset="0"/>
              </a:rPr>
              <a:t>dist</a:t>
            </a:r>
            <a:r>
              <a:rPr lang="en-ID" sz="1600" dirty="0">
                <a:latin typeface="Lucida Console" panose="020B0609040504020204" pitchFamily="49" charset="0"/>
              </a:rPr>
              <a:t>(</a:t>
            </a:r>
            <a:r>
              <a:rPr lang="en-ID" sz="1600" dirty="0" err="1">
                <a:latin typeface="Lucida Console" panose="020B0609040504020204" pitchFamily="49" charset="0"/>
              </a:rPr>
              <a:t>ilustrasi</a:t>
            </a:r>
            <a:r>
              <a:rPr lang="en-ID" sz="1600" dirty="0">
                <a:latin typeface="Lucida Console" panose="020B0609040504020204" pitchFamily="49" charset="0"/>
              </a:rPr>
              <a:t>))</a:t>
            </a:r>
          </a:p>
          <a:p>
            <a:endParaRPr lang="en-ID" sz="1600" dirty="0">
              <a:latin typeface="Lucida Console" panose="020B0609040504020204" pitchFamily="49" charset="0"/>
            </a:endParaRPr>
          </a:p>
          <a:p>
            <a:r>
              <a:rPr lang="en-ID" sz="1600" dirty="0" err="1">
                <a:latin typeface="Lucida Console" panose="020B0609040504020204" pitchFamily="49" charset="0"/>
              </a:rPr>
              <a:t>hasilgerombol</a:t>
            </a:r>
            <a:r>
              <a:rPr lang="en-ID" sz="1600" dirty="0">
                <a:latin typeface="Lucida Console" panose="020B0609040504020204" pitchFamily="49" charset="0"/>
              </a:rPr>
              <a:t> &lt;- </a:t>
            </a:r>
            <a:r>
              <a:rPr lang="en-ID" sz="1600" dirty="0" err="1">
                <a:latin typeface="Lucida Console" panose="020B0609040504020204" pitchFamily="49" charset="0"/>
              </a:rPr>
              <a:t>kmeans</a:t>
            </a:r>
            <a:r>
              <a:rPr lang="en-ID" sz="1600" dirty="0">
                <a:latin typeface="Lucida Console" panose="020B0609040504020204" pitchFamily="49" charset="0"/>
              </a:rPr>
              <a:t>(</a:t>
            </a:r>
            <a:r>
              <a:rPr lang="en-ID" sz="1600" dirty="0" err="1">
                <a:latin typeface="Lucida Console" panose="020B0609040504020204" pitchFamily="49" charset="0"/>
              </a:rPr>
              <a:t>ilustrasi</a:t>
            </a:r>
            <a:r>
              <a:rPr lang="en-ID" sz="1600" dirty="0">
                <a:latin typeface="Lucida Console" panose="020B0609040504020204" pitchFamily="49" charset="0"/>
              </a:rPr>
              <a:t>, </a:t>
            </a:r>
            <a:r>
              <a:rPr lang="en-ID" sz="1600" dirty="0" err="1">
                <a:latin typeface="Lucida Console" panose="020B0609040504020204" pitchFamily="49" charset="0"/>
              </a:rPr>
              <a:t>centers</a:t>
            </a:r>
            <a:r>
              <a:rPr lang="en-ID" sz="1600" dirty="0">
                <a:latin typeface="Lucida Console" panose="020B0609040504020204" pitchFamily="49" charset="0"/>
              </a:rPr>
              <a:t>=3, </a:t>
            </a:r>
            <a:r>
              <a:rPr lang="en-ID" sz="1600" dirty="0" err="1">
                <a:latin typeface="Lucida Console" panose="020B0609040504020204" pitchFamily="49" charset="0"/>
              </a:rPr>
              <a:t>iter.max</a:t>
            </a:r>
            <a:r>
              <a:rPr lang="en-ID" sz="1600" dirty="0">
                <a:latin typeface="Lucida Console" panose="020B0609040504020204" pitchFamily="49" charset="0"/>
              </a:rPr>
              <a:t> =10)</a:t>
            </a:r>
          </a:p>
          <a:p>
            <a:r>
              <a:rPr lang="en-ID" sz="1600" dirty="0">
                <a:latin typeface="Lucida Console" panose="020B0609040504020204" pitchFamily="49" charset="0"/>
              </a:rPr>
              <a:t>sil.3 &lt;- mean(silhouette(</a:t>
            </a:r>
            <a:r>
              <a:rPr lang="en-ID" sz="1600" dirty="0" err="1">
                <a:latin typeface="Lucida Console" panose="020B0609040504020204" pitchFamily="49" charset="0"/>
              </a:rPr>
              <a:t>hasilgerombol$cluster,dmatrix</a:t>
            </a:r>
            <a:r>
              <a:rPr lang="en-ID" sz="1600" dirty="0">
                <a:latin typeface="Lucida Console" panose="020B0609040504020204" pitchFamily="49" charset="0"/>
              </a:rPr>
              <a:t>=</a:t>
            </a:r>
            <a:r>
              <a:rPr lang="en-ID" sz="1600" dirty="0" err="1">
                <a:latin typeface="Lucida Console" panose="020B0609040504020204" pitchFamily="49" charset="0"/>
              </a:rPr>
              <a:t>jarak</a:t>
            </a:r>
            <a:r>
              <a:rPr lang="en-ID" sz="1600" dirty="0">
                <a:latin typeface="Lucida Console" panose="020B0609040504020204" pitchFamily="49" charset="0"/>
              </a:rPr>
              <a:t>)[,3])</a:t>
            </a:r>
          </a:p>
          <a:p>
            <a:endParaRPr lang="en-ID" sz="1600" dirty="0">
              <a:latin typeface="Lucida Console" panose="020B0609040504020204" pitchFamily="49" charset="0"/>
            </a:endParaRPr>
          </a:p>
          <a:p>
            <a:r>
              <a:rPr lang="en-ID" sz="1600" dirty="0" err="1">
                <a:latin typeface="Lucida Console" panose="020B0609040504020204" pitchFamily="49" charset="0"/>
              </a:rPr>
              <a:t>hasilgerombol</a:t>
            </a:r>
            <a:r>
              <a:rPr lang="en-ID" sz="1600" dirty="0">
                <a:latin typeface="Lucida Console" panose="020B0609040504020204" pitchFamily="49" charset="0"/>
              </a:rPr>
              <a:t> &lt;- </a:t>
            </a:r>
            <a:r>
              <a:rPr lang="en-ID" sz="1600" dirty="0" err="1">
                <a:latin typeface="Lucida Console" panose="020B0609040504020204" pitchFamily="49" charset="0"/>
              </a:rPr>
              <a:t>kmeans</a:t>
            </a:r>
            <a:r>
              <a:rPr lang="en-ID" sz="1600" dirty="0">
                <a:latin typeface="Lucida Console" panose="020B0609040504020204" pitchFamily="49" charset="0"/>
              </a:rPr>
              <a:t>(</a:t>
            </a:r>
            <a:r>
              <a:rPr lang="en-ID" sz="1600" dirty="0" err="1">
                <a:latin typeface="Lucida Console" panose="020B0609040504020204" pitchFamily="49" charset="0"/>
              </a:rPr>
              <a:t>ilustrasi</a:t>
            </a:r>
            <a:r>
              <a:rPr lang="en-ID" sz="1600" dirty="0">
                <a:latin typeface="Lucida Console" panose="020B0609040504020204" pitchFamily="49" charset="0"/>
              </a:rPr>
              <a:t>, </a:t>
            </a:r>
            <a:r>
              <a:rPr lang="en-ID" sz="1600" dirty="0" err="1">
                <a:latin typeface="Lucida Console" panose="020B0609040504020204" pitchFamily="49" charset="0"/>
              </a:rPr>
              <a:t>centers</a:t>
            </a:r>
            <a:r>
              <a:rPr lang="en-ID" sz="1600" dirty="0">
                <a:latin typeface="Lucida Console" panose="020B0609040504020204" pitchFamily="49" charset="0"/>
              </a:rPr>
              <a:t>=4, </a:t>
            </a:r>
            <a:r>
              <a:rPr lang="en-ID" sz="1600" dirty="0" err="1">
                <a:latin typeface="Lucida Console" panose="020B0609040504020204" pitchFamily="49" charset="0"/>
              </a:rPr>
              <a:t>iter.max</a:t>
            </a:r>
            <a:r>
              <a:rPr lang="en-ID" sz="1600" dirty="0">
                <a:latin typeface="Lucida Console" panose="020B0609040504020204" pitchFamily="49" charset="0"/>
              </a:rPr>
              <a:t> =10)</a:t>
            </a:r>
          </a:p>
          <a:p>
            <a:r>
              <a:rPr lang="en-ID" sz="1600" dirty="0">
                <a:latin typeface="Lucida Console" panose="020B0609040504020204" pitchFamily="49" charset="0"/>
              </a:rPr>
              <a:t>sil.4 &lt;- mean(silhouette(</a:t>
            </a:r>
            <a:r>
              <a:rPr lang="en-ID" sz="1600" dirty="0" err="1">
                <a:latin typeface="Lucida Console" panose="020B0609040504020204" pitchFamily="49" charset="0"/>
              </a:rPr>
              <a:t>hasilgerombol$cluster,dmatrix</a:t>
            </a:r>
            <a:r>
              <a:rPr lang="en-ID" sz="1600" dirty="0">
                <a:latin typeface="Lucida Console" panose="020B0609040504020204" pitchFamily="49" charset="0"/>
              </a:rPr>
              <a:t>=</a:t>
            </a:r>
            <a:r>
              <a:rPr lang="en-ID" sz="1600" dirty="0" err="1">
                <a:latin typeface="Lucida Console" panose="020B0609040504020204" pitchFamily="49" charset="0"/>
              </a:rPr>
              <a:t>jarak</a:t>
            </a:r>
            <a:r>
              <a:rPr lang="en-ID" sz="1600" dirty="0">
                <a:latin typeface="Lucida Console" panose="020B0609040504020204" pitchFamily="49" charset="0"/>
              </a:rPr>
              <a:t>)[,3])</a:t>
            </a:r>
          </a:p>
          <a:p>
            <a:endParaRPr lang="en-ID" sz="1600" dirty="0">
              <a:latin typeface="Lucida Console" panose="020B0609040504020204" pitchFamily="49" charset="0"/>
            </a:endParaRPr>
          </a:p>
          <a:p>
            <a:r>
              <a:rPr lang="en-ID" sz="1600" dirty="0">
                <a:latin typeface="Lucida Console" panose="020B0609040504020204" pitchFamily="49" charset="0"/>
              </a:rPr>
              <a:t>c(sil.3, sil.4)</a:t>
            </a:r>
          </a:p>
        </p:txBody>
      </p:sp>
      <p:sp>
        <p:nvSpPr>
          <p:cNvPr id="5" name="Rectangle 1"/>
          <p:cNvSpPr>
            <a:spLocks noChangeArrowheads="1"/>
          </p:cNvSpPr>
          <p:nvPr/>
        </p:nvSpPr>
        <p:spPr bwMode="auto">
          <a:xfrm>
            <a:off x="5937124" y="5653445"/>
            <a:ext cx="3207609" cy="553998"/>
          </a:xfrm>
          <a:prstGeom prst="rect">
            <a:avLst/>
          </a:prstGeom>
          <a:solidFill>
            <a:schemeClr val="accent5">
              <a:lumMod val="20000"/>
              <a:lumOff val="80000"/>
            </a:schemeClr>
          </a:solidFill>
          <a:ln>
            <a:noFill/>
          </a:ln>
          <a:effec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dirty="0">
                <a:solidFill>
                  <a:srgbClr val="0000FF"/>
                </a:solidFill>
                <a:latin typeface="Lucida Console" panose="020B0609040504020204" pitchFamily="49" charset="0"/>
              </a:rPr>
              <a:t>&gt; c(sil.3, sil.4) </a:t>
            </a:r>
          </a:p>
          <a:p>
            <a:pPr eaLnBrk="0" fontAlgn="base" hangingPunct="0">
              <a:spcBef>
                <a:spcPct val="0"/>
              </a:spcBef>
              <a:spcAft>
                <a:spcPct val="0"/>
              </a:spcAft>
            </a:pPr>
            <a:r>
              <a:rPr lang="en-US" altLang="en-US" dirty="0">
                <a:solidFill>
                  <a:srgbClr val="000000"/>
                </a:solidFill>
                <a:latin typeface="Lucida Console" panose="020B0609040504020204" pitchFamily="49" charset="0"/>
              </a:rPr>
              <a:t>[1] 0.6172319 0.4626237</a:t>
            </a:r>
            <a:endParaRPr lang="en-US" altLang="en-US" sz="2400" dirty="0">
              <a:latin typeface="Arial" panose="020B0604020202020204" pitchFamily="34" charset="0"/>
            </a:endParaRPr>
          </a:p>
        </p:txBody>
      </p:sp>
    </p:spTree>
    <p:extLst>
      <p:ext uri="{BB962C8B-B14F-4D97-AF65-F5344CB8AC3E}">
        <p14:creationId xmlns:p14="http://schemas.microsoft.com/office/powerpoint/2010/main" val="39748947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err="1" smtClean="0">
                <a:solidFill>
                  <a:schemeClr val="tx1"/>
                </a:solidFill>
                <a:latin typeface="Avenir Next Cyr W04 Demi" panose="020B0703020202020204" pitchFamily="34" charset="0"/>
              </a:rPr>
              <a:t>Konsep</a:t>
            </a:r>
            <a:r>
              <a:rPr lang="en-US" b="1" dirty="0" smtClean="0">
                <a:solidFill>
                  <a:schemeClr val="tx1"/>
                </a:solidFill>
                <a:latin typeface="Avenir Next Cyr W04 Demi" panose="020B0703020202020204" pitchFamily="34" charset="0"/>
              </a:rPr>
              <a:t> </a:t>
            </a:r>
            <a:r>
              <a:rPr lang="en-US" b="1" dirty="0" err="1" smtClean="0">
                <a:solidFill>
                  <a:schemeClr val="tx1"/>
                </a:solidFill>
                <a:latin typeface="Avenir Next Cyr W04 Demi" panose="020B0703020202020204" pitchFamily="34" charset="0"/>
              </a:rPr>
              <a:t>Dasar</a:t>
            </a:r>
            <a:r>
              <a:rPr lang="en-US" b="1" dirty="0" smtClean="0">
                <a:solidFill>
                  <a:schemeClr val="tx1"/>
                </a:solidFill>
                <a:latin typeface="Avenir Next Cyr W04 Demi" panose="020B0703020202020204" pitchFamily="34" charset="0"/>
              </a:rPr>
              <a:t> Data Mining</a:t>
            </a:r>
            <a:endParaRPr lang="en-US" b="1" dirty="0">
              <a:solidFill>
                <a:schemeClr val="tx1"/>
              </a:solidFill>
              <a:latin typeface="Avenir Next Cyr W04 Demi" panose="020B0703020202020204" pitchFamily="34" charset="0"/>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163925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Pohon</a:t>
            </a:r>
            <a:r>
              <a:rPr lang="en-US" dirty="0" smtClean="0"/>
              <a:t> </a:t>
            </a:r>
            <a:r>
              <a:rPr lang="en-US" dirty="0" err="1" smtClean="0"/>
              <a:t>Klasifikasi</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764060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Outline</a:t>
            </a:r>
            <a:endParaRPr lang="en-US" dirty="0"/>
          </a:p>
        </p:txBody>
      </p:sp>
      <p:sp>
        <p:nvSpPr>
          <p:cNvPr id="19" name="Content Placeholder 2"/>
          <p:cNvSpPr>
            <a:spLocks noGrp="1"/>
          </p:cNvSpPr>
          <p:nvPr>
            <p:ph idx="4294967295"/>
          </p:nvPr>
        </p:nvSpPr>
        <p:spPr>
          <a:xfrm>
            <a:off x="2736980" y="2117726"/>
            <a:ext cx="7016620" cy="4525963"/>
          </a:xfrm>
        </p:spPr>
        <p:txBody>
          <a:bodyPr>
            <a:normAutofit/>
          </a:bodyPr>
          <a:lstStyle/>
          <a:p>
            <a:r>
              <a:rPr lang="en-US" sz="2400" dirty="0" err="1"/>
              <a:t>Pengenalan</a:t>
            </a:r>
            <a:r>
              <a:rPr lang="en-US" sz="2400" dirty="0"/>
              <a:t> </a:t>
            </a:r>
            <a:r>
              <a:rPr lang="en-US" sz="2400" dirty="0" err="1"/>
              <a:t>Konsep</a:t>
            </a:r>
            <a:r>
              <a:rPr lang="en-US" sz="2400" dirty="0"/>
              <a:t> Entropy </a:t>
            </a:r>
            <a:r>
              <a:rPr lang="en-US" sz="2400" dirty="0" err="1"/>
              <a:t>dan</a:t>
            </a:r>
            <a:r>
              <a:rPr lang="en-US" sz="2400" dirty="0"/>
              <a:t> Information Gain</a:t>
            </a:r>
          </a:p>
          <a:p>
            <a:r>
              <a:rPr lang="en-US" sz="2400" dirty="0" err="1"/>
              <a:t>Pengenalan</a:t>
            </a:r>
            <a:r>
              <a:rPr lang="en-US" sz="2400" dirty="0"/>
              <a:t> </a:t>
            </a:r>
            <a:r>
              <a:rPr lang="en-US" sz="2400" dirty="0" err="1"/>
              <a:t>Algoritma</a:t>
            </a:r>
            <a:r>
              <a:rPr lang="en-US" sz="2400" dirty="0"/>
              <a:t> </a:t>
            </a:r>
            <a:r>
              <a:rPr lang="en-US" sz="2400" dirty="0" err="1"/>
              <a:t>Dasar</a:t>
            </a:r>
            <a:r>
              <a:rPr lang="en-US" sz="2400" dirty="0"/>
              <a:t> </a:t>
            </a:r>
            <a:r>
              <a:rPr lang="en-US" sz="2400" dirty="0" err="1"/>
              <a:t>Pohon</a:t>
            </a:r>
            <a:r>
              <a:rPr lang="en-US" sz="2400" dirty="0"/>
              <a:t> </a:t>
            </a:r>
            <a:r>
              <a:rPr lang="en-US" sz="2400" dirty="0" err="1"/>
              <a:t>Klasifikasi</a:t>
            </a:r>
            <a:endParaRPr lang="en-US" sz="2400" dirty="0"/>
          </a:p>
          <a:p>
            <a:r>
              <a:rPr lang="en-US" sz="2400" dirty="0" err="1"/>
              <a:t>Pengembangan</a:t>
            </a:r>
            <a:r>
              <a:rPr lang="en-US" sz="2400" dirty="0"/>
              <a:t> </a:t>
            </a:r>
            <a:r>
              <a:rPr lang="en-US" sz="2400" dirty="0" err="1"/>
              <a:t>Lebih</a:t>
            </a:r>
            <a:r>
              <a:rPr lang="en-US" sz="2400" dirty="0"/>
              <a:t> </a:t>
            </a:r>
            <a:r>
              <a:rPr lang="en-US" sz="2400" dirty="0" err="1"/>
              <a:t>Lanjut</a:t>
            </a:r>
            <a:r>
              <a:rPr lang="en-US" sz="2400" dirty="0"/>
              <a:t> </a:t>
            </a:r>
            <a:r>
              <a:rPr lang="en-US" sz="2400" dirty="0" err="1"/>
              <a:t>dari</a:t>
            </a:r>
            <a:r>
              <a:rPr lang="en-US" sz="2400" dirty="0"/>
              <a:t> </a:t>
            </a:r>
            <a:r>
              <a:rPr lang="en-US" sz="2400" dirty="0" err="1"/>
              <a:t>Pohon</a:t>
            </a:r>
            <a:r>
              <a:rPr lang="en-US" sz="2400" dirty="0"/>
              <a:t> </a:t>
            </a:r>
            <a:r>
              <a:rPr lang="en-US" sz="2400" dirty="0" err="1"/>
              <a:t>Klasifikasi</a:t>
            </a:r>
            <a:endParaRPr lang="en-US" sz="2400" dirty="0"/>
          </a:p>
        </p:txBody>
      </p:sp>
    </p:spTree>
    <p:extLst>
      <p:ext uri="{BB962C8B-B14F-4D97-AF65-F5344CB8AC3E}">
        <p14:creationId xmlns:p14="http://schemas.microsoft.com/office/powerpoint/2010/main" val="6089293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Nama Lain</a:t>
            </a:r>
            <a:endParaRPr lang="en-US" dirty="0"/>
          </a:p>
        </p:txBody>
      </p:sp>
      <p:sp>
        <p:nvSpPr>
          <p:cNvPr id="19" name="Content Placeholder 2"/>
          <p:cNvSpPr>
            <a:spLocks noGrp="1"/>
          </p:cNvSpPr>
          <p:nvPr>
            <p:ph idx="4294967295"/>
          </p:nvPr>
        </p:nvSpPr>
        <p:spPr>
          <a:xfrm>
            <a:off x="2824066" y="1867354"/>
            <a:ext cx="6885992" cy="4525963"/>
          </a:xfrm>
        </p:spPr>
        <p:txBody>
          <a:bodyPr>
            <a:normAutofit/>
          </a:bodyPr>
          <a:lstStyle/>
          <a:p>
            <a:r>
              <a:rPr lang="en-US" dirty="0"/>
              <a:t>Classification Tree</a:t>
            </a:r>
          </a:p>
          <a:p>
            <a:endParaRPr lang="en-US" dirty="0"/>
          </a:p>
          <a:p>
            <a:r>
              <a:rPr lang="en-US" dirty="0"/>
              <a:t>Decision Tree</a:t>
            </a:r>
          </a:p>
          <a:p>
            <a:endParaRPr lang="en-US" dirty="0"/>
          </a:p>
          <a:p>
            <a:r>
              <a:rPr lang="en-US" dirty="0"/>
              <a:t>Recursive Partition</a:t>
            </a:r>
          </a:p>
          <a:p>
            <a:endParaRPr lang="en-US" dirty="0"/>
          </a:p>
          <a:p>
            <a:r>
              <a:rPr lang="en-US" dirty="0"/>
              <a:t>Iterative </a:t>
            </a:r>
            <a:r>
              <a:rPr lang="en-US" dirty="0" err="1"/>
              <a:t>Dichotomiser</a:t>
            </a:r>
            <a:endParaRPr lang="en-US" dirty="0"/>
          </a:p>
        </p:txBody>
      </p:sp>
    </p:spTree>
    <p:extLst>
      <p:ext uri="{BB962C8B-B14F-4D97-AF65-F5344CB8AC3E}">
        <p14:creationId xmlns:p14="http://schemas.microsoft.com/office/powerpoint/2010/main" val="64228553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Kegunaan</a:t>
            </a:r>
            <a:endParaRPr lang="en-US" dirty="0"/>
          </a:p>
        </p:txBody>
      </p:sp>
      <p:sp>
        <p:nvSpPr>
          <p:cNvPr id="19" name="Content Placeholder 2"/>
          <p:cNvSpPr>
            <a:spLocks noGrp="1"/>
          </p:cNvSpPr>
          <p:nvPr>
            <p:ph idx="4294967295"/>
          </p:nvPr>
        </p:nvSpPr>
        <p:spPr>
          <a:xfrm>
            <a:off x="1719943" y="1690688"/>
            <a:ext cx="9851571" cy="4525963"/>
          </a:xfrm>
        </p:spPr>
        <p:txBody>
          <a:bodyPr>
            <a:noAutofit/>
          </a:bodyPr>
          <a:lstStyle/>
          <a:p>
            <a:r>
              <a:rPr lang="en-US" sz="2400" dirty="0" err="1"/>
              <a:t>Mengidentifikasi</a:t>
            </a:r>
            <a:r>
              <a:rPr lang="en-US" sz="2400" dirty="0"/>
              <a:t> </a:t>
            </a:r>
            <a:r>
              <a:rPr lang="en-US" sz="2400" dirty="0" err="1"/>
              <a:t>variabel</a:t>
            </a:r>
            <a:r>
              <a:rPr lang="en-US" sz="2400" dirty="0"/>
              <a:t> </a:t>
            </a:r>
            <a:r>
              <a:rPr lang="en-US" sz="2400" dirty="0" err="1"/>
              <a:t>apa</a:t>
            </a:r>
            <a:r>
              <a:rPr lang="en-US" sz="2400" dirty="0"/>
              <a:t> yang </a:t>
            </a:r>
            <a:r>
              <a:rPr lang="en-US" sz="2400" dirty="0" err="1"/>
              <a:t>dapat</a:t>
            </a:r>
            <a:r>
              <a:rPr lang="en-US" sz="2400" dirty="0"/>
              <a:t> </a:t>
            </a:r>
            <a:r>
              <a:rPr lang="en-US" sz="2400" dirty="0" err="1"/>
              <a:t>dijadikan</a:t>
            </a:r>
            <a:r>
              <a:rPr lang="en-US" sz="2400" dirty="0"/>
              <a:t> </a:t>
            </a:r>
            <a:r>
              <a:rPr lang="en-US" sz="2400" dirty="0" err="1"/>
              <a:t>sebagai</a:t>
            </a:r>
            <a:r>
              <a:rPr lang="en-US" sz="2400" dirty="0"/>
              <a:t> </a:t>
            </a:r>
            <a:r>
              <a:rPr lang="en-US" sz="2400" dirty="0" err="1"/>
              <a:t>pembeda</a:t>
            </a:r>
            <a:r>
              <a:rPr lang="en-US" sz="2400" dirty="0"/>
              <a:t> </a:t>
            </a:r>
            <a:r>
              <a:rPr lang="en-US" sz="2400" dirty="0" err="1"/>
              <a:t>antar</a:t>
            </a:r>
            <a:r>
              <a:rPr lang="en-US" sz="2400" dirty="0"/>
              <a:t> </a:t>
            </a:r>
            <a:r>
              <a:rPr lang="en-US" sz="2400" dirty="0" err="1"/>
              <a:t>kelompok</a:t>
            </a:r>
            <a:endParaRPr lang="en-US" sz="2400" dirty="0"/>
          </a:p>
          <a:p>
            <a:r>
              <a:rPr lang="en-US" sz="2400" dirty="0" err="1"/>
              <a:t>Memprediksi</a:t>
            </a:r>
            <a:r>
              <a:rPr lang="en-US" sz="2400" dirty="0"/>
              <a:t> </a:t>
            </a:r>
            <a:r>
              <a:rPr lang="en-US" sz="2400" dirty="0" err="1"/>
              <a:t>keanggotaan</a:t>
            </a:r>
            <a:r>
              <a:rPr lang="en-US" sz="2400" dirty="0"/>
              <a:t> </a:t>
            </a:r>
            <a:r>
              <a:rPr lang="en-US" sz="2400" dirty="0" err="1"/>
              <a:t>kelompok</a:t>
            </a:r>
            <a:r>
              <a:rPr lang="en-US" sz="2400" dirty="0"/>
              <a:t> </a:t>
            </a:r>
            <a:r>
              <a:rPr lang="en-US" sz="2400" dirty="0" err="1"/>
              <a:t>suatu</a:t>
            </a:r>
            <a:r>
              <a:rPr lang="en-US" sz="2400" dirty="0"/>
              <a:t> </a:t>
            </a:r>
            <a:r>
              <a:rPr lang="en-US" sz="2400" dirty="0" err="1"/>
              <a:t>individu</a:t>
            </a:r>
            <a:r>
              <a:rPr lang="en-US" sz="2400" dirty="0"/>
              <a:t> </a:t>
            </a:r>
            <a:r>
              <a:rPr lang="en-US" sz="2400" dirty="0" err="1"/>
              <a:t>berdasarkan</a:t>
            </a:r>
            <a:r>
              <a:rPr lang="en-US" sz="2400" dirty="0"/>
              <a:t> </a:t>
            </a:r>
            <a:r>
              <a:rPr lang="en-US" sz="2400" dirty="0" err="1"/>
              <a:t>karakteristiknya</a:t>
            </a:r>
            <a:endParaRPr lang="en-US" sz="2400" dirty="0"/>
          </a:p>
          <a:p>
            <a:endParaRPr lang="en-US" sz="2400" dirty="0"/>
          </a:p>
          <a:p>
            <a:r>
              <a:rPr lang="en-US" sz="2400" dirty="0" err="1"/>
              <a:t>Terapannya</a:t>
            </a:r>
            <a:r>
              <a:rPr lang="en-US" sz="2400" dirty="0"/>
              <a:t> </a:t>
            </a:r>
            <a:r>
              <a:rPr lang="en-US" sz="2400" dirty="0" err="1"/>
              <a:t>antara</a:t>
            </a:r>
            <a:r>
              <a:rPr lang="en-US" sz="2400" dirty="0"/>
              <a:t> lain:</a:t>
            </a:r>
          </a:p>
          <a:p>
            <a:pPr lvl="1"/>
            <a:r>
              <a:rPr lang="en-US" sz="2000" dirty="0"/>
              <a:t>Marketing: </a:t>
            </a:r>
            <a:r>
              <a:rPr lang="en-US" sz="2000" dirty="0" err="1"/>
              <a:t>Mengidentifikasi</a:t>
            </a:r>
            <a:r>
              <a:rPr lang="en-US" sz="2000" dirty="0"/>
              <a:t> prospective customer (cross-sell, up-sell, new acquisition)</a:t>
            </a:r>
          </a:p>
          <a:p>
            <a:pPr lvl="1"/>
            <a:r>
              <a:rPr lang="en-US" sz="2000" dirty="0"/>
              <a:t>Risk: Credit scoring, </a:t>
            </a:r>
            <a:r>
              <a:rPr lang="en-US" sz="2000" dirty="0" err="1"/>
              <a:t>menentukan</a:t>
            </a:r>
            <a:r>
              <a:rPr lang="en-US" sz="2000" dirty="0"/>
              <a:t> </a:t>
            </a:r>
            <a:r>
              <a:rPr lang="en-US" sz="2000" dirty="0" err="1"/>
              <a:t>apakah</a:t>
            </a:r>
            <a:r>
              <a:rPr lang="en-US" sz="2000" dirty="0"/>
              <a:t> </a:t>
            </a:r>
            <a:r>
              <a:rPr lang="en-US" sz="2000" dirty="0" err="1"/>
              <a:t>calon</a:t>
            </a:r>
            <a:r>
              <a:rPr lang="en-US" sz="2000" dirty="0"/>
              <a:t> </a:t>
            </a:r>
            <a:r>
              <a:rPr lang="en-US" sz="2000" dirty="0" err="1"/>
              <a:t>penerima</a:t>
            </a:r>
            <a:r>
              <a:rPr lang="en-US" sz="2000" dirty="0"/>
              <a:t> </a:t>
            </a:r>
            <a:r>
              <a:rPr lang="en-US" sz="2000" dirty="0" err="1"/>
              <a:t>kredit</a:t>
            </a:r>
            <a:r>
              <a:rPr lang="en-US" sz="2000" dirty="0"/>
              <a:t> </a:t>
            </a:r>
            <a:r>
              <a:rPr lang="en-US" sz="2000" dirty="0" err="1"/>
              <a:t>akan</a:t>
            </a:r>
            <a:r>
              <a:rPr lang="en-US" sz="2000" dirty="0"/>
              <a:t> </a:t>
            </a:r>
            <a:r>
              <a:rPr lang="en-US" sz="2000" dirty="0" err="1"/>
              <a:t>mampu</a:t>
            </a:r>
            <a:r>
              <a:rPr lang="en-US" sz="2000" dirty="0"/>
              <a:t> </a:t>
            </a:r>
            <a:r>
              <a:rPr lang="en-US" sz="2000" dirty="0" err="1"/>
              <a:t>bayar</a:t>
            </a:r>
            <a:r>
              <a:rPr lang="en-US" sz="2000" dirty="0"/>
              <a:t> </a:t>
            </a:r>
            <a:r>
              <a:rPr lang="en-US" sz="2000" dirty="0" err="1"/>
              <a:t>atau</a:t>
            </a:r>
            <a:r>
              <a:rPr lang="en-US" sz="2000" dirty="0"/>
              <a:t> </a:t>
            </a:r>
            <a:r>
              <a:rPr lang="en-US" sz="2000" dirty="0" err="1"/>
              <a:t>tidak</a:t>
            </a:r>
            <a:endParaRPr lang="en-US" sz="2000" dirty="0"/>
          </a:p>
          <a:p>
            <a:pPr lvl="1"/>
            <a:r>
              <a:rPr lang="en-US" sz="2000" dirty="0"/>
              <a:t>Customer Relationship: churn analysis, </a:t>
            </a:r>
            <a:r>
              <a:rPr lang="en-US" sz="2000" dirty="0" err="1"/>
              <a:t>menentukan</a:t>
            </a:r>
            <a:r>
              <a:rPr lang="en-US" sz="2000" dirty="0"/>
              <a:t> customer yang </a:t>
            </a:r>
            <a:r>
              <a:rPr lang="en-US" sz="2000" dirty="0" err="1"/>
              <a:t>berpotensi</a:t>
            </a:r>
            <a:r>
              <a:rPr lang="en-US" sz="2000" dirty="0"/>
              <a:t> </a:t>
            </a:r>
            <a:r>
              <a:rPr lang="en-US" sz="2000" dirty="0" err="1"/>
              <a:t>akan</a:t>
            </a:r>
            <a:r>
              <a:rPr lang="en-US" sz="2000" dirty="0"/>
              <a:t> </a:t>
            </a:r>
            <a:r>
              <a:rPr lang="en-US" sz="2000" dirty="0" err="1"/>
              <a:t>meninggalkan</a:t>
            </a:r>
            <a:r>
              <a:rPr lang="en-US" sz="2000" dirty="0"/>
              <a:t> </a:t>
            </a:r>
            <a:r>
              <a:rPr lang="en-US" sz="2000" dirty="0" err="1"/>
              <a:t>jasa</a:t>
            </a:r>
            <a:r>
              <a:rPr lang="en-US" sz="2000" dirty="0"/>
              <a:t>/</a:t>
            </a:r>
            <a:r>
              <a:rPr lang="en-US" sz="2000" dirty="0" err="1"/>
              <a:t>produk</a:t>
            </a:r>
            <a:endParaRPr lang="en-US" sz="2000" dirty="0"/>
          </a:p>
          <a:p>
            <a:pPr lvl="1"/>
            <a:r>
              <a:rPr lang="en-US" sz="2000" dirty="0"/>
              <a:t>Health: </a:t>
            </a:r>
            <a:r>
              <a:rPr lang="en-US" sz="2000" dirty="0" err="1"/>
              <a:t>menentukan</a:t>
            </a:r>
            <a:r>
              <a:rPr lang="en-US" sz="2000" dirty="0"/>
              <a:t> </a:t>
            </a:r>
            <a:r>
              <a:rPr lang="en-US" sz="2000" dirty="0" err="1"/>
              <a:t>tingkat</a:t>
            </a:r>
            <a:r>
              <a:rPr lang="en-US" sz="2000" dirty="0"/>
              <a:t> </a:t>
            </a:r>
            <a:r>
              <a:rPr lang="en-US" sz="2000" dirty="0" err="1"/>
              <a:t>resiko</a:t>
            </a:r>
            <a:r>
              <a:rPr lang="en-US" sz="2000" dirty="0"/>
              <a:t> </a:t>
            </a:r>
            <a:r>
              <a:rPr lang="en-US" sz="2000" dirty="0" err="1"/>
              <a:t>penyakit</a:t>
            </a:r>
            <a:endParaRPr lang="en-US" sz="2000" dirty="0"/>
          </a:p>
          <a:p>
            <a:pPr lvl="1"/>
            <a:r>
              <a:rPr lang="en-US" sz="2000" dirty="0" err="1"/>
              <a:t>dll</a:t>
            </a:r>
            <a:endParaRPr lang="en-US" sz="2000" dirty="0"/>
          </a:p>
        </p:txBody>
      </p:sp>
    </p:spTree>
    <p:extLst>
      <p:ext uri="{BB962C8B-B14F-4D97-AF65-F5344CB8AC3E}">
        <p14:creationId xmlns:p14="http://schemas.microsoft.com/office/powerpoint/2010/main" val="15209191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b="1" dirty="0" err="1"/>
              <a:t>Metode</a:t>
            </a:r>
            <a:r>
              <a:rPr lang="en-US" sz="4000" b="1" dirty="0"/>
              <a:t> Lain yang </a:t>
            </a:r>
            <a:r>
              <a:rPr lang="en-US" sz="4000" b="1" dirty="0" err="1"/>
              <a:t>Setara</a:t>
            </a:r>
            <a:r>
              <a:rPr lang="en-US" sz="4000" b="1" dirty="0"/>
              <a:t> </a:t>
            </a:r>
            <a:r>
              <a:rPr lang="en-US" sz="4000" b="1" dirty="0" err="1"/>
              <a:t>Kegunaannya</a:t>
            </a:r>
            <a:endParaRPr lang="en-US" sz="4000" b="1" dirty="0"/>
          </a:p>
        </p:txBody>
      </p:sp>
      <p:sp>
        <p:nvSpPr>
          <p:cNvPr id="19" name="Content Placeholder 2"/>
          <p:cNvSpPr>
            <a:spLocks noGrp="1"/>
          </p:cNvSpPr>
          <p:nvPr>
            <p:ph idx="4294967295"/>
          </p:nvPr>
        </p:nvSpPr>
        <p:spPr>
          <a:xfrm>
            <a:off x="2764971" y="1594304"/>
            <a:ext cx="6988629" cy="4525963"/>
          </a:xfrm>
        </p:spPr>
        <p:txBody>
          <a:bodyPr>
            <a:noAutofit/>
          </a:bodyPr>
          <a:lstStyle/>
          <a:p>
            <a:r>
              <a:rPr lang="en-US" sz="2400" dirty="0" err="1"/>
              <a:t>Regresi</a:t>
            </a:r>
            <a:r>
              <a:rPr lang="en-US" sz="2400" dirty="0"/>
              <a:t> </a:t>
            </a:r>
            <a:r>
              <a:rPr lang="en-US" sz="2400" dirty="0" err="1"/>
              <a:t>Logistik</a:t>
            </a:r>
            <a:endParaRPr lang="en-US" sz="2400" dirty="0"/>
          </a:p>
          <a:p>
            <a:endParaRPr lang="en-US" sz="2400" dirty="0"/>
          </a:p>
          <a:p>
            <a:r>
              <a:rPr lang="en-US" sz="2400" dirty="0"/>
              <a:t>Discriminant Analysis</a:t>
            </a:r>
          </a:p>
          <a:p>
            <a:endParaRPr lang="en-US" sz="2400" dirty="0"/>
          </a:p>
          <a:p>
            <a:r>
              <a:rPr lang="en-US" sz="2400" dirty="0"/>
              <a:t>Support Vector Machine</a:t>
            </a:r>
          </a:p>
          <a:p>
            <a:endParaRPr lang="en-US" sz="2400" dirty="0"/>
          </a:p>
          <a:p>
            <a:r>
              <a:rPr lang="en-US" sz="2400" dirty="0"/>
              <a:t>Bayesian Classifier</a:t>
            </a:r>
          </a:p>
          <a:p>
            <a:endParaRPr lang="en-US" sz="2400" dirty="0"/>
          </a:p>
          <a:p>
            <a:r>
              <a:rPr lang="en-US" sz="2400" dirty="0"/>
              <a:t>Neural Network</a:t>
            </a:r>
          </a:p>
          <a:p>
            <a:endParaRPr lang="en-US" sz="2400" dirty="0"/>
          </a:p>
          <a:p>
            <a:r>
              <a:rPr lang="en-US" sz="2400" dirty="0" err="1"/>
              <a:t>dll</a:t>
            </a:r>
            <a:endParaRPr lang="en-US" sz="2400" dirty="0"/>
          </a:p>
        </p:txBody>
      </p:sp>
    </p:spTree>
    <p:extLst>
      <p:ext uri="{BB962C8B-B14F-4D97-AF65-F5344CB8AC3E}">
        <p14:creationId xmlns:p14="http://schemas.microsoft.com/office/powerpoint/2010/main" val="178794642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210439" y="1690689"/>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Rumah</a:t>
            </a:r>
            <a:r>
              <a:rPr lang="en-US" sz="1400" dirty="0"/>
              <a:t> </a:t>
            </a:r>
            <a:r>
              <a:rPr lang="en-US" sz="1400" dirty="0" err="1"/>
              <a:t>Milik</a:t>
            </a:r>
            <a:r>
              <a:rPr lang="en-US" sz="1400" dirty="0"/>
              <a:t> </a:t>
            </a:r>
            <a:r>
              <a:rPr lang="en-US" sz="1400" dirty="0" err="1"/>
              <a:t>Sendiri</a:t>
            </a:r>
            <a:endParaRPr lang="en-US" sz="1400" dirty="0"/>
          </a:p>
        </p:txBody>
      </p:sp>
      <p:sp>
        <p:nvSpPr>
          <p:cNvPr id="6" name="Rounded Rectangle 5"/>
          <p:cNvSpPr/>
          <p:nvPr/>
        </p:nvSpPr>
        <p:spPr>
          <a:xfrm>
            <a:off x="3105539" y="2757489"/>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Jenis Kelamin</a:t>
            </a:r>
          </a:p>
        </p:txBody>
      </p:sp>
      <p:sp>
        <p:nvSpPr>
          <p:cNvPr id="7" name="Rounded Rectangle 6"/>
          <p:cNvSpPr/>
          <p:nvPr/>
        </p:nvSpPr>
        <p:spPr>
          <a:xfrm>
            <a:off x="5391539" y="2757489"/>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Penghasilan</a:t>
            </a:r>
            <a:r>
              <a:rPr lang="en-US" sz="1400" dirty="0"/>
              <a:t> Per </a:t>
            </a:r>
            <a:r>
              <a:rPr lang="en-US" sz="1400" dirty="0" err="1"/>
              <a:t>Bulan</a:t>
            </a:r>
            <a:endParaRPr lang="en-US" sz="1400" dirty="0"/>
          </a:p>
        </p:txBody>
      </p:sp>
      <p:cxnSp>
        <p:nvCxnSpPr>
          <p:cNvPr id="9" name="Straight Connector 8"/>
          <p:cNvCxnSpPr>
            <a:stCxn id="5" idx="2"/>
            <a:endCxn id="6" idx="0"/>
          </p:cNvCxnSpPr>
          <p:nvPr/>
        </p:nvCxnSpPr>
        <p:spPr>
          <a:xfrm rot="5400000">
            <a:off x="4115189" y="1976439"/>
            <a:ext cx="457200" cy="110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2"/>
            <a:endCxn id="7" idx="0"/>
          </p:cNvCxnSpPr>
          <p:nvPr/>
        </p:nvCxnSpPr>
        <p:spPr>
          <a:xfrm rot="16200000" flipH="1">
            <a:off x="5258189" y="1938339"/>
            <a:ext cx="457200" cy="11811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638939" y="2376490"/>
            <a:ext cx="762000" cy="276999"/>
          </a:xfrm>
          <a:prstGeom prst="rect">
            <a:avLst/>
          </a:prstGeom>
          <a:noFill/>
        </p:spPr>
        <p:txBody>
          <a:bodyPr wrap="square" rtlCol="0">
            <a:spAutoFit/>
          </a:bodyPr>
          <a:lstStyle/>
          <a:p>
            <a:r>
              <a:rPr lang="en-US" sz="1200"/>
              <a:t>Tidak</a:t>
            </a:r>
          </a:p>
        </p:txBody>
      </p:sp>
      <p:sp>
        <p:nvSpPr>
          <p:cNvPr id="13" name="TextBox 12"/>
          <p:cNvSpPr txBox="1"/>
          <p:nvPr/>
        </p:nvSpPr>
        <p:spPr>
          <a:xfrm>
            <a:off x="5772539" y="2376490"/>
            <a:ext cx="762000" cy="276999"/>
          </a:xfrm>
          <a:prstGeom prst="rect">
            <a:avLst/>
          </a:prstGeom>
          <a:noFill/>
        </p:spPr>
        <p:txBody>
          <a:bodyPr wrap="square" rtlCol="0">
            <a:spAutoFit/>
          </a:bodyPr>
          <a:lstStyle/>
          <a:p>
            <a:r>
              <a:rPr lang="en-US" sz="1200"/>
              <a:t>Ya</a:t>
            </a:r>
          </a:p>
        </p:txBody>
      </p:sp>
      <p:sp>
        <p:nvSpPr>
          <p:cNvPr id="14" name="Oval 13"/>
          <p:cNvSpPr/>
          <p:nvPr/>
        </p:nvSpPr>
        <p:spPr>
          <a:xfrm>
            <a:off x="5162939" y="4014789"/>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16" name="Rounded Rectangle 15"/>
          <p:cNvSpPr/>
          <p:nvPr/>
        </p:nvSpPr>
        <p:spPr>
          <a:xfrm>
            <a:off x="6153539" y="4014789"/>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Status Pernikahan</a:t>
            </a:r>
          </a:p>
        </p:txBody>
      </p:sp>
      <p:cxnSp>
        <p:nvCxnSpPr>
          <p:cNvPr id="18" name="Straight Connector 17"/>
          <p:cNvCxnSpPr>
            <a:stCxn id="7" idx="2"/>
            <a:endCxn id="14" idx="0"/>
          </p:cNvCxnSpPr>
          <p:nvPr/>
        </p:nvCxnSpPr>
        <p:spPr>
          <a:xfrm rot="5400000">
            <a:off x="5448689" y="3386139"/>
            <a:ext cx="6477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2"/>
            <a:endCxn id="16" idx="0"/>
          </p:cNvCxnSpPr>
          <p:nvPr/>
        </p:nvCxnSpPr>
        <p:spPr>
          <a:xfrm rot="16200000" flipH="1">
            <a:off x="6134489" y="3309939"/>
            <a:ext cx="6477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315339" y="3519490"/>
            <a:ext cx="762000" cy="276999"/>
          </a:xfrm>
          <a:prstGeom prst="rect">
            <a:avLst/>
          </a:prstGeom>
          <a:noFill/>
        </p:spPr>
        <p:txBody>
          <a:bodyPr wrap="square" rtlCol="0">
            <a:spAutoFit/>
          </a:bodyPr>
          <a:lstStyle/>
          <a:p>
            <a:r>
              <a:rPr lang="en-US" sz="1200"/>
              <a:t>&gt; 10</a:t>
            </a:r>
          </a:p>
        </p:txBody>
      </p:sp>
      <p:sp>
        <p:nvSpPr>
          <p:cNvPr id="22" name="TextBox 21"/>
          <p:cNvSpPr txBox="1"/>
          <p:nvPr/>
        </p:nvSpPr>
        <p:spPr>
          <a:xfrm>
            <a:off x="6382139" y="3519490"/>
            <a:ext cx="762000" cy="276999"/>
          </a:xfrm>
          <a:prstGeom prst="rect">
            <a:avLst/>
          </a:prstGeom>
          <a:noFill/>
        </p:spPr>
        <p:txBody>
          <a:bodyPr wrap="square" rtlCol="0">
            <a:spAutoFit/>
          </a:bodyPr>
          <a:lstStyle/>
          <a:p>
            <a:r>
              <a:rPr lang="en-US" sz="1200">
                <a:sym typeface="Symbol"/>
              </a:rPr>
              <a:t></a:t>
            </a:r>
            <a:r>
              <a:rPr lang="en-US" sz="1200"/>
              <a:t> 10</a:t>
            </a:r>
          </a:p>
        </p:txBody>
      </p:sp>
      <p:sp>
        <p:nvSpPr>
          <p:cNvPr id="24" name="Oval 23"/>
          <p:cNvSpPr/>
          <p:nvPr/>
        </p:nvSpPr>
        <p:spPr>
          <a:xfrm>
            <a:off x="5924939" y="5272089"/>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25" name="Oval 24"/>
          <p:cNvSpPr/>
          <p:nvPr/>
        </p:nvSpPr>
        <p:spPr>
          <a:xfrm>
            <a:off x="7144139" y="5272089"/>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27" name="Straight Connector 26"/>
          <p:cNvCxnSpPr>
            <a:stCxn id="16" idx="2"/>
            <a:endCxn id="24" idx="0"/>
          </p:cNvCxnSpPr>
          <p:nvPr/>
        </p:nvCxnSpPr>
        <p:spPr>
          <a:xfrm rot="5400000">
            <a:off x="6210689" y="4643439"/>
            <a:ext cx="6477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6" idx="2"/>
            <a:endCxn id="25" idx="0"/>
          </p:cNvCxnSpPr>
          <p:nvPr/>
        </p:nvCxnSpPr>
        <p:spPr>
          <a:xfrm rot="16200000" flipH="1">
            <a:off x="6820289" y="4643439"/>
            <a:ext cx="647700" cy="6096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48739" y="4814890"/>
            <a:ext cx="762000" cy="276999"/>
          </a:xfrm>
          <a:prstGeom prst="rect">
            <a:avLst/>
          </a:prstGeom>
          <a:noFill/>
        </p:spPr>
        <p:txBody>
          <a:bodyPr wrap="square" rtlCol="0">
            <a:spAutoFit/>
          </a:bodyPr>
          <a:lstStyle/>
          <a:p>
            <a:r>
              <a:rPr lang="en-US" sz="1200"/>
              <a:t>Single</a:t>
            </a:r>
          </a:p>
        </p:txBody>
      </p:sp>
      <p:sp>
        <p:nvSpPr>
          <p:cNvPr id="31" name="TextBox 30"/>
          <p:cNvSpPr txBox="1"/>
          <p:nvPr/>
        </p:nvSpPr>
        <p:spPr>
          <a:xfrm>
            <a:off x="7144139" y="4814890"/>
            <a:ext cx="914400" cy="461665"/>
          </a:xfrm>
          <a:prstGeom prst="rect">
            <a:avLst/>
          </a:prstGeom>
          <a:noFill/>
        </p:spPr>
        <p:txBody>
          <a:bodyPr wrap="square" rtlCol="0">
            <a:spAutoFit/>
          </a:bodyPr>
          <a:lstStyle/>
          <a:p>
            <a:r>
              <a:rPr lang="en-US" sz="1200"/>
              <a:t>Divorced, Married</a:t>
            </a:r>
          </a:p>
        </p:txBody>
      </p:sp>
      <p:sp>
        <p:nvSpPr>
          <p:cNvPr id="34" name="Oval 33"/>
          <p:cNvSpPr/>
          <p:nvPr/>
        </p:nvSpPr>
        <p:spPr>
          <a:xfrm>
            <a:off x="2876939" y="4014789"/>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35" name="Oval 34"/>
          <p:cNvSpPr/>
          <p:nvPr/>
        </p:nvSpPr>
        <p:spPr>
          <a:xfrm>
            <a:off x="4096139" y="4014789"/>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37" name="Straight Connector 36"/>
          <p:cNvCxnSpPr>
            <a:stCxn id="6" idx="2"/>
            <a:endCxn id="34" idx="0"/>
          </p:cNvCxnSpPr>
          <p:nvPr/>
        </p:nvCxnSpPr>
        <p:spPr>
          <a:xfrm rot="5400000">
            <a:off x="3162689" y="3386139"/>
            <a:ext cx="6477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6" idx="2"/>
            <a:endCxn id="35" idx="0"/>
          </p:cNvCxnSpPr>
          <p:nvPr/>
        </p:nvCxnSpPr>
        <p:spPr>
          <a:xfrm rot="16200000" flipH="1">
            <a:off x="3772289" y="3386139"/>
            <a:ext cx="647700" cy="60960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876939" y="3519490"/>
            <a:ext cx="762000" cy="276999"/>
          </a:xfrm>
          <a:prstGeom prst="rect">
            <a:avLst/>
          </a:prstGeom>
          <a:noFill/>
        </p:spPr>
        <p:txBody>
          <a:bodyPr wrap="square" rtlCol="0">
            <a:spAutoFit/>
          </a:bodyPr>
          <a:lstStyle/>
          <a:p>
            <a:r>
              <a:rPr lang="en-US" sz="1200"/>
              <a:t>Laki-Laki</a:t>
            </a:r>
          </a:p>
        </p:txBody>
      </p:sp>
      <p:sp>
        <p:nvSpPr>
          <p:cNvPr id="41" name="TextBox 40"/>
          <p:cNvSpPr txBox="1"/>
          <p:nvPr/>
        </p:nvSpPr>
        <p:spPr>
          <a:xfrm>
            <a:off x="4096139" y="3519490"/>
            <a:ext cx="914400" cy="276999"/>
          </a:xfrm>
          <a:prstGeom prst="rect">
            <a:avLst/>
          </a:prstGeom>
          <a:noFill/>
        </p:spPr>
        <p:txBody>
          <a:bodyPr wrap="square" rtlCol="0">
            <a:spAutoFit/>
          </a:bodyPr>
          <a:lstStyle/>
          <a:p>
            <a:r>
              <a:rPr lang="en-US" sz="1200"/>
              <a:t>Perempuan</a:t>
            </a:r>
          </a:p>
        </p:txBody>
      </p:sp>
      <p:sp>
        <p:nvSpPr>
          <p:cNvPr id="2" name="Title 1"/>
          <p:cNvSpPr>
            <a:spLocks noGrp="1"/>
          </p:cNvSpPr>
          <p:nvPr>
            <p:ph type="title"/>
          </p:nvPr>
        </p:nvSpPr>
        <p:spPr/>
        <p:txBody>
          <a:bodyPr>
            <a:normAutofit/>
          </a:bodyPr>
          <a:lstStyle/>
          <a:p>
            <a:r>
              <a:rPr lang="en-US" sz="4000" dirty="0" err="1"/>
              <a:t>Ilustrasi</a:t>
            </a:r>
            <a:r>
              <a:rPr lang="en-US" sz="4000" dirty="0"/>
              <a:t> </a:t>
            </a:r>
            <a:r>
              <a:rPr lang="en-US" sz="4000" dirty="0" err="1"/>
              <a:t>penggunaan</a:t>
            </a:r>
            <a:r>
              <a:rPr lang="en-US" sz="4000" dirty="0"/>
              <a:t> </a:t>
            </a:r>
            <a:r>
              <a:rPr lang="en-US" sz="4000" dirty="0" err="1"/>
              <a:t>pohon</a:t>
            </a:r>
            <a:r>
              <a:rPr lang="en-US" sz="4000" dirty="0"/>
              <a:t> </a:t>
            </a:r>
            <a:r>
              <a:rPr lang="en-US" sz="4000" dirty="0" err="1"/>
              <a:t>klasifikasi</a:t>
            </a:r>
            <a:endParaRPr lang="en-US" sz="4000" dirty="0"/>
          </a:p>
        </p:txBody>
      </p:sp>
    </p:spTree>
    <p:extLst>
      <p:ext uri="{BB962C8B-B14F-4D97-AF65-F5344CB8AC3E}">
        <p14:creationId xmlns:p14="http://schemas.microsoft.com/office/powerpoint/2010/main" val="365694314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ts4.mm.bing.net/th?id=H.4588048294611239&amp;pid=1.9"/>
          <p:cNvPicPr>
            <a:picLocks noChangeAspect="1" noChangeArrowheads="1"/>
          </p:cNvPicPr>
          <p:nvPr/>
        </p:nvPicPr>
        <p:blipFill>
          <a:blip r:embed="rId2" cstate="print"/>
          <a:srcRect/>
          <a:stretch>
            <a:fillRect/>
          </a:stretch>
        </p:blipFill>
        <p:spPr bwMode="auto">
          <a:xfrm>
            <a:off x="6267450" y="76200"/>
            <a:ext cx="1733550" cy="2667000"/>
          </a:xfrm>
          <a:prstGeom prst="rect">
            <a:avLst/>
          </a:prstGeom>
          <a:noFill/>
        </p:spPr>
      </p:pic>
      <p:sp>
        <p:nvSpPr>
          <p:cNvPr id="32" name="TextBox 31"/>
          <p:cNvSpPr txBox="1"/>
          <p:nvPr/>
        </p:nvSpPr>
        <p:spPr>
          <a:xfrm>
            <a:off x="7924800" y="533400"/>
            <a:ext cx="2514600" cy="1938992"/>
          </a:xfrm>
          <a:prstGeom prst="rect">
            <a:avLst/>
          </a:prstGeom>
          <a:solidFill>
            <a:schemeClr val="bg1"/>
          </a:solidFill>
        </p:spPr>
        <p:txBody>
          <a:bodyPr wrap="square" rtlCol="0">
            <a:spAutoFit/>
          </a:bodyPr>
          <a:lstStyle/>
          <a:p>
            <a:r>
              <a:rPr lang="en-US" sz="2000" dirty="0" err="1"/>
              <a:t>Profil</a:t>
            </a:r>
            <a:r>
              <a:rPr lang="en-US" sz="2000" dirty="0"/>
              <a:t>:</a:t>
            </a:r>
          </a:p>
          <a:p>
            <a:pPr marL="287338" indent="-287338">
              <a:buFont typeface="Courier New" pitchFamily="49" charset="0"/>
              <a:buChar char="o"/>
            </a:pPr>
            <a:r>
              <a:rPr lang="en-US" sz="2000" dirty="0" err="1"/>
              <a:t>Pria</a:t>
            </a:r>
            <a:endParaRPr lang="en-US" sz="2000" dirty="0"/>
          </a:p>
          <a:p>
            <a:pPr marL="287338" indent="-287338">
              <a:buFont typeface="Courier New" pitchFamily="49" charset="0"/>
              <a:buChar char="o"/>
            </a:pPr>
            <a:r>
              <a:rPr lang="en-US" sz="2000" dirty="0" err="1"/>
              <a:t>Rumah</a:t>
            </a:r>
            <a:r>
              <a:rPr lang="en-US" sz="2000" dirty="0"/>
              <a:t> </a:t>
            </a:r>
            <a:r>
              <a:rPr lang="en-US" sz="2000" dirty="0" err="1"/>
              <a:t>Sendiri</a:t>
            </a:r>
            <a:endParaRPr lang="en-US" sz="2000" dirty="0"/>
          </a:p>
          <a:p>
            <a:pPr marL="287338" indent="-287338">
              <a:buFont typeface="Courier New" pitchFamily="49" charset="0"/>
              <a:buChar char="o"/>
            </a:pPr>
            <a:r>
              <a:rPr lang="en-US" sz="2000" dirty="0" err="1"/>
              <a:t>Penghasilan</a:t>
            </a:r>
            <a:r>
              <a:rPr lang="en-US" sz="2000" dirty="0"/>
              <a:t> 8 </a:t>
            </a:r>
            <a:r>
              <a:rPr lang="en-US" sz="2000" dirty="0" err="1"/>
              <a:t>juta</a:t>
            </a:r>
            <a:r>
              <a:rPr lang="en-US" sz="2000" dirty="0"/>
              <a:t> per </a:t>
            </a:r>
            <a:r>
              <a:rPr lang="en-US" sz="2000" dirty="0" err="1"/>
              <a:t>bulan</a:t>
            </a:r>
            <a:endParaRPr lang="en-US" sz="2000" dirty="0"/>
          </a:p>
          <a:p>
            <a:pPr marL="287338" indent="-287338">
              <a:buFont typeface="Courier New" pitchFamily="49" charset="0"/>
              <a:buChar char="o"/>
            </a:pPr>
            <a:r>
              <a:rPr lang="en-US" sz="2000" dirty="0" err="1"/>
              <a:t>Bujangan</a:t>
            </a:r>
            <a:endParaRPr lang="en-US" sz="2000" dirty="0"/>
          </a:p>
        </p:txBody>
      </p:sp>
      <p:pic>
        <p:nvPicPr>
          <p:cNvPr id="21508" name="Picture 4" descr="http://ts2.mm.bing.net/th?id=H.4990834565186185&amp;pid=1.9"/>
          <p:cNvPicPr>
            <a:picLocks noChangeAspect="1" noChangeArrowheads="1"/>
          </p:cNvPicPr>
          <p:nvPr/>
        </p:nvPicPr>
        <p:blipFill>
          <a:blip r:embed="rId3" cstate="print"/>
          <a:srcRect/>
          <a:stretch>
            <a:fillRect/>
          </a:stretch>
        </p:blipFill>
        <p:spPr bwMode="auto">
          <a:xfrm>
            <a:off x="7391400" y="3962401"/>
            <a:ext cx="2944426" cy="1581151"/>
          </a:xfrm>
          <a:prstGeom prst="rect">
            <a:avLst/>
          </a:prstGeom>
          <a:noFill/>
        </p:spPr>
      </p:pic>
      <p:sp>
        <p:nvSpPr>
          <p:cNvPr id="33" name="TextBox 32"/>
          <p:cNvSpPr txBox="1"/>
          <p:nvPr/>
        </p:nvSpPr>
        <p:spPr>
          <a:xfrm>
            <a:off x="8305800" y="3277850"/>
            <a:ext cx="1219200" cy="1446550"/>
          </a:xfrm>
          <a:prstGeom prst="rect">
            <a:avLst/>
          </a:prstGeom>
          <a:noFill/>
        </p:spPr>
        <p:txBody>
          <a:bodyPr wrap="square" rtlCol="0">
            <a:spAutoFit/>
          </a:bodyPr>
          <a:lstStyle/>
          <a:p>
            <a:pPr algn="ctr"/>
            <a:r>
              <a:rPr lang="en-US" sz="8800">
                <a:ln w="18415" cmpd="sng">
                  <a:solidFill>
                    <a:srgbClr val="FFFFFF"/>
                  </a:solidFill>
                  <a:prstDash val="solid"/>
                </a:ln>
                <a:solidFill>
                  <a:srgbClr val="FFFFFF"/>
                </a:solidFill>
                <a:effectLst>
                  <a:glow rad="101600">
                    <a:schemeClr val="accent5">
                      <a:lumMod val="75000"/>
                      <a:alpha val="60000"/>
                    </a:schemeClr>
                  </a:glow>
                  <a:outerShdw blurRad="63500" dir="3600000" algn="tl" rotWithShape="0">
                    <a:srgbClr val="000000">
                      <a:alpha val="70000"/>
                    </a:srgbClr>
                  </a:outerShdw>
                </a:effectLst>
              </a:rPr>
              <a:t>?</a:t>
            </a:r>
          </a:p>
        </p:txBody>
      </p:sp>
      <p:sp>
        <p:nvSpPr>
          <p:cNvPr id="36" name="Rounded Rectangle 35"/>
          <p:cNvSpPr/>
          <p:nvPr/>
        </p:nvSpPr>
        <p:spPr>
          <a:xfrm>
            <a:off x="3314700" y="22098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Rumah Milik Sendiri</a:t>
            </a:r>
          </a:p>
        </p:txBody>
      </p:sp>
      <p:sp>
        <p:nvSpPr>
          <p:cNvPr id="38" name="Rounded Rectangle 37"/>
          <p:cNvSpPr/>
          <p:nvPr/>
        </p:nvSpPr>
        <p:spPr>
          <a:xfrm>
            <a:off x="2209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Jenis Kelamin</a:t>
            </a:r>
          </a:p>
        </p:txBody>
      </p:sp>
      <p:sp>
        <p:nvSpPr>
          <p:cNvPr id="43" name="Rounded Rectangle 42"/>
          <p:cNvSpPr/>
          <p:nvPr/>
        </p:nvSpPr>
        <p:spPr>
          <a:xfrm>
            <a:off x="4495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Penghasilan Per Bulan</a:t>
            </a:r>
          </a:p>
        </p:txBody>
      </p:sp>
      <p:cxnSp>
        <p:nvCxnSpPr>
          <p:cNvPr id="44" name="Straight Connector 43"/>
          <p:cNvCxnSpPr>
            <a:stCxn id="36" idx="2"/>
            <a:endCxn id="38" idx="0"/>
          </p:cNvCxnSpPr>
          <p:nvPr/>
        </p:nvCxnSpPr>
        <p:spPr>
          <a:xfrm rot="5400000">
            <a:off x="3219450" y="2495550"/>
            <a:ext cx="457200" cy="1104900"/>
          </a:xfrm>
          <a:prstGeom prst="line">
            <a:avLst/>
          </a:prstGeom>
        </p:spPr>
        <p:style>
          <a:lnRef idx="1">
            <a:schemeClr val="accent2"/>
          </a:lnRef>
          <a:fillRef idx="0">
            <a:schemeClr val="accent2"/>
          </a:fillRef>
          <a:effectRef idx="0">
            <a:schemeClr val="accent2"/>
          </a:effectRef>
          <a:fontRef idx="minor">
            <a:schemeClr val="tx1"/>
          </a:fontRef>
        </p:style>
      </p:cxnSp>
      <p:cxnSp>
        <p:nvCxnSpPr>
          <p:cNvPr id="45" name="Straight Connector 44"/>
          <p:cNvCxnSpPr>
            <a:stCxn id="36" idx="2"/>
            <a:endCxn id="43" idx="0"/>
          </p:cNvCxnSpPr>
          <p:nvPr/>
        </p:nvCxnSpPr>
        <p:spPr>
          <a:xfrm rot="16200000" flipH="1">
            <a:off x="4362450" y="2457450"/>
            <a:ext cx="457200" cy="1181100"/>
          </a:xfrm>
          <a:prstGeom prst="line">
            <a:avLst/>
          </a:prstGeom>
        </p:spPr>
        <p:style>
          <a:lnRef idx="1">
            <a:schemeClr val="accent2"/>
          </a:lnRef>
          <a:fillRef idx="0">
            <a:schemeClr val="accent2"/>
          </a:fillRef>
          <a:effectRef idx="0">
            <a:schemeClr val="accent2"/>
          </a:effectRef>
          <a:fontRef idx="minor">
            <a:schemeClr val="tx1"/>
          </a:fontRef>
        </p:style>
      </p:cxnSp>
      <p:sp>
        <p:nvSpPr>
          <p:cNvPr id="46" name="TextBox 45"/>
          <p:cNvSpPr txBox="1"/>
          <p:nvPr/>
        </p:nvSpPr>
        <p:spPr>
          <a:xfrm>
            <a:off x="2743200" y="2895601"/>
            <a:ext cx="762000" cy="276999"/>
          </a:xfrm>
          <a:prstGeom prst="rect">
            <a:avLst/>
          </a:prstGeom>
          <a:noFill/>
        </p:spPr>
        <p:txBody>
          <a:bodyPr wrap="square" rtlCol="0">
            <a:spAutoFit/>
          </a:bodyPr>
          <a:lstStyle/>
          <a:p>
            <a:r>
              <a:rPr lang="en-US" sz="1200"/>
              <a:t>Tidak</a:t>
            </a:r>
          </a:p>
        </p:txBody>
      </p:sp>
      <p:sp>
        <p:nvSpPr>
          <p:cNvPr id="47" name="TextBox 46"/>
          <p:cNvSpPr txBox="1"/>
          <p:nvPr/>
        </p:nvSpPr>
        <p:spPr>
          <a:xfrm>
            <a:off x="4876800" y="2895601"/>
            <a:ext cx="762000" cy="276999"/>
          </a:xfrm>
          <a:prstGeom prst="rect">
            <a:avLst/>
          </a:prstGeom>
          <a:noFill/>
        </p:spPr>
        <p:txBody>
          <a:bodyPr wrap="square" rtlCol="0">
            <a:spAutoFit/>
          </a:bodyPr>
          <a:lstStyle/>
          <a:p>
            <a:r>
              <a:rPr lang="en-US" sz="1200"/>
              <a:t>Ya</a:t>
            </a:r>
          </a:p>
        </p:txBody>
      </p:sp>
      <p:sp>
        <p:nvSpPr>
          <p:cNvPr id="48" name="Oval 47"/>
          <p:cNvSpPr/>
          <p:nvPr/>
        </p:nvSpPr>
        <p:spPr>
          <a:xfrm>
            <a:off x="4267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49" name="Rounded Rectangle 48"/>
          <p:cNvSpPr/>
          <p:nvPr/>
        </p:nvSpPr>
        <p:spPr>
          <a:xfrm>
            <a:off x="5257800" y="45339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Status Pernikahan</a:t>
            </a:r>
          </a:p>
        </p:txBody>
      </p:sp>
      <p:cxnSp>
        <p:nvCxnSpPr>
          <p:cNvPr id="50" name="Straight Connector 49"/>
          <p:cNvCxnSpPr>
            <a:stCxn id="43" idx="2"/>
            <a:endCxn id="48" idx="0"/>
          </p:cNvCxnSpPr>
          <p:nvPr/>
        </p:nvCxnSpPr>
        <p:spPr>
          <a:xfrm rot="5400000">
            <a:off x="4552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51" name="Straight Connector 50"/>
          <p:cNvCxnSpPr>
            <a:stCxn id="43" idx="2"/>
            <a:endCxn id="49" idx="0"/>
          </p:cNvCxnSpPr>
          <p:nvPr/>
        </p:nvCxnSpPr>
        <p:spPr>
          <a:xfrm rot="16200000" flipH="1">
            <a:off x="5238750" y="3829050"/>
            <a:ext cx="647700" cy="762000"/>
          </a:xfrm>
          <a:prstGeom prst="line">
            <a:avLst/>
          </a:prstGeom>
        </p:spPr>
        <p:style>
          <a:lnRef idx="1">
            <a:schemeClr val="accent2"/>
          </a:lnRef>
          <a:fillRef idx="0">
            <a:schemeClr val="accent2"/>
          </a:fillRef>
          <a:effectRef idx="0">
            <a:schemeClr val="accent2"/>
          </a:effectRef>
          <a:fontRef idx="minor">
            <a:schemeClr val="tx1"/>
          </a:fontRef>
        </p:style>
      </p:cxnSp>
      <p:sp>
        <p:nvSpPr>
          <p:cNvPr id="52" name="TextBox 51"/>
          <p:cNvSpPr txBox="1"/>
          <p:nvPr/>
        </p:nvSpPr>
        <p:spPr>
          <a:xfrm>
            <a:off x="4419600" y="4038601"/>
            <a:ext cx="762000" cy="276999"/>
          </a:xfrm>
          <a:prstGeom prst="rect">
            <a:avLst/>
          </a:prstGeom>
          <a:noFill/>
        </p:spPr>
        <p:txBody>
          <a:bodyPr wrap="square" rtlCol="0">
            <a:spAutoFit/>
          </a:bodyPr>
          <a:lstStyle/>
          <a:p>
            <a:r>
              <a:rPr lang="en-US" sz="1200"/>
              <a:t>&gt; 10</a:t>
            </a:r>
          </a:p>
        </p:txBody>
      </p:sp>
      <p:sp>
        <p:nvSpPr>
          <p:cNvPr id="53" name="TextBox 52"/>
          <p:cNvSpPr txBox="1"/>
          <p:nvPr/>
        </p:nvSpPr>
        <p:spPr>
          <a:xfrm>
            <a:off x="5486400" y="4038601"/>
            <a:ext cx="762000" cy="276999"/>
          </a:xfrm>
          <a:prstGeom prst="rect">
            <a:avLst/>
          </a:prstGeom>
          <a:noFill/>
        </p:spPr>
        <p:txBody>
          <a:bodyPr wrap="square" rtlCol="0">
            <a:spAutoFit/>
          </a:bodyPr>
          <a:lstStyle/>
          <a:p>
            <a:r>
              <a:rPr lang="en-US" sz="1200">
                <a:sym typeface="Symbol"/>
              </a:rPr>
              <a:t></a:t>
            </a:r>
            <a:r>
              <a:rPr lang="en-US" sz="1200"/>
              <a:t> 10</a:t>
            </a:r>
          </a:p>
        </p:txBody>
      </p:sp>
      <p:sp>
        <p:nvSpPr>
          <p:cNvPr id="54" name="Oval 53"/>
          <p:cNvSpPr/>
          <p:nvPr/>
        </p:nvSpPr>
        <p:spPr>
          <a:xfrm>
            <a:off x="5029200" y="57912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55" name="Oval 54"/>
          <p:cNvSpPr/>
          <p:nvPr/>
        </p:nvSpPr>
        <p:spPr>
          <a:xfrm>
            <a:off x="6248400" y="57912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56" name="Straight Connector 55"/>
          <p:cNvCxnSpPr>
            <a:stCxn id="49" idx="2"/>
            <a:endCxn id="54" idx="0"/>
          </p:cNvCxnSpPr>
          <p:nvPr/>
        </p:nvCxnSpPr>
        <p:spPr>
          <a:xfrm rot="5400000">
            <a:off x="53149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57" name="Straight Connector 56"/>
          <p:cNvCxnSpPr>
            <a:stCxn id="49" idx="2"/>
            <a:endCxn id="55" idx="0"/>
          </p:cNvCxnSpPr>
          <p:nvPr/>
        </p:nvCxnSpPr>
        <p:spPr>
          <a:xfrm rot="16200000" flipH="1">
            <a:off x="59245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58" name="TextBox 57"/>
          <p:cNvSpPr txBox="1"/>
          <p:nvPr/>
        </p:nvSpPr>
        <p:spPr>
          <a:xfrm>
            <a:off x="4953000" y="5334001"/>
            <a:ext cx="762000" cy="276999"/>
          </a:xfrm>
          <a:prstGeom prst="rect">
            <a:avLst/>
          </a:prstGeom>
          <a:noFill/>
        </p:spPr>
        <p:txBody>
          <a:bodyPr wrap="square" rtlCol="0">
            <a:spAutoFit/>
          </a:bodyPr>
          <a:lstStyle/>
          <a:p>
            <a:r>
              <a:rPr lang="en-US" sz="1200"/>
              <a:t>Single</a:t>
            </a:r>
          </a:p>
        </p:txBody>
      </p:sp>
      <p:sp>
        <p:nvSpPr>
          <p:cNvPr id="59" name="TextBox 58"/>
          <p:cNvSpPr txBox="1"/>
          <p:nvPr/>
        </p:nvSpPr>
        <p:spPr>
          <a:xfrm>
            <a:off x="6248400" y="5334001"/>
            <a:ext cx="914400" cy="461665"/>
          </a:xfrm>
          <a:prstGeom prst="rect">
            <a:avLst/>
          </a:prstGeom>
          <a:noFill/>
        </p:spPr>
        <p:txBody>
          <a:bodyPr wrap="square" rtlCol="0">
            <a:spAutoFit/>
          </a:bodyPr>
          <a:lstStyle/>
          <a:p>
            <a:r>
              <a:rPr lang="en-US" sz="1200"/>
              <a:t>Divorced, Married</a:t>
            </a:r>
          </a:p>
        </p:txBody>
      </p:sp>
      <p:sp>
        <p:nvSpPr>
          <p:cNvPr id="60" name="Oval 59"/>
          <p:cNvSpPr/>
          <p:nvPr/>
        </p:nvSpPr>
        <p:spPr>
          <a:xfrm>
            <a:off x="1981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61" name="Oval 60"/>
          <p:cNvSpPr/>
          <p:nvPr/>
        </p:nvSpPr>
        <p:spPr>
          <a:xfrm>
            <a:off x="3200400" y="45339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62" name="Straight Connector 61"/>
          <p:cNvCxnSpPr>
            <a:stCxn id="38" idx="2"/>
            <a:endCxn id="60" idx="0"/>
          </p:cNvCxnSpPr>
          <p:nvPr/>
        </p:nvCxnSpPr>
        <p:spPr>
          <a:xfrm rot="5400000">
            <a:off x="2266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p:cNvCxnSpPr>
            <a:stCxn id="38" idx="2"/>
            <a:endCxn id="61" idx="0"/>
          </p:cNvCxnSpPr>
          <p:nvPr/>
        </p:nvCxnSpPr>
        <p:spPr>
          <a:xfrm rot="16200000" flipH="1">
            <a:off x="28765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64" name="TextBox 63"/>
          <p:cNvSpPr txBox="1"/>
          <p:nvPr/>
        </p:nvSpPr>
        <p:spPr>
          <a:xfrm>
            <a:off x="1981200" y="4038601"/>
            <a:ext cx="762000" cy="276999"/>
          </a:xfrm>
          <a:prstGeom prst="rect">
            <a:avLst/>
          </a:prstGeom>
          <a:noFill/>
        </p:spPr>
        <p:txBody>
          <a:bodyPr wrap="square" rtlCol="0">
            <a:spAutoFit/>
          </a:bodyPr>
          <a:lstStyle/>
          <a:p>
            <a:r>
              <a:rPr lang="en-US" sz="1200"/>
              <a:t>Laki-Laki</a:t>
            </a:r>
          </a:p>
        </p:txBody>
      </p:sp>
      <p:sp>
        <p:nvSpPr>
          <p:cNvPr id="65" name="TextBox 64"/>
          <p:cNvSpPr txBox="1"/>
          <p:nvPr/>
        </p:nvSpPr>
        <p:spPr>
          <a:xfrm>
            <a:off x="3200400" y="4038601"/>
            <a:ext cx="914400" cy="276999"/>
          </a:xfrm>
          <a:prstGeom prst="rect">
            <a:avLst/>
          </a:prstGeom>
          <a:noFill/>
        </p:spPr>
        <p:txBody>
          <a:bodyPr wrap="square" rtlCol="0">
            <a:spAutoFit/>
          </a:bodyPr>
          <a:lstStyle/>
          <a:p>
            <a:r>
              <a:rPr lang="en-US" sz="1200"/>
              <a:t>Perempuan</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06721097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14700" y="22098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Rumah Milik Sendiri</a:t>
            </a:r>
          </a:p>
        </p:txBody>
      </p:sp>
      <p:sp>
        <p:nvSpPr>
          <p:cNvPr id="6" name="Rounded Rectangle 5"/>
          <p:cNvSpPr/>
          <p:nvPr/>
        </p:nvSpPr>
        <p:spPr>
          <a:xfrm>
            <a:off x="2209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Jenis Kelamin</a:t>
            </a:r>
          </a:p>
        </p:txBody>
      </p:sp>
      <p:sp>
        <p:nvSpPr>
          <p:cNvPr id="7" name="Rounded Rectangle 6"/>
          <p:cNvSpPr/>
          <p:nvPr/>
        </p:nvSpPr>
        <p:spPr>
          <a:xfrm>
            <a:off x="4495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Penghasilan Per Bulan</a:t>
            </a:r>
          </a:p>
        </p:txBody>
      </p:sp>
      <p:cxnSp>
        <p:nvCxnSpPr>
          <p:cNvPr id="9" name="Straight Connector 8"/>
          <p:cNvCxnSpPr>
            <a:stCxn id="5" idx="2"/>
            <a:endCxn id="6" idx="0"/>
          </p:cNvCxnSpPr>
          <p:nvPr/>
        </p:nvCxnSpPr>
        <p:spPr>
          <a:xfrm rot="5400000">
            <a:off x="3219450" y="2495550"/>
            <a:ext cx="457200" cy="11049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a:stCxn id="5" idx="2"/>
            <a:endCxn id="7" idx="0"/>
          </p:cNvCxnSpPr>
          <p:nvPr/>
        </p:nvCxnSpPr>
        <p:spPr>
          <a:xfrm rot="16200000" flipH="1">
            <a:off x="4362450" y="2457450"/>
            <a:ext cx="457200" cy="11811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2743200" y="2895601"/>
            <a:ext cx="762000" cy="276999"/>
          </a:xfrm>
          <a:prstGeom prst="rect">
            <a:avLst/>
          </a:prstGeom>
          <a:noFill/>
        </p:spPr>
        <p:txBody>
          <a:bodyPr wrap="square" rtlCol="0">
            <a:spAutoFit/>
          </a:bodyPr>
          <a:lstStyle/>
          <a:p>
            <a:r>
              <a:rPr lang="en-US" sz="1200"/>
              <a:t>Tidak</a:t>
            </a:r>
          </a:p>
        </p:txBody>
      </p:sp>
      <p:sp>
        <p:nvSpPr>
          <p:cNvPr id="13" name="TextBox 12"/>
          <p:cNvSpPr txBox="1"/>
          <p:nvPr/>
        </p:nvSpPr>
        <p:spPr>
          <a:xfrm>
            <a:off x="4876800" y="2895601"/>
            <a:ext cx="762000" cy="276999"/>
          </a:xfrm>
          <a:prstGeom prst="rect">
            <a:avLst/>
          </a:prstGeom>
          <a:noFill/>
        </p:spPr>
        <p:txBody>
          <a:bodyPr wrap="square" rtlCol="0">
            <a:spAutoFit/>
          </a:bodyPr>
          <a:lstStyle/>
          <a:p>
            <a:r>
              <a:rPr lang="en-US" sz="1200"/>
              <a:t>Ya</a:t>
            </a:r>
          </a:p>
        </p:txBody>
      </p:sp>
      <p:sp>
        <p:nvSpPr>
          <p:cNvPr id="14" name="Oval 13"/>
          <p:cNvSpPr/>
          <p:nvPr/>
        </p:nvSpPr>
        <p:spPr>
          <a:xfrm>
            <a:off x="4267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16" name="Rounded Rectangle 15"/>
          <p:cNvSpPr/>
          <p:nvPr/>
        </p:nvSpPr>
        <p:spPr>
          <a:xfrm>
            <a:off x="5257800" y="45339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Status Pernikahan</a:t>
            </a:r>
          </a:p>
        </p:txBody>
      </p:sp>
      <p:cxnSp>
        <p:nvCxnSpPr>
          <p:cNvPr id="18" name="Straight Connector 17"/>
          <p:cNvCxnSpPr>
            <a:stCxn id="7" idx="2"/>
            <a:endCxn id="14" idx="0"/>
          </p:cNvCxnSpPr>
          <p:nvPr/>
        </p:nvCxnSpPr>
        <p:spPr>
          <a:xfrm rot="5400000">
            <a:off x="4552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p:cNvCxnSpPr>
            <a:stCxn id="7" idx="2"/>
            <a:endCxn id="16" idx="0"/>
          </p:cNvCxnSpPr>
          <p:nvPr/>
        </p:nvCxnSpPr>
        <p:spPr>
          <a:xfrm rot="16200000" flipH="1">
            <a:off x="5238750" y="3829050"/>
            <a:ext cx="647700" cy="762000"/>
          </a:xfrm>
          <a:prstGeom prst="line">
            <a:avLst/>
          </a:prstGeom>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4419600" y="4038601"/>
            <a:ext cx="762000" cy="276999"/>
          </a:xfrm>
          <a:prstGeom prst="rect">
            <a:avLst/>
          </a:prstGeom>
          <a:noFill/>
        </p:spPr>
        <p:txBody>
          <a:bodyPr wrap="square" rtlCol="0">
            <a:spAutoFit/>
          </a:bodyPr>
          <a:lstStyle/>
          <a:p>
            <a:r>
              <a:rPr lang="en-US" sz="1200"/>
              <a:t>&gt; 10</a:t>
            </a:r>
          </a:p>
        </p:txBody>
      </p:sp>
      <p:sp>
        <p:nvSpPr>
          <p:cNvPr id="22" name="TextBox 21"/>
          <p:cNvSpPr txBox="1"/>
          <p:nvPr/>
        </p:nvSpPr>
        <p:spPr>
          <a:xfrm>
            <a:off x="5486400" y="4038601"/>
            <a:ext cx="762000" cy="276999"/>
          </a:xfrm>
          <a:prstGeom prst="rect">
            <a:avLst/>
          </a:prstGeom>
          <a:noFill/>
        </p:spPr>
        <p:txBody>
          <a:bodyPr wrap="square" rtlCol="0">
            <a:spAutoFit/>
          </a:bodyPr>
          <a:lstStyle/>
          <a:p>
            <a:r>
              <a:rPr lang="en-US" sz="1200">
                <a:sym typeface="Symbol"/>
              </a:rPr>
              <a:t></a:t>
            </a:r>
            <a:r>
              <a:rPr lang="en-US" sz="1200"/>
              <a:t> 10</a:t>
            </a:r>
          </a:p>
        </p:txBody>
      </p:sp>
      <p:sp>
        <p:nvSpPr>
          <p:cNvPr id="24" name="Oval 23"/>
          <p:cNvSpPr/>
          <p:nvPr/>
        </p:nvSpPr>
        <p:spPr>
          <a:xfrm>
            <a:off x="5029200" y="57912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25" name="Oval 24"/>
          <p:cNvSpPr/>
          <p:nvPr/>
        </p:nvSpPr>
        <p:spPr>
          <a:xfrm>
            <a:off x="6248400" y="57912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27" name="Straight Connector 26"/>
          <p:cNvCxnSpPr>
            <a:stCxn id="16" idx="2"/>
            <a:endCxn id="24" idx="0"/>
          </p:cNvCxnSpPr>
          <p:nvPr/>
        </p:nvCxnSpPr>
        <p:spPr>
          <a:xfrm rot="5400000">
            <a:off x="53149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Straight Connector 28"/>
          <p:cNvCxnSpPr>
            <a:stCxn id="16" idx="2"/>
            <a:endCxn id="25" idx="0"/>
          </p:cNvCxnSpPr>
          <p:nvPr/>
        </p:nvCxnSpPr>
        <p:spPr>
          <a:xfrm rot="16200000" flipH="1">
            <a:off x="59245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p:cNvSpPr txBox="1"/>
          <p:nvPr/>
        </p:nvSpPr>
        <p:spPr>
          <a:xfrm>
            <a:off x="4953000" y="5334001"/>
            <a:ext cx="762000" cy="276999"/>
          </a:xfrm>
          <a:prstGeom prst="rect">
            <a:avLst/>
          </a:prstGeom>
          <a:noFill/>
        </p:spPr>
        <p:txBody>
          <a:bodyPr wrap="square" rtlCol="0">
            <a:spAutoFit/>
          </a:bodyPr>
          <a:lstStyle/>
          <a:p>
            <a:r>
              <a:rPr lang="en-US" sz="1200"/>
              <a:t>Single</a:t>
            </a:r>
          </a:p>
        </p:txBody>
      </p:sp>
      <p:sp>
        <p:nvSpPr>
          <p:cNvPr id="31" name="TextBox 30"/>
          <p:cNvSpPr txBox="1"/>
          <p:nvPr/>
        </p:nvSpPr>
        <p:spPr>
          <a:xfrm>
            <a:off x="6248400" y="5334001"/>
            <a:ext cx="914400" cy="461665"/>
          </a:xfrm>
          <a:prstGeom prst="rect">
            <a:avLst/>
          </a:prstGeom>
          <a:noFill/>
        </p:spPr>
        <p:txBody>
          <a:bodyPr wrap="square" rtlCol="0">
            <a:spAutoFit/>
          </a:bodyPr>
          <a:lstStyle/>
          <a:p>
            <a:r>
              <a:rPr lang="en-US" sz="1200"/>
              <a:t>Divorced, Married</a:t>
            </a:r>
          </a:p>
        </p:txBody>
      </p:sp>
      <p:sp>
        <p:nvSpPr>
          <p:cNvPr id="34" name="Oval 33"/>
          <p:cNvSpPr/>
          <p:nvPr/>
        </p:nvSpPr>
        <p:spPr>
          <a:xfrm>
            <a:off x="1981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35" name="Oval 34"/>
          <p:cNvSpPr/>
          <p:nvPr/>
        </p:nvSpPr>
        <p:spPr>
          <a:xfrm>
            <a:off x="3200400" y="45339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37" name="Straight Connector 36"/>
          <p:cNvCxnSpPr>
            <a:stCxn id="6" idx="2"/>
            <a:endCxn id="34" idx="0"/>
          </p:cNvCxnSpPr>
          <p:nvPr/>
        </p:nvCxnSpPr>
        <p:spPr>
          <a:xfrm rot="5400000">
            <a:off x="2266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p:cNvCxnSpPr>
            <a:stCxn id="6" idx="2"/>
            <a:endCxn id="35" idx="0"/>
          </p:cNvCxnSpPr>
          <p:nvPr/>
        </p:nvCxnSpPr>
        <p:spPr>
          <a:xfrm rot="16200000" flipH="1">
            <a:off x="28765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40" name="TextBox 39"/>
          <p:cNvSpPr txBox="1"/>
          <p:nvPr/>
        </p:nvSpPr>
        <p:spPr>
          <a:xfrm>
            <a:off x="1981200" y="4038601"/>
            <a:ext cx="762000" cy="276999"/>
          </a:xfrm>
          <a:prstGeom prst="rect">
            <a:avLst/>
          </a:prstGeom>
          <a:noFill/>
        </p:spPr>
        <p:txBody>
          <a:bodyPr wrap="square" rtlCol="0">
            <a:spAutoFit/>
          </a:bodyPr>
          <a:lstStyle/>
          <a:p>
            <a:r>
              <a:rPr lang="en-US" sz="1200"/>
              <a:t>Laki-Laki</a:t>
            </a:r>
          </a:p>
        </p:txBody>
      </p:sp>
      <p:sp>
        <p:nvSpPr>
          <p:cNvPr id="41" name="TextBox 40"/>
          <p:cNvSpPr txBox="1"/>
          <p:nvPr/>
        </p:nvSpPr>
        <p:spPr>
          <a:xfrm>
            <a:off x="3200400" y="4038601"/>
            <a:ext cx="914400" cy="276999"/>
          </a:xfrm>
          <a:prstGeom prst="rect">
            <a:avLst/>
          </a:prstGeom>
          <a:noFill/>
        </p:spPr>
        <p:txBody>
          <a:bodyPr wrap="square" rtlCol="0">
            <a:spAutoFit/>
          </a:bodyPr>
          <a:lstStyle/>
          <a:p>
            <a:r>
              <a:rPr lang="en-US" sz="1200"/>
              <a:t>Perempuan</a:t>
            </a:r>
          </a:p>
        </p:txBody>
      </p:sp>
      <p:pic>
        <p:nvPicPr>
          <p:cNvPr id="21506" name="Picture 2" descr="http://ts4.mm.bing.net/th?id=H.4588048294611239&amp;pid=1.9"/>
          <p:cNvPicPr>
            <a:picLocks noChangeAspect="1" noChangeArrowheads="1"/>
          </p:cNvPicPr>
          <p:nvPr/>
        </p:nvPicPr>
        <p:blipFill>
          <a:blip r:embed="rId2" cstate="print"/>
          <a:srcRect/>
          <a:stretch>
            <a:fillRect/>
          </a:stretch>
        </p:blipFill>
        <p:spPr bwMode="auto">
          <a:xfrm>
            <a:off x="6267450" y="76200"/>
            <a:ext cx="1733550" cy="2667000"/>
          </a:xfrm>
          <a:prstGeom prst="rect">
            <a:avLst/>
          </a:prstGeom>
          <a:noFill/>
        </p:spPr>
      </p:pic>
      <p:sp>
        <p:nvSpPr>
          <p:cNvPr id="32" name="TextBox 31"/>
          <p:cNvSpPr txBox="1"/>
          <p:nvPr/>
        </p:nvSpPr>
        <p:spPr>
          <a:xfrm>
            <a:off x="7924800" y="533400"/>
            <a:ext cx="2514600" cy="1938992"/>
          </a:xfrm>
          <a:prstGeom prst="rect">
            <a:avLst/>
          </a:prstGeom>
          <a:solidFill>
            <a:schemeClr val="bg1"/>
          </a:solidFill>
        </p:spPr>
        <p:txBody>
          <a:bodyPr wrap="square" rtlCol="0">
            <a:spAutoFit/>
          </a:bodyPr>
          <a:lstStyle/>
          <a:p>
            <a:r>
              <a:rPr lang="en-US" sz="2000" dirty="0" err="1"/>
              <a:t>Profil</a:t>
            </a:r>
            <a:r>
              <a:rPr lang="en-US" sz="2000" dirty="0"/>
              <a:t>:</a:t>
            </a:r>
          </a:p>
          <a:p>
            <a:pPr marL="287338" indent="-287338">
              <a:buFont typeface="Courier New" pitchFamily="49" charset="0"/>
              <a:buChar char="o"/>
            </a:pPr>
            <a:r>
              <a:rPr lang="en-US" sz="2000" dirty="0" err="1"/>
              <a:t>Pria</a:t>
            </a:r>
            <a:endParaRPr lang="en-US" sz="2000" dirty="0"/>
          </a:p>
          <a:p>
            <a:pPr marL="287338" indent="-287338">
              <a:buFont typeface="Courier New" pitchFamily="49" charset="0"/>
              <a:buChar char="o"/>
            </a:pPr>
            <a:r>
              <a:rPr lang="en-US" sz="2000" b="1" dirty="0" err="1">
                <a:solidFill>
                  <a:srgbClr val="FF0000"/>
                </a:solidFill>
              </a:rPr>
              <a:t>Rumah</a:t>
            </a:r>
            <a:r>
              <a:rPr lang="en-US" sz="2000" b="1" dirty="0">
                <a:solidFill>
                  <a:srgbClr val="FF0000"/>
                </a:solidFill>
              </a:rPr>
              <a:t> </a:t>
            </a:r>
            <a:r>
              <a:rPr lang="en-US" sz="2000" b="1" dirty="0" err="1">
                <a:solidFill>
                  <a:srgbClr val="FF0000"/>
                </a:solidFill>
              </a:rPr>
              <a:t>Sendiri</a:t>
            </a:r>
            <a:endParaRPr lang="en-US" sz="2000" b="1" dirty="0">
              <a:solidFill>
                <a:srgbClr val="FF0000"/>
              </a:solidFill>
            </a:endParaRPr>
          </a:p>
          <a:p>
            <a:pPr marL="287338" indent="-287338">
              <a:buFont typeface="Courier New" pitchFamily="49" charset="0"/>
              <a:buChar char="o"/>
            </a:pPr>
            <a:r>
              <a:rPr lang="en-US" sz="2000" dirty="0" err="1"/>
              <a:t>Penghasilan</a:t>
            </a:r>
            <a:r>
              <a:rPr lang="en-US" sz="2000" dirty="0"/>
              <a:t> 8 </a:t>
            </a:r>
            <a:r>
              <a:rPr lang="en-US" sz="2000" dirty="0" err="1"/>
              <a:t>juta</a:t>
            </a:r>
            <a:r>
              <a:rPr lang="en-US" sz="2000" dirty="0"/>
              <a:t> per </a:t>
            </a:r>
            <a:r>
              <a:rPr lang="en-US" sz="2000" dirty="0" err="1"/>
              <a:t>bulan</a:t>
            </a:r>
            <a:endParaRPr lang="en-US" sz="2000" dirty="0"/>
          </a:p>
          <a:p>
            <a:pPr marL="287338" indent="-287338">
              <a:buFont typeface="Courier New" pitchFamily="49" charset="0"/>
              <a:buChar char="o"/>
            </a:pPr>
            <a:r>
              <a:rPr lang="en-US" sz="2000" dirty="0" err="1"/>
              <a:t>Bujangan</a:t>
            </a:r>
            <a:endParaRPr lang="en-US" sz="2000" dirty="0"/>
          </a:p>
        </p:txBody>
      </p:sp>
      <p:pic>
        <p:nvPicPr>
          <p:cNvPr id="21508" name="Picture 4" descr="http://ts2.mm.bing.net/th?id=H.4990834565186185&amp;pid=1.9"/>
          <p:cNvPicPr>
            <a:picLocks noChangeAspect="1" noChangeArrowheads="1"/>
          </p:cNvPicPr>
          <p:nvPr/>
        </p:nvPicPr>
        <p:blipFill>
          <a:blip r:embed="rId3" cstate="print"/>
          <a:srcRect/>
          <a:stretch>
            <a:fillRect/>
          </a:stretch>
        </p:blipFill>
        <p:spPr bwMode="auto">
          <a:xfrm>
            <a:off x="7391400" y="3962401"/>
            <a:ext cx="2944426" cy="1581151"/>
          </a:xfrm>
          <a:prstGeom prst="rect">
            <a:avLst/>
          </a:prstGeom>
          <a:noFill/>
        </p:spPr>
      </p:pic>
      <p:sp>
        <p:nvSpPr>
          <p:cNvPr id="33" name="TextBox 32"/>
          <p:cNvSpPr txBox="1"/>
          <p:nvPr/>
        </p:nvSpPr>
        <p:spPr>
          <a:xfrm>
            <a:off x="8305800" y="3277850"/>
            <a:ext cx="1219200" cy="1446550"/>
          </a:xfrm>
          <a:prstGeom prst="rect">
            <a:avLst/>
          </a:prstGeom>
          <a:noFill/>
        </p:spPr>
        <p:txBody>
          <a:bodyPr wrap="square" rtlCol="0">
            <a:spAutoFit/>
          </a:bodyPr>
          <a:lstStyle/>
          <a:p>
            <a:pPr algn="ctr"/>
            <a:r>
              <a:rPr lang="en-US" sz="8800">
                <a:ln w="18415" cmpd="sng">
                  <a:solidFill>
                    <a:srgbClr val="FFFFFF"/>
                  </a:solidFill>
                  <a:prstDash val="solid"/>
                </a:ln>
                <a:solidFill>
                  <a:srgbClr val="FFFFFF"/>
                </a:solidFill>
                <a:effectLst>
                  <a:glow rad="101600">
                    <a:schemeClr val="accent5">
                      <a:lumMod val="75000"/>
                      <a:alpha val="60000"/>
                    </a:schemeClr>
                  </a:glow>
                  <a:outerShdw blurRad="63500" dir="3600000" algn="tl" rotWithShape="0">
                    <a:srgbClr val="000000">
                      <a:alpha val="70000"/>
                    </a:srgbClr>
                  </a:outerShdw>
                </a:effectLst>
              </a:rPr>
              <a:t>?</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23760465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14700" y="22098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Rumah Milik Sendiri</a:t>
            </a:r>
          </a:p>
        </p:txBody>
      </p:sp>
      <p:sp>
        <p:nvSpPr>
          <p:cNvPr id="6" name="Rounded Rectangle 5"/>
          <p:cNvSpPr/>
          <p:nvPr/>
        </p:nvSpPr>
        <p:spPr>
          <a:xfrm>
            <a:off x="2209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Jenis Kelamin</a:t>
            </a:r>
          </a:p>
        </p:txBody>
      </p:sp>
      <p:sp>
        <p:nvSpPr>
          <p:cNvPr id="7" name="Rounded Rectangle 6"/>
          <p:cNvSpPr/>
          <p:nvPr/>
        </p:nvSpPr>
        <p:spPr>
          <a:xfrm>
            <a:off x="4495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Penghasilan Per Bulan</a:t>
            </a:r>
          </a:p>
        </p:txBody>
      </p:sp>
      <p:cxnSp>
        <p:nvCxnSpPr>
          <p:cNvPr id="9" name="Straight Connector 8"/>
          <p:cNvCxnSpPr>
            <a:stCxn id="5" idx="2"/>
            <a:endCxn id="6" idx="0"/>
          </p:cNvCxnSpPr>
          <p:nvPr/>
        </p:nvCxnSpPr>
        <p:spPr>
          <a:xfrm rot="5400000">
            <a:off x="3219450" y="2495550"/>
            <a:ext cx="457200" cy="11049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a:stCxn id="5" idx="2"/>
            <a:endCxn id="7" idx="0"/>
          </p:cNvCxnSpPr>
          <p:nvPr/>
        </p:nvCxnSpPr>
        <p:spPr>
          <a:xfrm rot="16200000" flipH="1">
            <a:off x="4362450" y="2457450"/>
            <a:ext cx="457200" cy="11811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2743200" y="2895601"/>
            <a:ext cx="762000" cy="276999"/>
          </a:xfrm>
          <a:prstGeom prst="rect">
            <a:avLst/>
          </a:prstGeom>
          <a:noFill/>
        </p:spPr>
        <p:txBody>
          <a:bodyPr wrap="square" rtlCol="0">
            <a:spAutoFit/>
          </a:bodyPr>
          <a:lstStyle/>
          <a:p>
            <a:r>
              <a:rPr lang="en-US" sz="1200"/>
              <a:t>Tidak</a:t>
            </a:r>
          </a:p>
        </p:txBody>
      </p:sp>
      <p:sp>
        <p:nvSpPr>
          <p:cNvPr id="13" name="TextBox 12"/>
          <p:cNvSpPr txBox="1"/>
          <p:nvPr/>
        </p:nvSpPr>
        <p:spPr>
          <a:xfrm>
            <a:off x="4876800" y="2895601"/>
            <a:ext cx="762000" cy="276999"/>
          </a:xfrm>
          <a:prstGeom prst="rect">
            <a:avLst/>
          </a:prstGeom>
          <a:noFill/>
        </p:spPr>
        <p:txBody>
          <a:bodyPr wrap="square" rtlCol="0">
            <a:spAutoFit/>
          </a:bodyPr>
          <a:lstStyle/>
          <a:p>
            <a:r>
              <a:rPr lang="en-US" sz="1200"/>
              <a:t>Ya</a:t>
            </a:r>
          </a:p>
        </p:txBody>
      </p:sp>
      <p:sp>
        <p:nvSpPr>
          <p:cNvPr id="14" name="Oval 13"/>
          <p:cNvSpPr/>
          <p:nvPr/>
        </p:nvSpPr>
        <p:spPr>
          <a:xfrm>
            <a:off x="4267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16" name="Rounded Rectangle 15"/>
          <p:cNvSpPr/>
          <p:nvPr/>
        </p:nvSpPr>
        <p:spPr>
          <a:xfrm>
            <a:off x="5257800" y="45339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Status Pernikahan</a:t>
            </a:r>
          </a:p>
        </p:txBody>
      </p:sp>
      <p:cxnSp>
        <p:nvCxnSpPr>
          <p:cNvPr id="18" name="Straight Connector 17"/>
          <p:cNvCxnSpPr>
            <a:stCxn id="7" idx="2"/>
            <a:endCxn id="14" idx="0"/>
          </p:cNvCxnSpPr>
          <p:nvPr/>
        </p:nvCxnSpPr>
        <p:spPr>
          <a:xfrm rot="5400000">
            <a:off x="4552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p:cNvCxnSpPr>
            <a:stCxn id="7" idx="2"/>
            <a:endCxn id="16" idx="0"/>
          </p:cNvCxnSpPr>
          <p:nvPr/>
        </p:nvCxnSpPr>
        <p:spPr>
          <a:xfrm rot="16200000" flipH="1">
            <a:off x="5238750" y="3829050"/>
            <a:ext cx="647700" cy="7620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4419600" y="4038601"/>
            <a:ext cx="762000" cy="276999"/>
          </a:xfrm>
          <a:prstGeom prst="rect">
            <a:avLst/>
          </a:prstGeom>
          <a:noFill/>
        </p:spPr>
        <p:txBody>
          <a:bodyPr wrap="square" rtlCol="0">
            <a:spAutoFit/>
          </a:bodyPr>
          <a:lstStyle/>
          <a:p>
            <a:r>
              <a:rPr lang="en-US" sz="1200"/>
              <a:t>&gt; 10</a:t>
            </a:r>
          </a:p>
        </p:txBody>
      </p:sp>
      <p:sp>
        <p:nvSpPr>
          <p:cNvPr id="22" name="TextBox 21"/>
          <p:cNvSpPr txBox="1"/>
          <p:nvPr/>
        </p:nvSpPr>
        <p:spPr>
          <a:xfrm>
            <a:off x="5486400" y="4038601"/>
            <a:ext cx="762000" cy="276999"/>
          </a:xfrm>
          <a:prstGeom prst="rect">
            <a:avLst/>
          </a:prstGeom>
          <a:noFill/>
        </p:spPr>
        <p:txBody>
          <a:bodyPr wrap="square" rtlCol="0">
            <a:spAutoFit/>
          </a:bodyPr>
          <a:lstStyle/>
          <a:p>
            <a:r>
              <a:rPr lang="en-US" sz="1200">
                <a:sym typeface="Symbol"/>
              </a:rPr>
              <a:t></a:t>
            </a:r>
            <a:r>
              <a:rPr lang="en-US" sz="1200"/>
              <a:t> 10</a:t>
            </a:r>
          </a:p>
        </p:txBody>
      </p:sp>
      <p:sp>
        <p:nvSpPr>
          <p:cNvPr id="24" name="Oval 23"/>
          <p:cNvSpPr/>
          <p:nvPr/>
        </p:nvSpPr>
        <p:spPr>
          <a:xfrm>
            <a:off x="5029200" y="57912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25" name="Oval 24"/>
          <p:cNvSpPr/>
          <p:nvPr/>
        </p:nvSpPr>
        <p:spPr>
          <a:xfrm>
            <a:off x="6248400" y="57912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27" name="Straight Connector 26"/>
          <p:cNvCxnSpPr>
            <a:stCxn id="16" idx="2"/>
            <a:endCxn id="24" idx="0"/>
          </p:cNvCxnSpPr>
          <p:nvPr/>
        </p:nvCxnSpPr>
        <p:spPr>
          <a:xfrm rot="5400000">
            <a:off x="53149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Straight Connector 28"/>
          <p:cNvCxnSpPr>
            <a:stCxn id="16" idx="2"/>
            <a:endCxn id="25" idx="0"/>
          </p:cNvCxnSpPr>
          <p:nvPr/>
        </p:nvCxnSpPr>
        <p:spPr>
          <a:xfrm rot="16200000" flipH="1">
            <a:off x="59245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p:cNvSpPr txBox="1"/>
          <p:nvPr/>
        </p:nvSpPr>
        <p:spPr>
          <a:xfrm>
            <a:off x="4953000" y="5334001"/>
            <a:ext cx="762000" cy="276999"/>
          </a:xfrm>
          <a:prstGeom prst="rect">
            <a:avLst/>
          </a:prstGeom>
          <a:noFill/>
        </p:spPr>
        <p:txBody>
          <a:bodyPr wrap="square" rtlCol="0">
            <a:spAutoFit/>
          </a:bodyPr>
          <a:lstStyle/>
          <a:p>
            <a:r>
              <a:rPr lang="en-US" sz="1200"/>
              <a:t>Single</a:t>
            </a:r>
          </a:p>
        </p:txBody>
      </p:sp>
      <p:sp>
        <p:nvSpPr>
          <p:cNvPr id="31" name="TextBox 30"/>
          <p:cNvSpPr txBox="1"/>
          <p:nvPr/>
        </p:nvSpPr>
        <p:spPr>
          <a:xfrm>
            <a:off x="6248400" y="5334001"/>
            <a:ext cx="914400" cy="461665"/>
          </a:xfrm>
          <a:prstGeom prst="rect">
            <a:avLst/>
          </a:prstGeom>
          <a:noFill/>
        </p:spPr>
        <p:txBody>
          <a:bodyPr wrap="square" rtlCol="0">
            <a:spAutoFit/>
          </a:bodyPr>
          <a:lstStyle/>
          <a:p>
            <a:r>
              <a:rPr lang="en-US" sz="1200"/>
              <a:t>Divorced, Married</a:t>
            </a:r>
          </a:p>
        </p:txBody>
      </p:sp>
      <p:sp>
        <p:nvSpPr>
          <p:cNvPr id="34" name="Oval 33"/>
          <p:cNvSpPr/>
          <p:nvPr/>
        </p:nvSpPr>
        <p:spPr>
          <a:xfrm>
            <a:off x="1981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35" name="Oval 34"/>
          <p:cNvSpPr/>
          <p:nvPr/>
        </p:nvSpPr>
        <p:spPr>
          <a:xfrm>
            <a:off x="3200400" y="45339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37" name="Straight Connector 36"/>
          <p:cNvCxnSpPr>
            <a:stCxn id="6" idx="2"/>
            <a:endCxn id="34" idx="0"/>
          </p:cNvCxnSpPr>
          <p:nvPr/>
        </p:nvCxnSpPr>
        <p:spPr>
          <a:xfrm rot="5400000">
            <a:off x="2266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p:cNvCxnSpPr>
            <a:stCxn id="6" idx="2"/>
            <a:endCxn id="35" idx="0"/>
          </p:cNvCxnSpPr>
          <p:nvPr/>
        </p:nvCxnSpPr>
        <p:spPr>
          <a:xfrm rot="16200000" flipH="1">
            <a:off x="28765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40" name="TextBox 39"/>
          <p:cNvSpPr txBox="1"/>
          <p:nvPr/>
        </p:nvSpPr>
        <p:spPr>
          <a:xfrm>
            <a:off x="1981200" y="4038601"/>
            <a:ext cx="762000" cy="276999"/>
          </a:xfrm>
          <a:prstGeom prst="rect">
            <a:avLst/>
          </a:prstGeom>
          <a:noFill/>
        </p:spPr>
        <p:txBody>
          <a:bodyPr wrap="square" rtlCol="0">
            <a:spAutoFit/>
          </a:bodyPr>
          <a:lstStyle/>
          <a:p>
            <a:r>
              <a:rPr lang="en-US" sz="1200"/>
              <a:t>Laki-Laki</a:t>
            </a:r>
          </a:p>
        </p:txBody>
      </p:sp>
      <p:sp>
        <p:nvSpPr>
          <p:cNvPr id="41" name="TextBox 40"/>
          <p:cNvSpPr txBox="1"/>
          <p:nvPr/>
        </p:nvSpPr>
        <p:spPr>
          <a:xfrm>
            <a:off x="3200400" y="4038601"/>
            <a:ext cx="914400" cy="276999"/>
          </a:xfrm>
          <a:prstGeom prst="rect">
            <a:avLst/>
          </a:prstGeom>
          <a:noFill/>
        </p:spPr>
        <p:txBody>
          <a:bodyPr wrap="square" rtlCol="0">
            <a:spAutoFit/>
          </a:bodyPr>
          <a:lstStyle/>
          <a:p>
            <a:r>
              <a:rPr lang="en-US" sz="1200"/>
              <a:t>Perempuan</a:t>
            </a:r>
          </a:p>
        </p:txBody>
      </p:sp>
      <p:pic>
        <p:nvPicPr>
          <p:cNvPr id="21506" name="Picture 2" descr="http://ts4.mm.bing.net/th?id=H.4588048294611239&amp;pid=1.9"/>
          <p:cNvPicPr>
            <a:picLocks noChangeAspect="1" noChangeArrowheads="1"/>
          </p:cNvPicPr>
          <p:nvPr/>
        </p:nvPicPr>
        <p:blipFill>
          <a:blip r:embed="rId2" cstate="print"/>
          <a:srcRect/>
          <a:stretch>
            <a:fillRect/>
          </a:stretch>
        </p:blipFill>
        <p:spPr bwMode="auto">
          <a:xfrm>
            <a:off x="6267450" y="76200"/>
            <a:ext cx="1733550" cy="2667000"/>
          </a:xfrm>
          <a:prstGeom prst="rect">
            <a:avLst/>
          </a:prstGeom>
          <a:noFill/>
        </p:spPr>
      </p:pic>
      <p:sp>
        <p:nvSpPr>
          <p:cNvPr id="32" name="TextBox 31"/>
          <p:cNvSpPr txBox="1"/>
          <p:nvPr/>
        </p:nvSpPr>
        <p:spPr>
          <a:xfrm>
            <a:off x="7924800" y="533400"/>
            <a:ext cx="2514600" cy="1938992"/>
          </a:xfrm>
          <a:prstGeom prst="rect">
            <a:avLst/>
          </a:prstGeom>
          <a:solidFill>
            <a:schemeClr val="bg1"/>
          </a:solidFill>
        </p:spPr>
        <p:txBody>
          <a:bodyPr wrap="square" rtlCol="0">
            <a:spAutoFit/>
          </a:bodyPr>
          <a:lstStyle/>
          <a:p>
            <a:r>
              <a:rPr lang="en-US" sz="2000" dirty="0" err="1"/>
              <a:t>Profil</a:t>
            </a:r>
            <a:r>
              <a:rPr lang="en-US" sz="2000" dirty="0"/>
              <a:t>:</a:t>
            </a:r>
          </a:p>
          <a:p>
            <a:pPr marL="287338" indent="-287338">
              <a:buFont typeface="Courier New" pitchFamily="49" charset="0"/>
              <a:buChar char="o"/>
            </a:pPr>
            <a:r>
              <a:rPr lang="en-US" sz="2000" dirty="0" err="1"/>
              <a:t>Pria</a:t>
            </a:r>
            <a:endParaRPr lang="en-US" sz="2000" dirty="0"/>
          </a:p>
          <a:p>
            <a:pPr marL="287338" indent="-287338">
              <a:buFont typeface="Courier New" pitchFamily="49" charset="0"/>
              <a:buChar char="o"/>
            </a:pPr>
            <a:r>
              <a:rPr lang="en-US" sz="2000" b="1" dirty="0" err="1">
                <a:solidFill>
                  <a:srgbClr val="FF0000"/>
                </a:solidFill>
              </a:rPr>
              <a:t>Rumah</a:t>
            </a:r>
            <a:r>
              <a:rPr lang="en-US" sz="2000" b="1" dirty="0">
                <a:solidFill>
                  <a:srgbClr val="FF0000"/>
                </a:solidFill>
              </a:rPr>
              <a:t> </a:t>
            </a:r>
            <a:r>
              <a:rPr lang="en-US" sz="2000" b="1" dirty="0" err="1">
                <a:solidFill>
                  <a:srgbClr val="FF0000"/>
                </a:solidFill>
              </a:rPr>
              <a:t>Sendiri</a:t>
            </a:r>
            <a:endParaRPr lang="en-US" sz="2000" b="1" dirty="0">
              <a:solidFill>
                <a:srgbClr val="FF0000"/>
              </a:solidFill>
            </a:endParaRPr>
          </a:p>
          <a:p>
            <a:pPr marL="287338" indent="-287338">
              <a:buFont typeface="Courier New" pitchFamily="49" charset="0"/>
              <a:buChar char="o"/>
            </a:pPr>
            <a:r>
              <a:rPr lang="en-US" sz="2000" b="1" dirty="0" err="1">
                <a:solidFill>
                  <a:srgbClr val="FF0000"/>
                </a:solidFill>
              </a:rPr>
              <a:t>Penghasilan</a:t>
            </a:r>
            <a:r>
              <a:rPr lang="en-US" sz="2000" b="1" dirty="0">
                <a:solidFill>
                  <a:srgbClr val="FF0000"/>
                </a:solidFill>
              </a:rPr>
              <a:t> 8 </a:t>
            </a:r>
            <a:r>
              <a:rPr lang="en-US" sz="2000" b="1" dirty="0" err="1">
                <a:solidFill>
                  <a:srgbClr val="FF0000"/>
                </a:solidFill>
              </a:rPr>
              <a:t>juta</a:t>
            </a:r>
            <a:r>
              <a:rPr lang="en-US" sz="2000" b="1" dirty="0">
                <a:solidFill>
                  <a:srgbClr val="FF0000"/>
                </a:solidFill>
              </a:rPr>
              <a:t> per </a:t>
            </a:r>
            <a:r>
              <a:rPr lang="en-US" sz="2000" b="1" dirty="0" err="1">
                <a:solidFill>
                  <a:srgbClr val="FF0000"/>
                </a:solidFill>
              </a:rPr>
              <a:t>bulan</a:t>
            </a:r>
            <a:endParaRPr lang="en-US" sz="2000" b="1" dirty="0">
              <a:solidFill>
                <a:srgbClr val="FF0000"/>
              </a:solidFill>
            </a:endParaRPr>
          </a:p>
          <a:p>
            <a:pPr marL="287338" indent="-287338">
              <a:buFont typeface="Courier New" pitchFamily="49" charset="0"/>
              <a:buChar char="o"/>
            </a:pPr>
            <a:r>
              <a:rPr lang="en-US" sz="2000" dirty="0" err="1"/>
              <a:t>Bujangan</a:t>
            </a:r>
            <a:endParaRPr lang="en-US" sz="2000" dirty="0"/>
          </a:p>
        </p:txBody>
      </p:sp>
      <p:pic>
        <p:nvPicPr>
          <p:cNvPr id="21508" name="Picture 4" descr="http://ts2.mm.bing.net/th?id=H.4990834565186185&amp;pid=1.9"/>
          <p:cNvPicPr>
            <a:picLocks noChangeAspect="1" noChangeArrowheads="1"/>
          </p:cNvPicPr>
          <p:nvPr/>
        </p:nvPicPr>
        <p:blipFill>
          <a:blip r:embed="rId3" cstate="print"/>
          <a:srcRect/>
          <a:stretch>
            <a:fillRect/>
          </a:stretch>
        </p:blipFill>
        <p:spPr bwMode="auto">
          <a:xfrm>
            <a:off x="7391400" y="3962401"/>
            <a:ext cx="2944426" cy="1581151"/>
          </a:xfrm>
          <a:prstGeom prst="rect">
            <a:avLst/>
          </a:prstGeom>
          <a:noFill/>
        </p:spPr>
      </p:pic>
      <p:sp>
        <p:nvSpPr>
          <p:cNvPr id="33" name="TextBox 32"/>
          <p:cNvSpPr txBox="1"/>
          <p:nvPr/>
        </p:nvSpPr>
        <p:spPr>
          <a:xfrm>
            <a:off x="8305800" y="3277850"/>
            <a:ext cx="1219200" cy="1446550"/>
          </a:xfrm>
          <a:prstGeom prst="rect">
            <a:avLst/>
          </a:prstGeom>
          <a:noFill/>
        </p:spPr>
        <p:txBody>
          <a:bodyPr wrap="square" rtlCol="0">
            <a:spAutoFit/>
          </a:bodyPr>
          <a:lstStyle/>
          <a:p>
            <a:pPr algn="ctr"/>
            <a:r>
              <a:rPr lang="en-US" sz="8800">
                <a:ln w="18415" cmpd="sng">
                  <a:solidFill>
                    <a:srgbClr val="FFFFFF"/>
                  </a:solidFill>
                  <a:prstDash val="solid"/>
                </a:ln>
                <a:solidFill>
                  <a:srgbClr val="FFFFFF"/>
                </a:solidFill>
                <a:effectLst>
                  <a:glow rad="101600">
                    <a:schemeClr val="accent5">
                      <a:lumMod val="75000"/>
                      <a:alpha val="60000"/>
                    </a:schemeClr>
                  </a:glow>
                  <a:outerShdw blurRad="63500" dir="3600000" algn="tl" rotWithShape="0">
                    <a:srgbClr val="000000">
                      <a:alpha val="70000"/>
                    </a:srgbClr>
                  </a:outerShdw>
                </a:effectLst>
              </a:rPr>
              <a:t>?</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1449833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14700" y="22098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Rumah Milik Sendiri</a:t>
            </a:r>
          </a:p>
        </p:txBody>
      </p:sp>
      <p:sp>
        <p:nvSpPr>
          <p:cNvPr id="6" name="Rounded Rectangle 5"/>
          <p:cNvSpPr/>
          <p:nvPr/>
        </p:nvSpPr>
        <p:spPr>
          <a:xfrm>
            <a:off x="2209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Jenis Kelamin</a:t>
            </a:r>
          </a:p>
        </p:txBody>
      </p:sp>
      <p:sp>
        <p:nvSpPr>
          <p:cNvPr id="7" name="Rounded Rectangle 6"/>
          <p:cNvSpPr/>
          <p:nvPr/>
        </p:nvSpPr>
        <p:spPr>
          <a:xfrm>
            <a:off x="4495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Penghasilan Per Bulan</a:t>
            </a:r>
          </a:p>
        </p:txBody>
      </p:sp>
      <p:cxnSp>
        <p:nvCxnSpPr>
          <p:cNvPr id="9" name="Straight Connector 8"/>
          <p:cNvCxnSpPr>
            <a:stCxn id="5" idx="2"/>
            <a:endCxn id="6" idx="0"/>
          </p:cNvCxnSpPr>
          <p:nvPr/>
        </p:nvCxnSpPr>
        <p:spPr>
          <a:xfrm rot="5400000">
            <a:off x="3219450" y="2495550"/>
            <a:ext cx="457200" cy="11049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a:stCxn id="5" idx="2"/>
            <a:endCxn id="7" idx="0"/>
          </p:cNvCxnSpPr>
          <p:nvPr/>
        </p:nvCxnSpPr>
        <p:spPr>
          <a:xfrm rot="16200000" flipH="1">
            <a:off x="4362450" y="2457450"/>
            <a:ext cx="457200" cy="11811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2743200" y="2895601"/>
            <a:ext cx="762000" cy="276999"/>
          </a:xfrm>
          <a:prstGeom prst="rect">
            <a:avLst/>
          </a:prstGeom>
          <a:noFill/>
        </p:spPr>
        <p:txBody>
          <a:bodyPr wrap="square" rtlCol="0">
            <a:spAutoFit/>
          </a:bodyPr>
          <a:lstStyle/>
          <a:p>
            <a:r>
              <a:rPr lang="en-US" sz="1200"/>
              <a:t>Tidak</a:t>
            </a:r>
          </a:p>
        </p:txBody>
      </p:sp>
      <p:sp>
        <p:nvSpPr>
          <p:cNvPr id="13" name="TextBox 12"/>
          <p:cNvSpPr txBox="1"/>
          <p:nvPr/>
        </p:nvSpPr>
        <p:spPr>
          <a:xfrm>
            <a:off x="4876800" y="2895601"/>
            <a:ext cx="762000" cy="276999"/>
          </a:xfrm>
          <a:prstGeom prst="rect">
            <a:avLst/>
          </a:prstGeom>
          <a:noFill/>
        </p:spPr>
        <p:txBody>
          <a:bodyPr wrap="square" rtlCol="0">
            <a:spAutoFit/>
          </a:bodyPr>
          <a:lstStyle/>
          <a:p>
            <a:r>
              <a:rPr lang="en-US" sz="1200"/>
              <a:t>Ya</a:t>
            </a:r>
          </a:p>
        </p:txBody>
      </p:sp>
      <p:sp>
        <p:nvSpPr>
          <p:cNvPr id="14" name="Oval 13"/>
          <p:cNvSpPr/>
          <p:nvPr/>
        </p:nvSpPr>
        <p:spPr>
          <a:xfrm>
            <a:off x="4267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16" name="Rounded Rectangle 15"/>
          <p:cNvSpPr/>
          <p:nvPr/>
        </p:nvSpPr>
        <p:spPr>
          <a:xfrm>
            <a:off x="5257800" y="45339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Status Pernikahan</a:t>
            </a:r>
          </a:p>
        </p:txBody>
      </p:sp>
      <p:cxnSp>
        <p:nvCxnSpPr>
          <p:cNvPr id="18" name="Straight Connector 17"/>
          <p:cNvCxnSpPr>
            <a:stCxn id="7" idx="2"/>
            <a:endCxn id="14" idx="0"/>
          </p:cNvCxnSpPr>
          <p:nvPr/>
        </p:nvCxnSpPr>
        <p:spPr>
          <a:xfrm rot="5400000">
            <a:off x="4552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p:cNvCxnSpPr>
            <a:stCxn id="7" idx="2"/>
            <a:endCxn id="16" idx="0"/>
          </p:cNvCxnSpPr>
          <p:nvPr/>
        </p:nvCxnSpPr>
        <p:spPr>
          <a:xfrm rot="16200000" flipH="1">
            <a:off x="5238750" y="3829050"/>
            <a:ext cx="647700" cy="7620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4419600" y="4038601"/>
            <a:ext cx="762000" cy="276999"/>
          </a:xfrm>
          <a:prstGeom prst="rect">
            <a:avLst/>
          </a:prstGeom>
          <a:noFill/>
        </p:spPr>
        <p:txBody>
          <a:bodyPr wrap="square" rtlCol="0">
            <a:spAutoFit/>
          </a:bodyPr>
          <a:lstStyle/>
          <a:p>
            <a:r>
              <a:rPr lang="en-US" sz="1200"/>
              <a:t>&gt; 10</a:t>
            </a:r>
          </a:p>
        </p:txBody>
      </p:sp>
      <p:sp>
        <p:nvSpPr>
          <p:cNvPr id="22" name="TextBox 21"/>
          <p:cNvSpPr txBox="1"/>
          <p:nvPr/>
        </p:nvSpPr>
        <p:spPr>
          <a:xfrm>
            <a:off x="5486400" y="4038601"/>
            <a:ext cx="762000" cy="276999"/>
          </a:xfrm>
          <a:prstGeom prst="rect">
            <a:avLst/>
          </a:prstGeom>
          <a:noFill/>
        </p:spPr>
        <p:txBody>
          <a:bodyPr wrap="square" rtlCol="0">
            <a:spAutoFit/>
          </a:bodyPr>
          <a:lstStyle/>
          <a:p>
            <a:r>
              <a:rPr lang="en-US" sz="1200">
                <a:sym typeface="Symbol"/>
              </a:rPr>
              <a:t></a:t>
            </a:r>
            <a:r>
              <a:rPr lang="en-US" sz="1200"/>
              <a:t> 10</a:t>
            </a:r>
          </a:p>
        </p:txBody>
      </p:sp>
      <p:sp>
        <p:nvSpPr>
          <p:cNvPr id="24" name="Oval 23"/>
          <p:cNvSpPr/>
          <p:nvPr/>
        </p:nvSpPr>
        <p:spPr>
          <a:xfrm>
            <a:off x="5029200" y="57912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25" name="Oval 24"/>
          <p:cNvSpPr/>
          <p:nvPr/>
        </p:nvSpPr>
        <p:spPr>
          <a:xfrm>
            <a:off x="6248400" y="57912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27" name="Straight Connector 26"/>
          <p:cNvCxnSpPr>
            <a:stCxn id="16" idx="2"/>
            <a:endCxn id="24" idx="0"/>
          </p:cNvCxnSpPr>
          <p:nvPr/>
        </p:nvCxnSpPr>
        <p:spPr>
          <a:xfrm rot="5400000">
            <a:off x="5314950" y="5162550"/>
            <a:ext cx="647700" cy="6096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stCxn id="16" idx="2"/>
            <a:endCxn id="25" idx="0"/>
          </p:cNvCxnSpPr>
          <p:nvPr/>
        </p:nvCxnSpPr>
        <p:spPr>
          <a:xfrm rot="16200000" flipH="1">
            <a:off x="59245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p:cNvSpPr txBox="1"/>
          <p:nvPr/>
        </p:nvSpPr>
        <p:spPr>
          <a:xfrm>
            <a:off x="4953000" y="5334001"/>
            <a:ext cx="762000" cy="276999"/>
          </a:xfrm>
          <a:prstGeom prst="rect">
            <a:avLst/>
          </a:prstGeom>
          <a:noFill/>
        </p:spPr>
        <p:txBody>
          <a:bodyPr wrap="square" rtlCol="0">
            <a:spAutoFit/>
          </a:bodyPr>
          <a:lstStyle/>
          <a:p>
            <a:r>
              <a:rPr lang="en-US" sz="1200"/>
              <a:t>Single</a:t>
            </a:r>
          </a:p>
        </p:txBody>
      </p:sp>
      <p:sp>
        <p:nvSpPr>
          <p:cNvPr id="31" name="TextBox 30"/>
          <p:cNvSpPr txBox="1"/>
          <p:nvPr/>
        </p:nvSpPr>
        <p:spPr>
          <a:xfrm>
            <a:off x="6248400" y="5334001"/>
            <a:ext cx="914400" cy="461665"/>
          </a:xfrm>
          <a:prstGeom prst="rect">
            <a:avLst/>
          </a:prstGeom>
          <a:noFill/>
        </p:spPr>
        <p:txBody>
          <a:bodyPr wrap="square" rtlCol="0">
            <a:spAutoFit/>
          </a:bodyPr>
          <a:lstStyle/>
          <a:p>
            <a:r>
              <a:rPr lang="en-US" sz="1200"/>
              <a:t>Divorced, Married</a:t>
            </a:r>
          </a:p>
        </p:txBody>
      </p:sp>
      <p:sp>
        <p:nvSpPr>
          <p:cNvPr id="34" name="Oval 33"/>
          <p:cNvSpPr/>
          <p:nvPr/>
        </p:nvSpPr>
        <p:spPr>
          <a:xfrm>
            <a:off x="1981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35" name="Oval 34"/>
          <p:cNvSpPr/>
          <p:nvPr/>
        </p:nvSpPr>
        <p:spPr>
          <a:xfrm>
            <a:off x="3200400" y="45339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37" name="Straight Connector 36"/>
          <p:cNvCxnSpPr>
            <a:stCxn id="6" idx="2"/>
            <a:endCxn id="34" idx="0"/>
          </p:cNvCxnSpPr>
          <p:nvPr/>
        </p:nvCxnSpPr>
        <p:spPr>
          <a:xfrm rot="5400000">
            <a:off x="2266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p:cNvCxnSpPr>
            <a:stCxn id="6" idx="2"/>
            <a:endCxn id="35" idx="0"/>
          </p:cNvCxnSpPr>
          <p:nvPr/>
        </p:nvCxnSpPr>
        <p:spPr>
          <a:xfrm rot="16200000" flipH="1">
            <a:off x="28765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40" name="TextBox 39"/>
          <p:cNvSpPr txBox="1"/>
          <p:nvPr/>
        </p:nvSpPr>
        <p:spPr>
          <a:xfrm>
            <a:off x="1981200" y="4038601"/>
            <a:ext cx="762000" cy="276999"/>
          </a:xfrm>
          <a:prstGeom prst="rect">
            <a:avLst/>
          </a:prstGeom>
          <a:noFill/>
        </p:spPr>
        <p:txBody>
          <a:bodyPr wrap="square" rtlCol="0">
            <a:spAutoFit/>
          </a:bodyPr>
          <a:lstStyle/>
          <a:p>
            <a:r>
              <a:rPr lang="en-US" sz="1200"/>
              <a:t>Laki-Laki</a:t>
            </a:r>
          </a:p>
        </p:txBody>
      </p:sp>
      <p:sp>
        <p:nvSpPr>
          <p:cNvPr id="41" name="TextBox 40"/>
          <p:cNvSpPr txBox="1"/>
          <p:nvPr/>
        </p:nvSpPr>
        <p:spPr>
          <a:xfrm>
            <a:off x="3200400" y="4038601"/>
            <a:ext cx="914400" cy="276999"/>
          </a:xfrm>
          <a:prstGeom prst="rect">
            <a:avLst/>
          </a:prstGeom>
          <a:noFill/>
        </p:spPr>
        <p:txBody>
          <a:bodyPr wrap="square" rtlCol="0">
            <a:spAutoFit/>
          </a:bodyPr>
          <a:lstStyle/>
          <a:p>
            <a:r>
              <a:rPr lang="en-US" sz="1200"/>
              <a:t>Perempuan</a:t>
            </a:r>
          </a:p>
        </p:txBody>
      </p:sp>
      <p:pic>
        <p:nvPicPr>
          <p:cNvPr id="21506" name="Picture 2" descr="http://ts4.mm.bing.net/th?id=H.4588048294611239&amp;pid=1.9"/>
          <p:cNvPicPr>
            <a:picLocks noChangeAspect="1" noChangeArrowheads="1"/>
          </p:cNvPicPr>
          <p:nvPr/>
        </p:nvPicPr>
        <p:blipFill>
          <a:blip r:embed="rId2" cstate="print"/>
          <a:srcRect/>
          <a:stretch>
            <a:fillRect/>
          </a:stretch>
        </p:blipFill>
        <p:spPr bwMode="auto">
          <a:xfrm>
            <a:off x="6267450" y="76200"/>
            <a:ext cx="1733550" cy="2667000"/>
          </a:xfrm>
          <a:prstGeom prst="rect">
            <a:avLst/>
          </a:prstGeom>
          <a:noFill/>
        </p:spPr>
      </p:pic>
      <p:sp>
        <p:nvSpPr>
          <p:cNvPr id="32" name="TextBox 31"/>
          <p:cNvSpPr txBox="1"/>
          <p:nvPr/>
        </p:nvSpPr>
        <p:spPr>
          <a:xfrm>
            <a:off x="7924800" y="533400"/>
            <a:ext cx="2514600" cy="1938992"/>
          </a:xfrm>
          <a:prstGeom prst="rect">
            <a:avLst/>
          </a:prstGeom>
          <a:solidFill>
            <a:schemeClr val="bg1"/>
          </a:solidFill>
        </p:spPr>
        <p:txBody>
          <a:bodyPr wrap="square" rtlCol="0">
            <a:spAutoFit/>
          </a:bodyPr>
          <a:lstStyle/>
          <a:p>
            <a:r>
              <a:rPr lang="en-US" sz="2000" dirty="0" err="1"/>
              <a:t>Profil</a:t>
            </a:r>
            <a:r>
              <a:rPr lang="en-US" sz="2000" dirty="0"/>
              <a:t>:</a:t>
            </a:r>
          </a:p>
          <a:p>
            <a:pPr marL="287338" indent="-287338">
              <a:buFont typeface="Courier New" pitchFamily="49" charset="0"/>
              <a:buChar char="o"/>
            </a:pPr>
            <a:r>
              <a:rPr lang="en-US" sz="2000" dirty="0" err="1"/>
              <a:t>Pria</a:t>
            </a:r>
            <a:endParaRPr lang="en-US" sz="2000" dirty="0"/>
          </a:p>
          <a:p>
            <a:pPr marL="287338" indent="-287338">
              <a:buFont typeface="Courier New" pitchFamily="49" charset="0"/>
              <a:buChar char="o"/>
            </a:pPr>
            <a:r>
              <a:rPr lang="en-US" sz="2000" b="1" dirty="0" err="1">
                <a:solidFill>
                  <a:srgbClr val="FF0000"/>
                </a:solidFill>
              </a:rPr>
              <a:t>Rumah</a:t>
            </a:r>
            <a:r>
              <a:rPr lang="en-US" sz="2000" b="1" dirty="0">
                <a:solidFill>
                  <a:srgbClr val="FF0000"/>
                </a:solidFill>
              </a:rPr>
              <a:t> </a:t>
            </a:r>
            <a:r>
              <a:rPr lang="en-US" sz="2000" b="1" dirty="0" err="1">
                <a:solidFill>
                  <a:srgbClr val="FF0000"/>
                </a:solidFill>
              </a:rPr>
              <a:t>Sendiri</a:t>
            </a:r>
            <a:endParaRPr lang="en-US" sz="2000" b="1" dirty="0">
              <a:solidFill>
                <a:srgbClr val="FF0000"/>
              </a:solidFill>
            </a:endParaRPr>
          </a:p>
          <a:p>
            <a:pPr marL="287338" indent="-287338">
              <a:buFont typeface="Courier New" pitchFamily="49" charset="0"/>
              <a:buChar char="o"/>
            </a:pPr>
            <a:r>
              <a:rPr lang="en-US" sz="2000" b="1" dirty="0" err="1">
                <a:solidFill>
                  <a:srgbClr val="FF0000"/>
                </a:solidFill>
              </a:rPr>
              <a:t>Penghasilan</a:t>
            </a:r>
            <a:r>
              <a:rPr lang="en-US" sz="2000" b="1" dirty="0">
                <a:solidFill>
                  <a:srgbClr val="FF0000"/>
                </a:solidFill>
              </a:rPr>
              <a:t> 8 </a:t>
            </a:r>
            <a:r>
              <a:rPr lang="en-US" sz="2000" b="1" dirty="0" err="1">
                <a:solidFill>
                  <a:srgbClr val="FF0000"/>
                </a:solidFill>
              </a:rPr>
              <a:t>juta</a:t>
            </a:r>
            <a:r>
              <a:rPr lang="en-US" sz="2000" b="1" dirty="0">
                <a:solidFill>
                  <a:srgbClr val="FF0000"/>
                </a:solidFill>
              </a:rPr>
              <a:t> per </a:t>
            </a:r>
            <a:r>
              <a:rPr lang="en-US" sz="2000" b="1" dirty="0" err="1">
                <a:solidFill>
                  <a:srgbClr val="FF0000"/>
                </a:solidFill>
              </a:rPr>
              <a:t>bulan</a:t>
            </a:r>
            <a:endParaRPr lang="en-US" sz="2000" b="1" dirty="0">
              <a:solidFill>
                <a:srgbClr val="FF0000"/>
              </a:solidFill>
            </a:endParaRPr>
          </a:p>
          <a:p>
            <a:pPr marL="287338" indent="-287338">
              <a:buFont typeface="Courier New" pitchFamily="49" charset="0"/>
              <a:buChar char="o"/>
            </a:pPr>
            <a:r>
              <a:rPr lang="en-US" sz="2000" b="1" dirty="0" err="1">
                <a:solidFill>
                  <a:srgbClr val="FF0000"/>
                </a:solidFill>
              </a:rPr>
              <a:t>Bujangan</a:t>
            </a:r>
            <a:endParaRPr lang="en-US" sz="2000" b="1" dirty="0">
              <a:solidFill>
                <a:srgbClr val="FF0000"/>
              </a:solidFill>
            </a:endParaRPr>
          </a:p>
        </p:txBody>
      </p:sp>
      <p:pic>
        <p:nvPicPr>
          <p:cNvPr id="21508" name="Picture 4" descr="http://ts2.mm.bing.net/th?id=H.4990834565186185&amp;pid=1.9"/>
          <p:cNvPicPr>
            <a:picLocks noChangeAspect="1" noChangeArrowheads="1"/>
          </p:cNvPicPr>
          <p:nvPr/>
        </p:nvPicPr>
        <p:blipFill>
          <a:blip r:embed="rId3" cstate="print"/>
          <a:srcRect/>
          <a:stretch>
            <a:fillRect/>
          </a:stretch>
        </p:blipFill>
        <p:spPr bwMode="auto">
          <a:xfrm>
            <a:off x="7391400" y="3962401"/>
            <a:ext cx="2944426" cy="1581151"/>
          </a:xfrm>
          <a:prstGeom prst="rect">
            <a:avLst/>
          </a:prstGeom>
          <a:noFill/>
        </p:spPr>
      </p:pic>
      <p:sp>
        <p:nvSpPr>
          <p:cNvPr id="33" name="TextBox 32"/>
          <p:cNvSpPr txBox="1"/>
          <p:nvPr/>
        </p:nvSpPr>
        <p:spPr>
          <a:xfrm>
            <a:off x="8305800" y="3277850"/>
            <a:ext cx="1219200" cy="1446550"/>
          </a:xfrm>
          <a:prstGeom prst="rect">
            <a:avLst/>
          </a:prstGeom>
          <a:noFill/>
        </p:spPr>
        <p:txBody>
          <a:bodyPr wrap="square" rtlCol="0">
            <a:spAutoFit/>
          </a:bodyPr>
          <a:lstStyle/>
          <a:p>
            <a:pPr algn="ctr"/>
            <a:r>
              <a:rPr lang="en-US" sz="8800">
                <a:ln w="18415" cmpd="sng">
                  <a:solidFill>
                    <a:srgbClr val="FFFFFF"/>
                  </a:solidFill>
                  <a:prstDash val="solid"/>
                </a:ln>
                <a:solidFill>
                  <a:srgbClr val="FFFFFF"/>
                </a:solidFill>
                <a:effectLst>
                  <a:glow rad="101600">
                    <a:schemeClr val="accent5">
                      <a:lumMod val="75000"/>
                      <a:alpha val="60000"/>
                    </a:schemeClr>
                  </a:glow>
                  <a:outerShdw blurRad="63500" dir="3600000" algn="tl" rotWithShape="0">
                    <a:srgbClr val="000000">
                      <a:alpha val="70000"/>
                    </a:srgbClr>
                  </a:outerShdw>
                </a:effectLst>
              </a:rPr>
              <a:t>?</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3536989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68327C5-B821-4FE9-A59A-A60D9EB59A9A}" type="slidenum">
              <a:rPr lang="en-US" smtClean="0"/>
              <a:pPr/>
              <a:t>8</a:t>
            </a:fld>
            <a:endParaRPr lang="en-US" dirty="0"/>
          </a:p>
        </p:txBody>
      </p:sp>
      <p:sp>
        <p:nvSpPr>
          <p:cNvPr id="3" name="Subtitle 2"/>
          <p:cNvSpPr>
            <a:spLocks noGrp="1"/>
          </p:cNvSpPr>
          <p:nvPr>
            <p:ph type="subTitle" idx="1"/>
          </p:nvPr>
        </p:nvSpPr>
        <p:spPr/>
        <p:txBody>
          <a:bodyPr/>
          <a:lstStyle/>
          <a:p>
            <a:endParaRPr lang="en-US"/>
          </a:p>
        </p:txBody>
      </p:sp>
      <p:sp>
        <p:nvSpPr>
          <p:cNvPr id="4" name="Title 3"/>
          <p:cNvSpPr>
            <a:spLocks noGrp="1"/>
          </p:cNvSpPr>
          <p:nvPr>
            <p:ph type="title"/>
          </p:nvPr>
        </p:nvSpPr>
        <p:spPr/>
        <p:txBody>
          <a:bodyPr/>
          <a:lstStyle/>
          <a:p>
            <a:r>
              <a:rPr lang="en-US" dirty="0" err="1" smtClean="0"/>
              <a:t>Sama</a:t>
            </a:r>
            <a:r>
              <a:rPr lang="en-US" dirty="0" smtClean="0"/>
              <a:t> </a:t>
            </a:r>
            <a:r>
              <a:rPr lang="en-US" dirty="0" err="1" smtClean="0"/>
              <a:t>atau</a:t>
            </a:r>
            <a:r>
              <a:rPr lang="en-US" dirty="0" smtClean="0"/>
              <a:t> </a:t>
            </a:r>
            <a:r>
              <a:rPr lang="en-US" dirty="0" err="1" smtClean="0"/>
              <a:t>Berbeda</a:t>
            </a:r>
            <a:r>
              <a:rPr lang="en-US" dirty="0" smtClean="0"/>
              <a:t>?</a:t>
            </a:r>
            <a:endParaRPr lang="en-US" dirty="0"/>
          </a:p>
        </p:txBody>
      </p:sp>
      <p:grpSp>
        <p:nvGrpSpPr>
          <p:cNvPr id="8" name="Group 7"/>
          <p:cNvGrpSpPr/>
          <p:nvPr/>
        </p:nvGrpSpPr>
        <p:grpSpPr>
          <a:xfrm>
            <a:off x="1234457" y="2013990"/>
            <a:ext cx="9723082" cy="2955066"/>
            <a:chOff x="1775520" y="2060848"/>
            <a:chExt cx="9723082" cy="2955066"/>
          </a:xfrm>
        </p:grpSpPr>
        <p:sp>
          <p:nvSpPr>
            <p:cNvPr id="5" name="Shape 424"/>
            <p:cNvSpPr/>
            <p:nvPr/>
          </p:nvSpPr>
          <p:spPr>
            <a:xfrm>
              <a:off x="1775520" y="2060848"/>
              <a:ext cx="2954330" cy="2955066"/>
            </a:xfrm>
            <a:custGeom>
              <a:avLst/>
              <a:gdLst/>
              <a:ahLst/>
              <a:cxnLst>
                <a:cxn ang="0">
                  <a:pos x="wd2" y="hd2"/>
                </a:cxn>
                <a:cxn ang="5400000">
                  <a:pos x="wd2" y="hd2"/>
                </a:cxn>
                <a:cxn ang="10800000">
                  <a:pos x="wd2" y="hd2"/>
                </a:cxn>
                <a:cxn ang="16200000">
                  <a:pos x="wd2" y="hd2"/>
                </a:cxn>
              </a:cxnLst>
              <a:rect l="0" t="0" r="r" b="b"/>
              <a:pathLst>
                <a:path w="21600" h="21600" extrusionOk="0">
                  <a:moveTo>
                    <a:pt x="5499" y="10800"/>
                  </a:moveTo>
                  <a:cubicBezTo>
                    <a:pt x="5499" y="7872"/>
                    <a:pt x="7872" y="5499"/>
                    <a:pt x="10800" y="5499"/>
                  </a:cubicBezTo>
                  <a:cubicBezTo>
                    <a:pt x="13727" y="5499"/>
                    <a:pt x="16101" y="7872"/>
                    <a:pt x="16101" y="10800"/>
                  </a:cubicBezTo>
                  <a:cubicBezTo>
                    <a:pt x="16101" y="13727"/>
                    <a:pt x="13727" y="16101"/>
                    <a:pt x="10800" y="16101"/>
                  </a:cubicBezTo>
                  <a:cubicBezTo>
                    <a:pt x="7872" y="16101"/>
                    <a:pt x="5499" y="13727"/>
                    <a:pt x="5499" y="10800"/>
                  </a:cubicBezTo>
                  <a:close/>
                  <a:moveTo>
                    <a:pt x="0" y="9882"/>
                  </a:moveTo>
                  <a:lnTo>
                    <a:pt x="0" y="11719"/>
                  </a:lnTo>
                  <a:cubicBezTo>
                    <a:pt x="0" y="12203"/>
                    <a:pt x="397" y="12600"/>
                    <a:pt x="882" y="12600"/>
                  </a:cubicBezTo>
                  <a:lnTo>
                    <a:pt x="1963" y="12600"/>
                  </a:lnTo>
                  <a:cubicBezTo>
                    <a:pt x="2448" y="12600"/>
                    <a:pt x="2965" y="12978"/>
                    <a:pt x="3113" y="13440"/>
                  </a:cubicBezTo>
                  <a:lnTo>
                    <a:pt x="3495" y="14369"/>
                  </a:lnTo>
                  <a:cubicBezTo>
                    <a:pt x="3719" y="14800"/>
                    <a:pt x="3622" y="15433"/>
                    <a:pt x="3279" y="15776"/>
                  </a:cubicBezTo>
                  <a:lnTo>
                    <a:pt x="2514" y="16541"/>
                  </a:lnTo>
                  <a:cubicBezTo>
                    <a:pt x="2171" y="16884"/>
                    <a:pt x="2171" y="17444"/>
                    <a:pt x="2514" y="17788"/>
                  </a:cubicBezTo>
                  <a:lnTo>
                    <a:pt x="3812" y="19086"/>
                  </a:lnTo>
                  <a:cubicBezTo>
                    <a:pt x="4155" y="19429"/>
                    <a:pt x="4717" y="19429"/>
                    <a:pt x="5060" y="19086"/>
                  </a:cubicBezTo>
                  <a:lnTo>
                    <a:pt x="5825" y="18321"/>
                  </a:lnTo>
                  <a:cubicBezTo>
                    <a:pt x="6168" y="17978"/>
                    <a:pt x="6800" y="17880"/>
                    <a:pt x="7230" y="18105"/>
                  </a:cubicBezTo>
                  <a:lnTo>
                    <a:pt x="8160" y="18487"/>
                  </a:lnTo>
                  <a:cubicBezTo>
                    <a:pt x="8622" y="18634"/>
                    <a:pt x="9000" y="19152"/>
                    <a:pt x="9000" y="19637"/>
                  </a:cubicBezTo>
                  <a:lnTo>
                    <a:pt x="9000" y="20719"/>
                  </a:lnTo>
                  <a:cubicBezTo>
                    <a:pt x="9000" y="21203"/>
                    <a:pt x="9396" y="21600"/>
                    <a:pt x="9881" y="21600"/>
                  </a:cubicBezTo>
                  <a:lnTo>
                    <a:pt x="11718" y="21600"/>
                  </a:lnTo>
                  <a:cubicBezTo>
                    <a:pt x="12203" y="21600"/>
                    <a:pt x="12600" y="21203"/>
                    <a:pt x="12600" y="20719"/>
                  </a:cubicBezTo>
                  <a:lnTo>
                    <a:pt x="12600" y="19637"/>
                  </a:lnTo>
                  <a:cubicBezTo>
                    <a:pt x="12600" y="19152"/>
                    <a:pt x="12978" y="18634"/>
                    <a:pt x="13439" y="18487"/>
                  </a:cubicBezTo>
                  <a:lnTo>
                    <a:pt x="14370" y="18105"/>
                  </a:lnTo>
                  <a:cubicBezTo>
                    <a:pt x="14800" y="17880"/>
                    <a:pt x="15432" y="17978"/>
                    <a:pt x="15775" y="18321"/>
                  </a:cubicBezTo>
                  <a:lnTo>
                    <a:pt x="16540" y="19086"/>
                  </a:lnTo>
                  <a:cubicBezTo>
                    <a:pt x="16883" y="19429"/>
                    <a:pt x="17444" y="19429"/>
                    <a:pt x="17787" y="19086"/>
                  </a:cubicBezTo>
                  <a:lnTo>
                    <a:pt x="19086" y="17788"/>
                  </a:lnTo>
                  <a:cubicBezTo>
                    <a:pt x="19429" y="17444"/>
                    <a:pt x="19429" y="16884"/>
                    <a:pt x="19086" y="16541"/>
                  </a:cubicBezTo>
                  <a:lnTo>
                    <a:pt x="18321" y="15776"/>
                  </a:lnTo>
                  <a:cubicBezTo>
                    <a:pt x="17978" y="15433"/>
                    <a:pt x="17881" y="14800"/>
                    <a:pt x="18105" y="14369"/>
                  </a:cubicBezTo>
                  <a:lnTo>
                    <a:pt x="18486" y="13440"/>
                  </a:lnTo>
                  <a:cubicBezTo>
                    <a:pt x="18634" y="12978"/>
                    <a:pt x="19152" y="12600"/>
                    <a:pt x="19637" y="12600"/>
                  </a:cubicBezTo>
                  <a:lnTo>
                    <a:pt x="20718" y="12600"/>
                  </a:lnTo>
                  <a:cubicBezTo>
                    <a:pt x="21203" y="12600"/>
                    <a:pt x="21600" y="12203"/>
                    <a:pt x="21600" y="11719"/>
                  </a:cubicBezTo>
                  <a:lnTo>
                    <a:pt x="21600" y="9882"/>
                  </a:lnTo>
                  <a:cubicBezTo>
                    <a:pt x="21600" y="9397"/>
                    <a:pt x="21203" y="9000"/>
                    <a:pt x="20718" y="9000"/>
                  </a:cubicBezTo>
                  <a:lnTo>
                    <a:pt x="19637" y="9000"/>
                  </a:lnTo>
                  <a:cubicBezTo>
                    <a:pt x="19152" y="9000"/>
                    <a:pt x="18634" y="8622"/>
                    <a:pt x="18486" y="8161"/>
                  </a:cubicBezTo>
                  <a:lnTo>
                    <a:pt x="18105" y="7230"/>
                  </a:lnTo>
                  <a:cubicBezTo>
                    <a:pt x="17881" y="6800"/>
                    <a:pt x="17978" y="6168"/>
                    <a:pt x="18321" y="5825"/>
                  </a:cubicBezTo>
                  <a:lnTo>
                    <a:pt x="19086" y="5059"/>
                  </a:lnTo>
                  <a:cubicBezTo>
                    <a:pt x="19429" y="4717"/>
                    <a:pt x="19429" y="4156"/>
                    <a:pt x="19086" y="3812"/>
                  </a:cubicBezTo>
                  <a:lnTo>
                    <a:pt x="17787" y="2514"/>
                  </a:lnTo>
                  <a:cubicBezTo>
                    <a:pt x="17444" y="2171"/>
                    <a:pt x="16883" y="2171"/>
                    <a:pt x="16540" y="2514"/>
                  </a:cubicBezTo>
                  <a:lnTo>
                    <a:pt x="15775" y="3279"/>
                  </a:lnTo>
                  <a:cubicBezTo>
                    <a:pt x="15432" y="3622"/>
                    <a:pt x="14800" y="3719"/>
                    <a:pt x="14370" y="3495"/>
                  </a:cubicBezTo>
                  <a:lnTo>
                    <a:pt x="13439" y="3113"/>
                  </a:lnTo>
                  <a:cubicBezTo>
                    <a:pt x="12978" y="2965"/>
                    <a:pt x="12600" y="2448"/>
                    <a:pt x="12600" y="1963"/>
                  </a:cubicBezTo>
                  <a:lnTo>
                    <a:pt x="12600" y="882"/>
                  </a:lnTo>
                  <a:cubicBezTo>
                    <a:pt x="12600" y="396"/>
                    <a:pt x="12203" y="0"/>
                    <a:pt x="11718" y="0"/>
                  </a:cubicBezTo>
                  <a:lnTo>
                    <a:pt x="9881" y="0"/>
                  </a:lnTo>
                  <a:cubicBezTo>
                    <a:pt x="9396" y="0"/>
                    <a:pt x="9000" y="396"/>
                    <a:pt x="9000" y="882"/>
                  </a:cubicBezTo>
                  <a:lnTo>
                    <a:pt x="9000" y="1963"/>
                  </a:lnTo>
                  <a:cubicBezTo>
                    <a:pt x="9000" y="2448"/>
                    <a:pt x="8622" y="2965"/>
                    <a:pt x="8160" y="3113"/>
                  </a:cubicBezTo>
                  <a:lnTo>
                    <a:pt x="7230" y="3495"/>
                  </a:lnTo>
                  <a:cubicBezTo>
                    <a:pt x="6800" y="3719"/>
                    <a:pt x="6168" y="3622"/>
                    <a:pt x="5825" y="3279"/>
                  </a:cubicBezTo>
                  <a:lnTo>
                    <a:pt x="5060" y="2514"/>
                  </a:lnTo>
                  <a:cubicBezTo>
                    <a:pt x="4717" y="2171"/>
                    <a:pt x="4155" y="2171"/>
                    <a:pt x="3812" y="2514"/>
                  </a:cubicBezTo>
                  <a:lnTo>
                    <a:pt x="2514" y="3812"/>
                  </a:lnTo>
                  <a:cubicBezTo>
                    <a:pt x="2171" y="4156"/>
                    <a:pt x="2171" y="4717"/>
                    <a:pt x="2514" y="5059"/>
                  </a:cubicBezTo>
                  <a:lnTo>
                    <a:pt x="3279" y="5825"/>
                  </a:lnTo>
                  <a:cubicBezTo>
                    <a:pt x="3622" y="6168"/>
                    <a:pt x="3719" y="6800"/>
                    <a:pt x="3495" y="7230"/>
                  </a:cubicBezTo>
                  <a:lnTo>
                    <a:pt x="3113" y="8161"/>
                  </a:lnTo>
                  <a:cubicBezTo>
                    <a:pt x="2965" y="8622"/>
                    <a:pt x="2448" y="9000"/>
                    <a:pt x="1963" y="9000"/>
                  </a:cubicBezTo>
                  <a:lnTo>
                    <a:pt x="882" y="9000"/>
                  </a:lnTo>
                  <a:cubicBezTo>
                    <a:pt x="397" y="9000"/>
                    <a:pt x="0" y="9397"/>
                    <a:pt x="0" y="9882"/>
                  </a:cubicBezTo>
                  <a:close/>
                </a:path>
              </a:pathLst>
            </a:custGeom>
            <a:solidFill>
              <a:schemeClr val="accent1"/>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a:latin typeface="+mj-lt"/>
              </a:endParaRPr>
            </a:p>
          </p:txBody>
        </p:sp>
        <p:sp>
          <p:nvSpPr>
            <p:cNvPr id="6" name="Shape 424"/>
            <p:cNvSpPr/>
            <p:nvPr/>
          </p:nvSpPr>
          <p:spPr>
            <a:xfrm>
              <a:off x="5159896" y="2060848"/>
              <a:ext cx="2954330" cy="2955066"/>
            </a:xfrm>
            <a:custGeom>
              <a:avLst/>
              <a:gdLst/>
              <a:ahLst/>
              <a:cxnLst>
                <a:cxn ang="0">
                  <a:pos x="wd2" y="hd2"/>
                </a:cxn>
                <a:cxn ang="5400000">
                  <a:pos x="wd2" y="hd2"/>
                </a:cxn>
                <a:cxn ang="10800000">
                  <a:pos x="wd2" y="hd2"/>
                </a:cxn>
                <a:cxn ang="16200000">
                  <a:pos x="wd2" y="hd2"/>
                </a:cxn>
              </a:cxnLst>
              <a:rect l="0" t="0" r="r" b="b"/>
              <a:pathLst>
                <a:path w="21600" h="21600" extrusionOk="0">
                  <a:moveTo>
                    <a:pt x="5499" y="10800"/>
                  </a:moveTo>
                  <a:cubicBezTo>
                    <a:pt x="5499" y="7872"/>
                    <a:pt x="7872" y="5499"/>
                    <a:pt x="10800" y="5499"/>
                  </a:cubicBezTo>
                  <a:cubicBezTo>
                    <a:pt x="13727" y="5499"/>
                    <a:pt x="16101" y="7872"/>
                    <a:pt x="16101" y="10800"/>
                  </a:cubicBezTo>
                  <a:cubicBezTo>
                    <a:pt x="16101" y="13727"/>
                    <a:pt x="13727" y="16101"/>
                    <a:pt x="10800" y="16101"/>
                  </a:cubicBezTo>
                  <a:cubicBezTo>
                    <a:pt x="7872" y="16101"/>
                    <a:pt x="5499" y="13727"/>
                    <a:pt x="5499" y="10800"/>
                  </a:cubicBezTo>
                  <a:close/>
                  <a:moveTo>
                    <a:pt x="0" y="9882"/>
                  </a:moveTo>
                  <a:lnTo>
                    <a:pt x="0" y="11719"/>
                  </a:lnTo>
                  <a:cubicBezTo>
                    <a:pt x="0" y="12203"/>
                    <a:pt x="397" y="12600"/>
                    <a:pt x="882" y="12600"/>
                  </a:cubicBezTo>
                  <a:lnTo>
                    <a:pt x="1963" y="12600"/>
                  </a:lnTo>
                  <a:cubicBezTo>
                    <a:pt x="2448" y="12600"/>
                    <a:pt x="2965" y="12978"/>
                    <a:pt x="3113" y="13440"/>
                  </a:cubicBezTo>
                  <a:lnTo>
                    <a:pt x="3495" y="14369"/>
                  </a:lnTo>
                  <a:cubicBezTo>
                    <a:pt x="3719" y="14800"/>
                    <a:pt x="3622" y="15433"/>
                    <a:pt x="3279" y="15776"/>
                  </a:cubicBezTo>
                  <a:lnTo>
                    <a:pt x="2514" y="16541"/>
                  </a:lnTo>
                  <a:cubicBezTo>
                    <a:pt x="2171" y="16884"/>
                    <a:pt x="2171" y="17444"/>
                    <a:pt x="2514" y="17788"/>
                  </a:cubicBezTo>
                  <a:lnTo>
                    <a:pt x="3812" y="19086"/>
                  </a:lnTo>
                  <a:cubicBezTo>
                    <a:pt x="4155" y="19429"/>
                    <a:pt x="4717" y="19429"/>
                    <a:pt x="5060" y="19086"/>
                  </a:cubicBezTo>
                  <a:lnTo>
                    <a:pt x="5825" y="18321"/>
                  </a:lnTo>
                  <a:cubicBezTo>
                    <a:pt x="6168" y="17978"/>
                    <a:pt x="6800" y="17880"/>
                    <a:pt x="7230" y="18105"/>
                  </a:cubicBezTo>
                  <a:lnTo>
                    <a:pt x="8160" y="18487"/>
                  </a:lnTo>
                  <a:cubicBezTo>
                    <a:pt x="8622" y="18634"/>
                    <a:pt x="9000" y="19152"/>
                    <a:pt x="9000" y="19637"/>
                  </a:cubicBezTo>
                  <a:lnTo>
                    <a:pt x="9000" y="20719"/>
                  </a:lnTo>
                  <a:cubicBezTo>
                    <a:pt x="9000" y="21203"/>
                    <a:pt x="9396" y="21600"/>
                    <a:pt x="9881" y="21600"/>
                  </a:cubicBezTo>
                  <a:lnTo>
                    <a:pt x="11718" y="21600"/>
                  </a:lnTo>
                  <a:cubicBezTo>
                    <a:pt x="12203" y="21600"/>
                    <a:pt x="12600" y="21203"/>
                    <a:pt x="12600" y="20719"/>
                  </a:cubicBezTo>
                  <a:lnTo>
                    <a:pt x="12600" y="19637"/>
                  </a:lnTo>
                  <a:cubicBezTo>
                    <a:pt x="12600" y="19152"/>
                    <a:pt x="12978" y="18634"/>
                    <a:pt x="13439" y="18487"/>
                  </a:cubicBezTo>
                  <a:lnTo>
                    <a:pt x="14370" y="18105"/>
                  </a:lnTo>
                  <a:cubicBezTo>
                    <a:pt x="14800" y="17880"/>
                    <a:pt x="15432" y="17978"/>
                    <a:pt x="15775" y="18321"/>
                  </a:cubicBezTo>
                  <a:lnTo>
                    <a:pt x="16540" y="19086"/>
                  </a:lnTo>
                  <a:cubicBezTo>
                    <a:pt x="16883" y="19429"/>
                    <a:pt x="17444" y="19429"/>
                    <a:pt x="17787" y="19086"/>
                  </a:cubicBezTo>
                  <a:lnTo>
                    <a:pt x="19086" y="17788"/>
                  </a:lnTo>
                  <a:cubicBezTo>
                    <a:pt x="19429" y="17444"/>
                    <a:pt x="19429" y="16884"/>
                    <a:pt x="19086" y="16541"/>
                  </a:cubicBezTo>
                  <a:lnTo>
                    <a:pt x="18321" y="15776"/>
                  </a:lnTo>
                  <a:cubicBezTo>
                    <a:pt x="17978" y="15433"/>
                    <a:pt x="17881" y="14800"/>
                    <a:pt x="18105" y="14369"/>
                  </a:cubicBezTo>
                  <a:lnTo>
                    <a:pt x="18486" y="13440"/>
                  </a:lnTo>
                  <a:cubicBezTo>
                    <a:pt x="18634" y="12978"/>
                    <a:pt x="19152" y="12600"/>
                    <a:pt x="19637" y="12600"/>
                  </a:cubicBezTo>
                  <a:lnTo>
                    <a:pt x="20718" y="12600"/>
                  </a:lnTo>
                  <a:cubicBezTo>
                    <a:pt x="21203" y="12600"/>
                    <a:pt x="21600" y="12203"/>
                    <a:pt x="21600" y="11719"/>
                  </a:cubicBezTo>
                  <a:lnTo>
                    <a:pt x="21600" y="9882"/>
                  </a:lnTo>
                  <a:cubicBezTo>
                    <a:pt x="21600" y="9397"/>
                    <a:pt x="21203" y="9000"/>
                    <a:pt x="20718" y="9000"/>
                  </a:cubicBezTo>
                  <a:lnTo>
                    <a:pt x="19637" y="9000"/>
                  </a:lnTo>
                  <a:cubicBezTo>
                    <a:pt x="19152" y="9000"/>
                    <a:pt x="18634" y="8622"/>
                    <a:pt x="18486" y="8161"/>
                  </a:cubicBezTo>
                  <a:lnTo>
                    <a:pt x="18105" y="7230"/>
                  </a:lnTo>
                  <a:cubicBezTo>
                    <a:pt x="17881" y="6800"/>
                    <a:pt x="17978" y="6168"/>
                    <a:pt x="18321" y="5825"/>
                  </a:cubicBezTo>
                  <a:lnTo>
                    <a:pt x="19086" y="5059"/>
                  </a:lnTo>
                  <a:cubicBezTo>
                    <a:pt x="19429" y="4717"/>
                    <a:pt x="19429" y="4156"/>
                    <a:pt x="19086" y="3812"/>
                  </a:cubicBezTo>
                  <a:lnTo>
                    <a:pt x="17787" y="2514"/>
                  </a:lnTo>
                  <a:cubicBezTo>
                    <a:pt x="17444" y="2171"/>
                    <a:pt x="16883" y="2171"/>
                    <a:pt x="16540" y="2514"/>
                  </a:cubicBezTo>
                  <a:lnTo>
                    <a:pt x="15775" y="3279"/>
                  </a:lnTo>
                  <a:cubicBezTo>
                    <a:pt x="15432" y="3622"/>
                    <a:pt x="14800" y="3719"/>
                    <a:pt x="14370" y="3495"/>
                  </a:cubicBezTo>
                  <a:lnTo>
                    <a:pt x="13439" y="3113"/>
                  </a:lnTo>
                  <a:cubicBezTo>
                    <a:pt x="12978" y="2965"/>
                    <a:pt x="12600" y="2448"/>
                    <a:pt x="12600" y="1963"/>
                  </a:cubicBezTo>
                  <a:lnTo>
                    <a:pt x="12600" y="882"/>
                  </a:lnTo>
                  <a:cubicBezTo>
                    <a:pt x="12600" y="396"/>
                    <a:pt x="12203" y="0"/>
                    <a:pt x="11718" y="0"/>
                  </a:cubicBezTo>
                  <a:lnTo>
                    <a:pt x="9881" y="0"/>
                  </a:lnTo>
                  <a:cubicBezTo>
                    <a:pt x="9396" y="0"/>
                    <a:pt x="9000" y="396"/>
                    <a:pt x="9000" y="882"/>
                  </a:cubicBezTo>
                  <a:lnTo>
                    <a:pt x="9000" y="1963"/>
                  </a:lnTo>
                  <a:cubicBezTo>
                    <a:pt x="9000" y="2448"/>
                    <a:pt x="8622" y="2965"/>
                    <a:pt x="8160" y="3113"/>
                  </a:cubicBezTo>
                  <a:lnTo>
                    <a:pt x="7230" y="3495"/>
                  </a:lnTo>
                  <a:cubicBezTo>
                    <a:pt x="6800" y="3719"/>
                    <a:pt x="6168" y="3622"/>
                    <a:pt x="5825" y="3279"/>
                  </a:cubicBezTo>
                  <a:lnTo>
                    <a:pt x="5060" y="2514"/>
                  </a:lnTo>
                  <a:cubicBezTo>
                    <a:pt x="4717" y="2171"/>
                    <a:pt x="4155" y="2171"/>
                    <a:pt x="3812" y="2514"/>
                  </a:cubicBezTo>
                  <a:lnTo>
                    <a:pt x="2514" y="3812"/>
                  </a:lnTo>
                  <a:cubicBezTo>
                    <a:pt x="2171" y="4156"/>
                    <a:pt x="2171" y="4717"/>
                    <a:pt x="2514" y="5059"/>
                  </a:cubicBezTo>
                  <a:lnTo>
                    <a:pt x="3279" y="5825"/>
                  </a:lnTo>
                  <a:cubicBezTo>
                    <a:pt x="3622" y="6168"/>
                    <a:pt x="3719" y="6800"/>
                    <a:pt x="3495" y="7230"/>
                  </a:cubicBezTo>
                  <a:lnTo>
                    <a:pt x="3113" y="8161"/>
                  </a:lnTo>
                  <a:cubicBezTo>
                    <a:pt x="2965" y="8622"/>
                    <a:pt x="2448" y="9000"/>
                    <a:pt x="1963" y="9000"/>
                  </a:cubicBezTo>
                  <a:lnTo>
                    <a:pt x="882" y="9000"/>
                  </a:lnTo>
                  <a:cubicBezTo>
                    <a:pt x="397" y="9000"/>
                    <a:pt x="0" y="9397"/>
                    <a:pt x="0" y="9882"/>
                  </a:cubicBezTo>
                  <a:close/>
                </a:path>
              </a:pathLst>
            </a:custGeom>
            <a:solidFill>
              <a:schemeClr val="accent6">
                <a:lumMod val="75000"/>
              </a:schemeClr>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a:latin typeface="+mj-lt"/>
              </a:endParaRPr>
            </a:p>
          </p:txBody>
        </p:sp>
        <p:sp>
          <p:nvSpPr>
            <p:cNvPr id="7" name="Shape 424"/>
            <p:cNvSpPr/>
            <p:nvPr/>
          </p:nvSpPr>
          <p:spPr>
            <a:xfrm>
              <a:off x="8544272" y="2060848"/>
              <a:ext cx="2954330" cy="2955066"/>
            </a:xfrm>
            <a:custGeom>
              <a:avLst/>
              <a:gdLst/>
              <a:ahLst/>
              <a:cxnLst>
                <a:cxn ang="0">
                  <a:pos x="wd2" y="hd2"/>
                </a:cxn>
                <a:cxn ang="5400000">
                  <a:pos x="wd2" y="hd2"/>
                </a:cxn>
                <a:cxn ang="10800000">
                  <a:pos x="wd2" y="hd2"/>
                </a:cxn>
                <a:cxn ang="16200000">
                  <a:pos x="wd2" y="hd2"/>
                </a:cxn>
              </a:cxnLst>
              <a:rect l="0" t="0" r="r" b="b"/>
              <a:pathLst>
                <a:path w="21600" h="21600" extrusionOk="0">
                  <a:moveTo>
                    <a:pt x="5499" y="10800"/>
                  </a:moveTo>
                  <a:cubicBezTo>
                    <a:pt x="5499" y="7872"/>
                    <a:pt x="7872" y="5499"/>
                    <a:pt x="10800" y="5499"/>
                  </a:cubicBezTo>
                  <a:cubicBezTo>
                    <a:pt x="13727" y="5499"/>
                    <a:pt x="16101" y="7872"/>
                    <a:pt x="16101" y="10800"/>
                  </a:cubicBezTo>
                  <a:cubicBezTo>
                    <a:pt x="16101" y="13727"/>
                    <a:pt x="13727" y="16101"/>
                    <a:pt x="10800" y="16101"/>
                  </a:cubicBezTo>
                  <a:cubicBezTo>
                    <a:pt x="7872" y="16101"/>
                    <a:pt x="5499" y="13727"/>
                    <a:pt x="5499" y="10800"/>
                  </a:cubicBezTo>
                  <a:close/>
                  <a:moveTo>
                    <a:pt x="0" y="9882"/>
                  </a:moveTo>
                  <a:lnTo>
                    <a:pt x="0" y="11719"/>
                  </a:lnTo>
                  <a:cubicBezTo>
                    <a:pt x="0" y="12203"/>
                    <a:pt x="397" y="12600"/>
                    <a:pt x="882" y="12600"/>
                  </a:cubicBezTo>
                  <a:lnTo>
                    <a:pt x="1963" y="12600"/>
                  </a:lnTo>
                  <a:cubicBezTo>
                    <a:pt x="2448" y="12600"/>
                    <a:pt x="2965" y="12978"/>
                    <a:pt x="3113" y="13440"/>
                  </a:cubicBezTo>
                  <a:lnTo>
                    <a:pt x="3495" y="14369"/>
                  </a:lnTo>
                  <a:cubicBezTo>
                    <a:pt x="3719" y="14800"/>
                    <a:pt x="3622" y="15433"/>
                    <a:pt x="3279" y="15776"/>
                  </a:cubicBezTo>
                  <a:lnTo>
                    <a:pt x="2514" y="16541"/>
                  </a:lnTo>
                  <a:cubicBezTo>
                    <a:pt x="2171" y="16884"/>
                    <a:pt x="2171" y="17444"/>
                    <a:pt x="2514" y="17788"/>
                  </a:cubicBezTo>
                  <a:lnTo>
                    <a:pt x="3812" y="19086"/>
                  </a:lnTo>
                  <a:cubicBezTo>
                    <a:pt x="4155" y="19429"/>
                    <a:pt x="4717" y="19429"/>
                    <a:pt x="5060" y="19086"/>
                  </a:cubicBezTo>
                  <a:lnTo>
                    <a:pt x="5825" y="18321"/>
                  </a:lnTo>
                  <a:cubicBezTo>
                    <a:pt x="6168" y="17978"/>
                    <a:pt x="6800" y="17880"/>
                    <a:pt x="7230" y="18105"/>
                  </a:cubicBezTo>
                  <a:lnTo>
                    <a:pt x="8160" y="18487"/>
                  </a:lnTo>
                  <a:cubicBezTo>
                    <a:pt x="8622" y="18634"/>
                    <a:pt x="9000" y="19152"/>
                    <a:pt x="9000" y="19637"/>
                  </a:cubicBezTo>
                  <a:lnTo>
                    <a:pt x="9000" y="20719"/>
                  </a:lnTo>
                  <a:cubicBezTo>
                    <a:pt x="9000" y="21203"/>
                    <a:pt x="9396" y="21600"/>
                    <a:pt x="9881" y="21600"/>
                  </a:cubicBezTo>
                  <a:lnTo>
                    <a:pt x="11718" y="21600"/>
                  </a:lnTo>
                  <a:cubicBezTo>
                    <a:pt x="12203" y="21600"/>
                    <a:pt x="12600" y="21203"/>
                    <a:pt x="12600" y="20719"/>
                  </a:cubicBezTo>
                  <a:lnTo>
                    <a:pt x="12600" y="19637"/>
                  </a:lnTo>
                  <a:cubicBezTo>
                    <a:pt x="12600" y="19152"/>
                    <a:pt x="12978" y="18634"/>
                    <a:pt x="13439" y="18487"/>
                  </a:cubicBezTo>
                  <a:lnTo>
                    <a:pt x="14370" y="18105"/>
                  </a:lnTo>
                  <a:cubicBezTo>
                    <a:pt x="14800" y="17880"/>
                    <a:pt x="15432" y="17978"/>
                    <a:pt x="15775" y="18321"/>
                  </a:cubicBezTo>
                  <a:lnTo>
                    <a:pt x="16540" y="19086"/>
                  </a:lnTo>
                  <a:cubicBezTo>
                    <a:pt x="16883" y="19429"/>
                    <a:pt x="17444" y="19429"/>
                    <a:pt x="17787" y="19086"/>
                  </a:cubicBezTo>
                  <a:lnTo>
                    <a:pt x="19086" y="17788"/>
                  </a:lnTo>
                  <a:cubicBezTo>
                    <a:pt x="19429" y="17444"/>
                    <a:pt x="19429" y="16884"/>
                    <a:pt x="19086" y="16541"/>
                  </a:cubicBezTo>
                  <a:lnTo>
                    <a:pt x="18321" y="15776"/>
                  </a:lnTo>
                  <a:cubicBezTo>
                    <a:pt x="17978" y="15433"/>
                    <a:pt x="17881" y="14800"/>
                    <a:pt x="18105" y="14369"/>
                  </a:cubicBezTo>
                  <a:lnTo>
                    <a:pt x="18486" y="13440"/>
                  </a:lnTo>
                  <a:cubicBezTo>
                    <a:pt x="18634" y="12978"/>
                    <a:pt x="19152" y="12600"/>
                    <a:pt x="19637" y="12600"/>
                  </a:cubicBezTo>
                  <a:lnTo>
                    <a:pt x="20718" y="12600"/>
                  </a:lnTo>
                  <a:cubicBezTo>
                    <a:pt x="21203" y="12600"/>
                    <a:pt x="21600" y="12203"/>
                    <a:pt x="21600" y="11719"/>
                  </a:cubicBezTo>
                  <a:lnTo>
                    <a:pt x="21600" y="9882"/>
                  </a:lnTo>
                  <a:cubicBezTo>
                    <a:pt x="21600" y="9397"/>
                    <a:pt x="21203" y="9000"/>
                    <a:pt x="20718" y="9000"/>
                  </a:cubicBezTo>
                  <a:lnTo>
                    <a:pt x="19637" y="9000"/>
                  </a:lnTo>
                  <a:cubicBezTo>
                    <a:pt x="19152" y="9000"/>
                    <a:pt x="18634" y="8622"/>
                    <a:pt x="18486" y="8161"/>
                  </a:cubicBezTo>
                  <a:lnTo>
                    <a:pt x="18105" y="7230"/>
                  </a:lnTo>
                  <a:cubicBezTo>
                    <a:pt x="17881" y="6800"/>
                    <a:pt x="17978" y="6168"/>
                    <a:pt x="18321" y="5825"/>
                  </a:cubicBezTo>
                  <a:lnTo>
                    <a:pt x="19086" y="5059"/>
                  </a:lnTo>
                  <a:cubicBezTo>
                    <a:pt x="19429" y="4717"/>
                    <a:pt x="19429" y="4156"/>
                    <a:pt x="19086" y="3812"/>
                  </a:cubicBezTo>
                  <a:lnTo>
                    <a:pt x="17787" y="2514"/>
                  </a:lnTo>
                  <a:cubicBezTo>
                    <a:pt x="17444" y="2171"/>
                    <a:pt x="16883" y="2171"/>
                    <a:pt x="16540" y="2514"/>
                  </a:cubicBezTo>
                  <a:lnTo>
                    <a:pt x="15775" y="3279"/>
                  </a:lnTo>
                  <a:cubicBezTo>
                    <a:pt x="15432" y="3622"/>
                    <a:pt x="14800" y="3719"/>
                    <a:pt x="14370" y="3495"/>
                  </a:cubicBezTo>
                  <a:lnTo>
                    <a:pt x="13439" y="3113"/>
                  </a:lnTo>
                  <a:cubicBezTo>
                    <a:pt x="12978" y="2965"/>
                    <a:pt x="12600" y="2448"/>
                    <a:pt x="12600" y="1963"/>
                  </a:cubicBezTo>
                  <a:lnTo>
                    <a:pt x="12600" y="882"/>
                  </a:lnTo>
                  <a:cubicBezTo>
                    <a:pt x="12600" y="396"/>
                    <a:pt x="12203" y="0"/>
                    <a:pt x="11718" y="0"/>
                  </a:cubicBezTo>
                  <a:lnTo>
                    <a:pt x="9881" y="0"/>
                  </a:lnTo>
                  <a:cubicBezTo>
                    <a:pt x="9396" y="0"/>
                    <a:pt x="9000" y="396"/>
                    <a:pt x="9000" y="882"/>
                  </a:cubicBezTo>
                  <a:lnTo>
                    <a:pt x="9000" y="1963"/>
                  </a:lnTo>
                  <a:cubicBezTo>
                    <a:pt x="9000" y="2448"/>
                    <a:pt x="8622" y="2965"/>
                    <a:pt x="8160" y="3113"/>
                  </a:cubicBezTo>
                  <a:lnTo>
                    <a:pt x="7230" y="3495"/>
                  </a:lnTo>
                  <a:cubicBezTo>
                    <a:pt x="6800" y="3719"/>
                    <a:pt x="6168" y="3622"/>
                    <a:pt x="5825" y="3279"/>
                  </a:cubicBezTo>
                  <a:lnTo>
                    <a:pt x="5060" y="2514"/>
                  </a:lnTo>
                  <a:cubicBezTo>
                    <a:pt x="4717" y="2171"/>
                    <a:pt x="4155" y="2171"/>
                    <a:pt x="3812" y="2514"/>
                  </a:cubicBezTo>
                  <a:lnTo>
                    <a:pt x="2514" y="3812"/>
                  </a:lnTo>
                  <a:cubicBezTo>
                    <a:pt x="2171" y="4156"/>
                    <a:pt x="2171" y="4717"/>
                    <a:pt x="2514" y="5059"/>
                  </a:cubicBezTo>
                  <a:lnTo>
                    <a:pt x="3279" y="5825"/>
                  </a:lnTo>
                  <a:cubicBezTo>
                    <a:pt x="3622" y="6168"/>
                    <a:pt x="3719" y="6800"/>
                    <a:pt x="3495" y="7230"/>
                  </a:cubicBezTo>
                  <a:lnTo>
                    <a:pt x="3113" y="8161"/>
                  </a:lnTo>
                  <a:cubicBezTo>
                    <a:pt x="2965" y="8622"/>
                    <a:pt x="2448" y="9000"/>
                    <a:pt x="1963" y="9000"/>
                  </a:cubicBezTo>
                  <a:lnTo>
                    <a:pt x="882" y="9000"/>
                  </a:lnTo>
                  <a:cubicBezTo>
                    <a:pt x="397" y="9000"/>
                    <a:pt x="0" y="9397"/>
                    <a:pt x="0" y="9882"/>
                  </a:cubicBezTo>
                  <a:close/>
                </a:path>
              </a:pathLst>
            </a:custGeom>
            <a:solidFill>
              <a:schemeClr val="accent2">
                <a:lumMod val="75000"/>
              </a:schemeClr>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a:latin typeface="+mj-lt"/>
              </a:endParaRPr>
            </a:p>
          </p:txBody>
        </p:sp>
      </p:grpSp>
      <p:grpSp>
        <p:nvGrpSpPr>
          <p:cNvPr id="9" name="Group 8"/>
          <p:cNvGrpSpPr/>
          <p:nvPr/>
        </p:nvGrpSpPr>
        <p:grpSpPr>
          <a:xfrm>
            <a:off x="1576997" y="5212652"/>
            <a:ext cx="2269253" cy="785007"/>
            <a:chOff x="203098" y="4478455"/>
            <a:chExt cx="3249171" cy="785007"/>
          </a:xfrm>
        </p:grpSpPr>
        <p:sp>
          <p:nvSpPr>
            <p:cNvPr id="10" name="Rectangle 9"/>
            <p:cNvSpPr/>
            <p:nvPr/>
          </p:nvSpPr>
          <p:spPr>
            <a:xfrm>
              <a:off x="203098" y="4478455"/>
              <a:ext cx="3249170" cy="523220"/>
            </a:xfrm>
            <a:prstGeom prst="rect">
              <a:avLst/>
            </a:prstGeom>
            <a:noFill/>
          </p:spPr>
          <p:txBody>
            <a:bodyPr wrap="square">
              <a:spAutoFit/>
            </a:bodyPr>
            <a:lstStyle/>
            <a:p>
              <a:pPr algn="ctr"/>
              <a:r>
                <a:rPr lang="en-US" sz="2800" b="1" dirty="0" err="1" smtClean="0">
                  <a:solidFill>
                    <a:schemeClr val="accent1"/>
                  </a:solidFill>
                </a:rPr>
                <a:t>Statistika</a:t>
              </a:r>
              <a:endParaRPr lang="en-US" sz="2800" b="1" dirty="0">
                <a:solidFill>
                  <a:schemeClr val="accent1"/>
                </a:solidFill>
              </a:endParaRPr>
            </a:p>
          </p:txBody>
        </p:sp>
        <p:sp>
          <p:nvSpPr>
            <p:cNvPr id="11" name="Rectangle 10"/>
            <p:cNvSpPr/>
            <p:nvPr/>
          </p:nvSpPr>
          <p:spPr>
            <a:xfrm>
              <a:off x="203099" y="4863352"/>
              <a:ext cx="3249170" cy="400110"/>
            </a:xfrm>
            <a:prstGeom prst="rect">
              <a:avLst/>
            </a:prstGeom>
          </p:spPr>
          <p:txBody>
            <a:bodyPr wrap="square">
              <a:spAutoFit/>
            </a:bodyPr>
            <a:lstStyle/>
            <a:p>
              <a:pPr algn="just"/>
              <a:endParaRPr lang="en-US" sz="2000" dirty="0">
                <a:solidFill>
                  <a:schemeClr val="tx1">
                    <a:lumMod val="75000"/>
                  </a:schemeClr>
                </a:solidFill>
              </a:endParaRPr>
            </a:p>
          </p:txBody>
        </p:sp>
      </p:grpSp>
      <p:grpSp>
        <p:nvGrpSpPr>
          <p:cNvPr id="12" name="Group 11"/>
          <p:cNvGrpSpPr/>
          <p:nvPr/>
        </p:nvGrpSpPr>
        <p:grpSpPr>
          <a:xfrm>
            <a:off x="4961373" y="5212652"/>
            <a:ext cx="2269253" cy="785007"/>
            <a:chOff x="203098" y="4478455"/>
            <a:chExt cx="3249171" cy="785007"/>
          </a:xfrm>
        </p:grpSpPr>
        <p:sp>
          <p:nvSpPr>
            <p:cNvPr id="13" name="Rectangle 12"/>
            <p:cNvSpPr/>
            <p:nvPr/>
          </p:nvSpPr>
          <p:spPr>
            <a:xfrm>
              <a:off x="203098" y="4478455"/>
              <a:ext cx="3249170" cy="523220"/>
            </a:xfrm>
            <a:prstGeom prst="rect">
              <a:avLst/>
            </a:prstGeom>
            <a:noFill/>
          </p:spPr>
          <p:txBody>
            <a:bodyPr wrap="square">
              <a:spAutoFit/>
            </a:bodyPr>
            <a:lstStyle/>
            <a:p>
              <a:pPr algn="ctr"/>
              <a:r>
                <a:rPr lang="en-US" sz="2800" b="1" dirty="0" smtClean="0">
                  <a:solidFill>
                    <a:schemeClr val="accent6">
                      <a:lumMod val="75000"/>
                    </a:schemeClr>
                  </a:solidFill>
                </a:rPr>
                <a:t>Data Mining</a:t>
              </a:r>
              <a:endParaRPr lang="en-US" sz="2800" b="1" dirty="0">
                <a:solidFill>
                  <a:schemeClr val="accent6">
                    <a:lumMod val="75000"/>
                  </a:schemeClr>
                </a:solidFill>
              </a:endParaRPr>
            </a:p>
          </p:txBody>
        </p:sp>
        <p:sp>
          <p:nvSpPr>
            <p:cNvPr id="14" name="Rectangle 13"/>
            <p:cNvSpPr/>
            <p:nvPr/>
          </p:nvSpPr>
          <p:spPr>
            <a:xfrm>
              <a:off x="203099" y="4863352"/>
              <a:ext cx="3249170" cy="400110"/>
            </a:xfrm>
            <a:prstGeom prst="rect">
              <a:avLst/>
            </a:prstGeom>
          </p:spPr>
          <p:txBody>
            <a:bodyPr wrap="square">
              <a:spAutoFit/>
            </a:bodyPr>
            <a:lstStyle/>
            <a:p>
              <a:pPr algn="just"/>
              <a:endParaRPr lang="en-US" sz="2000" dirty="0">
                <a:solidFill>
                  <a:schemeClr val="tx1">
                    <a:lumMod val="75000"/>
                  </a:schemeClr>
                </a:solidFill>
              </a:endParaRPr>
            </a:p>
          </p:txBody>
        </p:sp>
      </p:grpSp>
      <p:grpSp>
        <p:nvGrpSpPr>
          <p:cNvPr id="15" name="Group 14"/>
          <p:cNvGrpSpPr/>
          <p:nvPr/>
        </p:nvGrpSpPr>
        <p:grpSpPr>
          <a:xfrm>
            <a:off x="8345749" y="5212652"/>
            <a:ext cx="2269253" cy="785007"/>
            <a:chOff x="203098" y="4478455"/>
            <a:chExt cx="3249171" cy="785007"/>
          </a:xfrm>
        </p:grpSpPr>
        <p:sp>
          <p:nvSpPr>
            <p:cNvPr id="16" name="Rectangle 15"/>
            <p:cNvSpPr/>
            <p:nvPr/>
          </p:nvSpPr>
          <p:spPr>
            <a:xfrm>
              <a:off x="203098" y="4478455"/>
              <a:ext cx="3249170" cy="523220"/>
            </a:xfrm>
            <a:prstGeom prst="rect">
              <a:avLst/>
            </a:prstGeom>
            <a:noFill/>
          </p:spPr>
          <p:txBody>
            <a:bodyPr wrap="square">
              <a:spAutoFit/>
            </a:bodyPr>
            <a:lstStyle/>
            <a:p>
              <a:pPr algn="ctr"/>
              <a:r>
                <a:rPr lang="en-US" sz="2800" b="1" dirty="0" err="1" smtClean="0">
                  <a:solidFill>
                    <a:schemeClr val="accent2">
                      <a:lumMod val="75000"/>
                    </a:schemeClr>
                  </a:solidFill>
                </a:rPr>
                <a:t>Analitika</a:t>
              </a:r>
              <a:endParaRPr lang="en-US" sz="2800" b="1" dirty="0">
                <a:solidFill>
                  <a:schemeClr val="accent2">
                    <a:lumMod val="75000"/>
                  </a:schemeClr>
                </a:solidFill>
              </a:endParaRPr>
            </a:p>
          </p:txBody>
        </p:sp>
        <p:sp>
          <p:nvSpPr>
            <p:cNvPr id="17" name="Rectangle 16"/>
            <p:cNvSpPr/>
            <p:nvPr/>
          </p:nvSpPr>
          <p:spPr>
            <a:xfrm>
              <a:off x="203099" y="4863352"/>
              <a:ext cx="3249170" cy="400110"/>
            </a:xfrm>
            <a:prstGeom prst="rect">
              <a:avLst/>
            </a:prstGeom>
          </p:spPr>
          <p:txBody>
            <a:bodyPr wrap="square">
              <a:spAutoFit/>
            </a:bodyPr>
            <a:lstStyle/>
            <a:p>
              <a:pPr algn="just"/>
              <a:endParaRPr lang="en-US" sz="2000" dirty="0">
                <a:solidFill>
                  <a:schemeClr val="tx1">
                    <a:lumMod val="75000"/>
                  </a:schemeClr>
                </a:solidFill>
              </a:endParaRPr>
            </a:p>
          </p:txBody>
        </p:sp>
      </p:grpSp>
      <p:sp>
        <p:nvSpPr>
          <p:cNvPr id="18" name="Freeform 410"/>
          <p:cNvSpPr/>
          <p:nvPr/>
        </p:nvSpPr>
        <p:spPr>
          <a:xfrm>
            <a:off x="2308640" y="3087717"/>
            <a:ext cx="805966" cy="807616"/>
          </a:xfrm>
          <a:custGeom>
            <a:avLst/>
            <a:gdLst>
              <a:gd name="connsiteX0" fmla="*/ 84231 w 462284"/>
              <a:gd name="connsiteY0" fmla="*/ 360589 h 462850"/>
              <a:gd name="connsiteX1" fmla="*/ 71553 w 462284"/>
              <a:gd name="connsiteY1" fmla="*/ 365942 h 462850"/>
              <a:gd name="connsiteX2" fmla="*/ 66201 w 462284"/>
              <a:gd name="connsiteY2" fmla="*/ 378619 h 462850"/>
              <a:gd name="connsiteX3" fmla="*/ 71553 w 462284"/>
              <a:gd name="connsiteY3" fmla="*/ 391296 h 462850"/>
              <a:gd name="connsiteX4" fmla="*/ 84231 w 462284"/>
              <a:gd name="connsiteY4" fmla="*/ 396648 h 462850"/>
              <a:gd name="connsiteX5" fmla="*/ 96908 w 462284"/>
              <a:gd name="connsiteY5" fmla="*/ 391296 h 462850"/>
              <a:gd name="connsiteX6" fmla="*/ 102260 w 462284"/>
              <a:gd name="connsiteY6" fmla="*/ 378619 h 462850"/>
              <a:gd name="connsiteX7" fmla="*/ 96908 w 462284"/>
              <a:gd name="connsiteY7" fmla="*/ 365942 h 462850"/>
              <a:gd name="connsiteX8" fmla="*/ 84231 w 462284"/>
              <a:gd name="connsiteY8" fmla="*/ 360589 h 462850"/>
              <a:gd name="connsiteX9" fmla="*/ 202549 w 462284"/>
              <a:gd name="connsiteY9" fmla="*/ 179168 h 462850"/>
              <a:gd name="connsiteX10" fmla="*/ 234805 w 462284"/>
              <a:gd name="connsiteY10" fmla="*/ 228045 h 462850"/>
              <a:gd name="connsiteX11" fmla="*/ 283681 w 462284"/>
              <a:gd name="connsiteY11" fmla="*/ 260300 h 462850"/>
              <a:gd name="connsiteX12" fmla="*/ 91555 w 462284"/>
              <a:gd name="connsiteY12" fmla="*/ 452427 h 462850"/>
              <a:gd name="connsiteX13" fmla="*/ 66201 w 462284"/>
              <a:gd name="connsiteY13" fmla="*/ 462850 h 462850"/>
              <a:gd name="connsiteX14" fmla="*/ 40566 w 462284"/>
              <a:gd name="connsiteY14" fmla="*/ 452427 h 462850"/>
              <a:gd name="connsiteX15" fmla="*/ 10705 w 462284"/>
              <a:gd name="connsiteY15" fmla="*/ 422002 h 462850"/>
              <a:gd name="connsiteX16" fmla="*/ 0 w 462284"/>
              <a:gd name="connsiteY16" fmla="*/ 396648 h 462850"/>
              <a:gd name="connsiteX17" fmla="*/ 10705 w 462284"/>
              <a:gd name="connsiteY17" fmla="*/ 371013 h 462850"/>
              <a:gd name="connsiteX18" fmla="*/ 336642 w 462284"/>
              <a:gd name="connsiteY18" fmla="*/ 0 h 462850"/>
              <a:gd name="connsiteX19" fmla="*/ 370870 w 462284"/>
              <a:gd name="connsiteY19" fmla="*/ 4648 h 462850"/>
              <a:gd name="connsiteX20" fmla="*/ 401153 w 462284"/>
              <a:gd name="connsiteY20" fmla="*/ 17748 h 462850"/>
              <a:gd name="connsiteX21" fmla="*/ 405661 w 462284"/>
              <a:gd name="connsiteY21" fmla="*/ 25636 h 462850"/>
              <a:gd name="connsiteX22" fmla="*/ 401153 w 462284"/>
              <a:gd name="connsiteY22" fmla="*/ 33524 h 462850"/>
              <a:gd name="connsiteX23" fmla="*/ 318613 w 462284"/>
              <a:gd name="connsiteY23" fmla="*/ 81133 h 462850"/>
              <a:gd name="connsiteX24" fmla="*/ 318613 w 462284"/>
              <a:gd name="connsiteY24" fmla="*/ 144236 h 462850"/>
              <a:gd name="connsiteX25" fmla="*/ 372983 w 462284"/>
              <a:gd name="connsiteY25" fmla="*/ 174379 h 462850"/>
              <a:gd name="connsiteX26" fmla="*/ 395237 w 462284"/>
              <a:gd name="connsiteY26" fmla="*/ 160716 h 462850"/>
              <a:gd name="connsiteX27" fmla="*/ 433409 w 462284"/>
              <a:gd name="connsiteY27" fmla="*/ 137897 h 462850"/>
              <a:gd name="connsiteX28" fmla="*/ 453270 w 462284"/>
              <a:gd name="connsiteY28" fmla="*/ 127896 h 462850"/>
              <a:gd name="connsiteX29" fmla="*/ 459890 w 462284"/>
              <a:gd name="connsiteY29" fmla="*/ 130714 h 462850"/>
              <a:gd name="connsiteX30" fmla="*/ 462284 w 462284"/>
              <a:gd name="connsiteY30" fmla="*/ 137756 h 462850"/>
              <a:gd name="connsiteX31" fmla="*/ 455806 w 462284"/>
              <a:gd name="connsiteY31" fmla="*/ 167618 h 462850"/>
              <a:gd name="connsiteX32" fmla="*/ 409464 w 462284"/>
              <a:gd name="connsiteY32" fmla="*/ 228890 h 462850"/>
              <a:gd name="connsiteX33" fmla="*/ 336642 w 462284"/>
              <a:gd name="connsiteY33" fmla="*/ 252412 h 462850"/>
              <a:gd name="connsiteX34" fmla="*/ 247481 w 462284"/>
              <a:gd name="connsiteY34" fmla="*/ 215368 h 462850"/>
              <a:gd name="connsiteX35" fmla="*/ 210436 w 462284"/>
              <a:gd name="connsiteY35" fmla="*/ 126206 h 462850"/>
              <a:gd name="connsiteX36" fmla="*/ 247481 w 462284"/>
              <a:gd name="connsiteY36" fmla="*/ 37045 h 462850"/>
              <a:gd name="connsiteX37" fmla="*/ 336642 w 462284"/>
              <a:gd name="connsiteY37" fmla="*/ 0 h 46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2284" h="462850">
                <a:moveTo>
                  <a:pt x="84231" y="360589"/>
                </a:moveTo>
                <a:cubicBezTo>
                  <a:pt x="79348" y="360589"/>
                  <a:pt x="75122" y="362373"/>
                  <a:pt x="71553" y="365942"/>
                </a:cubicBezTo>
                <a:cubicBezTo>
                  <a:pt x="67986" y="369510"/>
                  <a:pt x="66201" y="373736"/>
                  <a:pt x="66201" y="378619"/>
                </a:cubicBezTo>
                <a:cubicBezTo>
                  <a:pt x="66201" y="383502"/>
                  <a:pt x="67986" y="387727"/>
                  <a:pt x="71553" y="391296"/>
                </a:cubicBezTo>
                <a:cubicBezTo>
                  <a:pt x="75122" y="394864"/>
                  <a:pt x="79348" y="396648"/>
                  <a:pt x="84231" y="396648"/>
                </a:cubicBezTo>
                <a:cubicBezTo>
                  <a:pt x="89114" y="396648"/>
                  <a:pt x="93340" y="394864"/>
                  <a:pt x="96908" y="391296"/>
                </a:cubicBezTo>
                <a:cubicBezTo>
                  <a:pt x="100476" y="387727"/>
                  <a:pt x="102260" y="383502"/>
                  <a:pt x="102260" y="378619"/>
                </a:cubicBezTo>
                <a:cubicBezTo>
                  <a:pt x="102260" y="373736"/>
                  <a:pt x="100476" y="369510"/>
                  <a:pt x="96908" y="365942"/>
                </a:cubicBezTo>
                <a:cubicBezTo>
                  <a:pt x="93340" y="362373"/>
                  <a:pt x="89114" y="360589"/>
                  <a:pt x="84231" y="360589"/>
                </a:cubicBezTo>
                <a:close/>
                <a:moveTo>
                  <a:pt x="202549" y="179168"/>
                </a:moveTo>
                <a:cubicBezTo>
                  <a:pt x="209873" y="197573"/>
                  <a:pt x="220626" y="213865"/>
                  <a:pt x="234805" y="228045"/>
                </a:cubicBezTo>
                <a:cubicBezTo>
                  <a:pt x="248984" y="242224"/>
                  <a:pt x="265277" y="252976"/>
                  <a:pt x="283681" y="260300"/>
                </a:cubicBezTo>
                <a:lnTo>
                  <a:pt x="91555" y="452427"/>
                </a:lnTo>
                <a:cubicBezTo>
                  <a:pt x="84607" y="459376"/>
                  <a:pt x="76156" y="462850"/>
                  <a:pt x="66201" y="462850"/>
                </a:cubicBezTo>
                <a:cubicBezTo>
                  <a:pt x="56436" y="462850"/>
                  <a:pt x="47890" y="459376"/>
                  <a:pt x="40566" y="452427"/>
                </a:cubicBezTo>
                <a:lnTo>
                  <a:pt x="10705" y="422002"/>
                </a:lnTo>
                <a:cubicBezTo>
                  <a:pt x="3568" y="415241"/>
                  <a:pt x="0" y="406790"/>
                  <a:pt x="0" y="396648"/>
                </a:cubicBezTo>
                <a:cubicBezTo>
                  <a:pt x="0" y="386694"/>
                  <a:pt x="3568" y="378149"/>
                  <a:pt x="10705" y="371013"/>
                </a:cubicBezTo>
                <a:close/>
                <a:moveTo>
                  <a:pt x="336642" y="0"/>
                </a:moveTo>
                <a:cubicBezTo>
                  <a:pt x="347536" y="0"/>
                  <a:pt x="358944" y="1549"/>
                  <a:pt x="370870" y="4648"/>
                </a:cubicBezTo>
                <a:cubicBezTo>
                  <a:pt x="382796" y="7747"/>
                  <a:pt x="392891" y="12114"/>
                  <a:pt x="401153" y="17748"/>
                </a:cubicBezTo>
                <a:cubicBezTo>
                  <a:pt x="404159" y="19814"/>
                  <a:pt x="405661" y="22443"/>
                  <a:pt x="405661" y="25636"/>
                </a:cubicBezTo>
                <a:cubicBezTo>
                  <a:pt x="405661" y="28828"/>
                  <a:pt x="404159" y="31458"/>
                  <a:pt x="401153" y="33524"/>
                </a:cubicBezTo>
                <a:lnTo>
                  <a:pt x="318613" y="81133"/>
                </a:lnTo>
                <a:lnTo>
                  <a:pt x="318613" y="144236"/>
                </a:lnTo>
                <a:lnTo>
                  <a:pt x="372983" y="174379"/>
                </a:lnTo>
                <a:cubicBezTo>
                  <a:pt x="373922" y="173815"/>
                  <a:pt x="381341" y="169261"/>
                  <a:pt x="395237" y="160716"/>
                </a:cubicBezTo>
                <a:cubicBezTo>
                  <a:pt x="409137" y="152171"/>
                  <a:pt x="421859" y="144564"/>
                  <a:pt x="433409" y="137897"/>
                </a:cubicBezTo>
                <a:cubicBezTo>
                  <a:pt x="444960" y="131230"/>
                  <a:pt x="451580" y="127896"/>
                  <a:pt x="453270" y="127896"/>
                </a:cubicBezTo>
                <a:cubicBezTo>
                  <a:pt x="456087" y="127896"/>
                  <a:pt x="458295" y="128835"/>
                  <a:pt x="459890" y="130714"/>
                </a:cubicBezTo>
                <a:cubicBezTo>
                  <a:pt x="461487" y="132592"/>
                  <a:pt x="462284" y="134939"/>
                  <a:pt x="462284" y="137756"/>
                </a:cubicBezTo>
                <a:cubicBezTo>
                  <a:pt x="462284" y="145081"/>
                  <a:pt x="460126" y="155035"/>
                  <a:pt x="455806" y="167618"/>
                </a:cubicBezTo>
                <a:cubicBezTo>
                  <a:pt x="446980" y="192784"/>
                  <a:pt x="431533" y="213208"/>
                  <a:pt x="409464" y="228890"/>
                </a:cubicBezTo>
                <a:cubicBezTo>
                  <a:pt x="387397" y="244572"/>
                  <a:pt x="363123" y="252412"/>
                  <a:pt x="336642" y="252412"/>
                </a:cubicBezTo>
                <a:cubicBezTo>
                  <a:pt x="301898" y="252412"/>
                  <a:pt x="272177" y="240064"/>
                  <a:pt x="247481" y="215368"/>
                </a:cubicBezTo>
                <a:cubicBezTo>
                  <a:pt x="222785" y="190671"/>
                  <a:pt x="210436" y="160951"/>
                  <a:pt x="210436" y="126206"/>
                </a:cubicBezTo>
                <a:cubicBezTo>
                  <a:pt x="210436" y="91462"/>
                  <a:pt x="222785" y="61741"/>
                  <a:pt x="247481" y="37045"/>
                </a:cubicBezTo>
                <a:cubicBezTo>
                  <a:pt x="272177" y="12348"/>
                  <a:pt x="301898" y="0"/>
                  <a:pt x="33664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9" name="Freeform 425"/>
          <p:cNvSpPr/>
          <p:nvPr/>
        </p:nvSpPr>
        <p:spPr>
          <a:xfrm>
            <a:off x="9008873" y="3051094"/>
            <a:ext cx="943003" cy="880859"/>
          </a:xfrm>
          <a:custGeom>
            <a:avLst/>
            <a:gdLst>
              <a:gd name="connsiteX0" fmla="*/ 169590 w 540885"/>
              <a:gd name="connsiteY0" fmla="*/ 270443 h 504826"/>
              <a:gd name="connsiteX1" fmla="*/ 181704 w 540885"/>
              <a:gd name="connsiteY1" fmla="*/ 276500 h 504826"/>
              <a:gd name="connsiteX2" fmla="*/ 202269 w 540885"/>
              <a:gd name="connsiteY2" fmla="*/ 290022 h 504826"/>
              <a:gd name="connsiteX3" fmla="*/ 232412 w 540885"/>
              <a:gd name="connsiteY3" fmla="*/ 303544 h 504826"/>
              <a:gd name="connsiteX4" fmla="*/ 270443 w 540885"/>
              <a:gd name="connsiteY4" fmla="*/ 309601 h 504826"/>
              <a:gd name="connsiteX5" fmla="*/ 308473 w 540885"/>
              <a:gd name="connsiteY5" fmla="*/ 303544 h 504826"/>
              <a:gd name="connsiteX6" fmla="*/ 338617 w 540885"/>
              <a:gd name="connsiteY6" fmla="*/ 290022 h 504826"/>
              <a:gd name="connsiteX7" fmla="*/ 359181 w 540885"/>
              <a:gd name="connsiteY7" fmla="*/ 276500 h 504826"/>
              <a:gd name="connsiteX8" fmla="*/ 371295 w 540885"/>
              <a:gd name="connsiteY8" fmla="*/ 270443 h 504826"/>
              <a:gd name="connsiteX9" fmla="*/ 402705 w 540885"/>
              <a:gd name="connsiteY9" fmla="*/ 276077 h 504826"/>
              <a:gd name="connsiteX10" fmla="*/ 426792 w 540885"/>
              <a:gd name="connsiteY10" fmla="*/ 291149 h 504826"/>
              <a:gd name="connsiteX11" fmla="*/ 444258 w 540885"/>
              <a:gd name="connsiteY11" fmla="*/ 313967 h 504826"/>
              <a:gd name="connsiteX12" fmla="*/ 456371 w 540885"/>
              <a:gd name="connsiteY12" fmla="*/ 341434 h 504826"/>
              <a:gd name="connsiteX13" fmla="*/ 463837 w 540885"/>
              <a:gd name="connsiteY13" fmla="*/ 372000 h 504826"/>
              <a:gd name="connsiteX14" fmla="*/ 467781 w 540885"/>
              <a:gd name="connsiteY14" fmla="*/ 402706 h 504826"/>
              <a:gd name="connsiteX15" fmla="*/ 468767 w 540885"/>
              <a:gd name="connsiteY15" fmla="*/ 431863 h 504826"/>
              <a:gd name="connsiteX16" fmla="*/ 448202 w 540885"/>
              <a:gd name="connsiteY16" fmla="*/ 485247 h 504826"/>
              <a:gd name="connsiteX17" fmla="*/ 393550 w 540885"/>
              <a:gd name="connsiteY17" fmla="*/ 504826 h 504826"/>
              <a:gd name="connsiteX18" fmla="*/ 147335 w 540885"/>
              <a:gd name="connsiteY18" fmla="*/ 504826 h 504826"/>
              <a:gd name="connsiteX19" fmla="*/ 92683 w 540885"/>
              <a:gd name="connsiteY19" fmla="*/ 485247 h 504826"/>
              <a:gd name="connsiteX20" fmla="*/ 72118 w 540885"/>
              <a:gd name="connsiteY20" fmla="*/ 431863 h 504826"/>
              <a:gd name="connsiteX21" fmla="*/ 73104 w 540885"/>
              <a:gd name="connsiteY21" fmla="*/ 402706 h 504826"/>
              <a:gd name="connsiteX22" fmla="*/ 77049 w 540885"/>
              <a:gd name="connsiteY22" fmla="*/ 372000 h 504826"/>
              <a:gd name="connsiteX23" fmla="*/ 84514 w 540885"/>
              <a:gd name="connsiteY23" fmla="*/ 341434 h 504826"/>
              <a:gd name="connsiteX24" fmla="*/ 96628 w 540885"/>
              <a:gd name="connsiteY24" fmla="*/ 313967 h 504826"/>
              <a:gd name="connsiteX25" fmla="*/ 114093 w 540885"/>
              <a:gd name="connsiteY25" fmla="*/ 291149 h 504826"/>
              <a:gd name="connsiteX26" fmla="*/ 138180 w 540885"/>
              <a:gd name="connsiteY26" fmla="*/ 276077 h 504826"/>
              <a:gd name="connsiteX27" fmla="*/ 169590 w 540885"/>
              <a:gd name="connsiteY27" fmla="*/ 270443 h 504826"/>
              <a:gd name="connsiteX28" fmla="*/ 505953 w 540885"/>
              <a:gd name="connsiteY28" fmla="*/ 144237 h 504826"/>
              <a:gd name="connsiteX29" fmla="*/ 540885 w 540885"/>
              <a:gd name="connsiteY29" fmla="*/ 243680 h 504826"/>
              <a:gd name="connsiteX30" fmla="*/ 525109 w 540885"/>
              <a:gd name="connsiteY30" fmla="*/ 277063 h 504826"/>
              <a:gd name="connsiteX31" fmla="*/ 486233 w 540885"/>
              <a:gd name="connsiteY31" fmla="*/ 288472 h 504826"/>
              <a:gd name="connsiteX32" fmla="*/ 448484 w 540885"/>
              <a:gd name="connsiteY32" fmla="*/ 288472 h 504826"/>
              <a:gd name="connsiteX33" fmla="*/ 373830 w 540885"/>
              <a:gd name="connsiteY33" fmla="*/ 252413 h 504826"/>
              <a:gd name="connsiteX34" fmla="*/ 396649 w 540885"/>
              <a:gd name="connsiteY34" fmla="*/ 180296 h 504826"/>
              <a:gd name="connsiteX35" fmla="*/ 395240 w 540885"/>
              <a:gd name="connsiteY35" fmla="*/ 161703 h 504826"/>
              <a:gd name="connsiteX36" fmla="*/ 432708 w 540885"/>
              <a:gd name="connsiteY36" fmla="*/ 168182 h 504826"/>
              <a:gd name="connsiteX37" fmla="*/ 466231 w 540885"/>
              <a:gd name="connsiteY37" fmla="*/ 162125 h 504826"/>
              <a:gd name="connsiteX38" fmla="*/ 493698 w 540885"/>
              <a:gd name="connsiteY38" fmla="*/ 150153 h 504826"/>
              <a:gd name="connsiteX39" fmla="*/ 505953 w 540885"/>
              <a:gd name="connsiteY39" fmla="*/ 144237 h 504826"/>
              <a:gd name="connsiteX40" fmla="*/ 34932 w 540885"/>
              <a:gd name="connsiteY40" fmla="*/ 144237 h 504826"/>
              <a:gd name="connsiteX41" fmla="*/ 47187 w 540885"/>
              <a:gd name="connsiteY41" fmla="*/ 150153 h 504826"/>
              <a:gd name="connsiteX42" fmla="*/ 74653 w 540885"/>
              <a:gd name="connsiteY42" fmla="*/ 162125 h 504826"/>
              <a:gd name="connsiteX43" fmla="*/ 108176 w 540885"/>
              <a:gd name="connsiteY43" fmla="*/ 168182 h 504826"/>
              <a:gd name="connsiteX44" fmla="*/ 145644 w 540885"/>
              <a:gd name="connsiteY44" fmla="*/ 161703 h 504826"/>
              <a:gd name="connsiteX45" fmla="*/ 144235 w 540885"/>
              <a:gd name="connsiteY45" fmla="*/ 180296 h 504826"/>
              <a:gd name="connsiteX46" fmla="*/ 167054 w 540885"/>
              <a:gd name="connsiteY46" fmla="*/ 252413 h 504826"/>
              <a:gd name="connsiteX47" fmla="*/ 92401 w 540885"/>
              <a:gd name="connsiteY47" fmla="*/ 288472 h 504826"/>
              <a:gd name="connsiteX48" fmla="*/ 54652 w 540885"/>
              <a:gd name="connsiteY48" fmla="*/ 288472 h 504826"/>
              <a:gd name="connsiteX49" fmla="*/ 15776 w 540885"/>
              <a:gd name="connsiteY49" fmla="*/ 277063 h 504826"/>
              <a:gd name="connsiteX50" fmla="*/ 0 w 540885"/>
              <a:gd name="connsiteY50" fmla="*/ 243680 h 504826"/>
              <a:gd name="connsiteX51" fmla="*/ 34932 w 540885"/>
              <a:gd name="connsiteY51" fmla="*/ 144237 h 504826"/>
              <a:gd name="connsiteX52" fmla="*/ 270442 w 540885"/>
              <a:gd name="connsiteY52" fmla="*/ 72119 h 504826"/>
              <a:gd name="connsiteX53" fmla="*/ 346926 w 540885"/>
              <a:gd name="connsiteY53" fmla="*/ 103811 h 504826"/>
              <a:gd name="connsiteX54" fmla="*/ 378619 w 540885"/>
              <a:gd name="connsiteY54" fmla="*/ 180296 h 504826"/>
              <a:gd name="connsiteX55" fmla="*/ 346926 w 540885"/>
              <a:gd name="connsiteY55" fmla="*/ 256780 h 504826"/>
              <a:gd name="connsiteX56" fmla="*/ 270442 w 540885"/>
              <a:gd name="connsiteY56" fmla="*/ 288472 h 504826"/>
              <a:gd name="connsiteX57" fmla="*/ 193957 w 540885"/>
              <a:gd name="connsiteY57" fmla="*/ 256780 h 504826"/>
              <a:gd name="connsiteX58" fmla="*/ 162265 w 540885"/>
              <a:gd name="connsiteY58" fmla="*/ 180296 h 504826"/>
              <a:gd name="connsiteX59" fmla="*/ 193957 w 540885"/>
              <a:gd name="connsiteY59" fmla="*/ 103811 h 504826"/>
              <a:gd name="connsiteX60" fmla="*/ 270442 w 540885"/>
              <a:gd name="connsiteY60" fmla="*/ 72119 h 504826"/>
              <a:gd name="connsiteX61" fmla="*/ 432707 w 540885"/>
              <a:gd name="connsiteY61" fmla="*/ 0 h 504826"/>
              <a:gd name="connsiteX62" fmla="*/ 483697 w 540885"/>
              <a:gd name="connsiteY62" fmla="*/ 21128 h 504826"/>
              <a:gd name="connsiteX63" fmla="*/ 504825 w 540885"/>
              <a:gd name="connsiteY63" fmla="*/ 72118 h 504826"/>
              <a:gd name="connsiteX64" fmla="*/ 483697 w 540885"/>
              <a:gd name="connsiteY64" fmla="*/ 123108 h 504826"/>
              <a:gd name="connsiteX65" fmla="*/ 432707 w 540885"/>
              <a:gd name="connsiteY65" fmla="*/ 144236 h 504826"/>
              <a:gd name="connsiteX66" fmla="*/ 381717 w 540885"/>
              <a:gd name="connsiteY66" fmla="*/ 123108 h 504826"/>
              <a:gd name="connsiteX67" fmla="*/ 360589 w 540885"/>
              <a:gd name="connsiteY67" fmla="*/ 72118 h 504826"/>
              <a:gd name="connsiteX68" fmla="*/ 381717 w 540885"/>
              <a:gd name="connsiteY68" fmla="*/ 21128 h 504826"/>
              <a:gd name="connsiteX69" fmla="*/ 432707 w 540885"/>
              <a:gd name="connsiteY69" fmla="*/ 0 h 504826"/>
              <a:gd name="connsiteX70" fmla="*/ 108176 w 540885"/>
              <a:gd name="connsiteY70" fmla="*/ 0 h 504826"/>
              <a:gd name="connsiteX71" fmla="*/ 159167 w 540885"/>
              <a:gd name="connsiteY71" fmla="*/ 21128 h 504826"/>
              <a:gd name="connsiteX72" fmla="*/ 180295 w 540885"/>
              <a:gd name="connsiteY72" fmla="*/ 72118 h 504826"/>
              <a:gd name="connsiteX73" fmla="*/ 159167 w 540885"/>
              <a:gd name="connsiteY73" fmla="*/ 123108 h 504826"/>
              <a:gd name="connsiteX74" fmla="*/ 108176 w 540885"/>
              <a:gd name="connsiteY74" fmla="*/ 144236 h 504826"/>
              <a:gd name="connsiteX75" fmla="*/ 57187 w 540885"/>
              <a:gd name="connsiteY75" fmla="*/ 123108 h 504826"/>
              <a:gd name="connsiteX76" fmla="*/ 36059 w 540885"/>
              <a:gd name="connsiteY76" fmla="*/ 72118 h 504826"/>
              <a:gd name="connsiteX77" fmla="*/ 57187 w 540885"/>
              <a:gd name="connsiteY77" fmla="*/ 21128 h 504826"/>
              <a:gd name="connsiteX78" fmla="*/ 108176 w 540885"/>
              <a:gd name="connsiteY78" fmla="*/ 0 h 50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0885" h="504826">
                <a:moveTo>
                  <a:pt x="169590" y="270443"/>
                </a:moveTo>
                <a:cubicBezTo>
                  <a:pt x="171469" y="270443"/>
                  <a:pt x="175506" y="272462"/>
                  <a:pt x="181704" y="276500"/>
                </a:cubicBezTo>
                <a:cubicBezTo>
                  <a:pt x="187902" y="280538"/>
                  <a:pt x="194757" y="285045"/>
                  <a:pt x="202269" y="290022"/>
                </a:cubicBezTo>
                <a:cubicBezTo>
                  <a:pt x="209781" y="294999"/>
                  <a:pt x="219829" y="299506"/>
                  <a:pt x="232412" y="303544"/>
                </a:cubicBezTo>
                <a:cubicBezTo>
                  <a:pt x="244995" y="307582"/>
                  <a:pt x="257673" y="309601"/>
                  <a:pt x="270443" y="309601"/>
                </a:cubicBezTo>
                <a:cubicBezTo>
                  <a:pt x="283214" y="309601"/>
                  <a:pt x="295891" y="307582"/>
                  <a:pt x="308473" y="303544"/>
                </a:cubicBezTo>
                <a:cubicBezTo>
                  <a:pt x="321057" y="299506"/>
                  <a:pt x="331105" y="294999"/>
                  <a:pt x="338617" y="290022"/>
                </a:cubicBezTo>
                <a:cubicBezTo>
                  <a:pt x="346129" y="285045"/>
                  <a:pt x="352983" y="280538"/>
                  <a:pt x="359181" y="276500"/>
                </a:cubicBezTo>
                <a:cubicBezTo>
                  <a:pt x="365379" y="272462"/>
                  <a:pt x="369418" y="270443"/>
                  <a:pt x="371295" y="270443"/>
                </a:cubicBezTo>
                <a:cubicBezTo>
                  <a:pt x="382751" y="270443"/>
                  <a:pt x="393222" y="272321"/>
                  <a:pt x="402705" y="276077"/>
                </a:cubicBezTo>
                <a:cubicBezTo>
                  <a:pt x="412191" y="279833"/>
                  <a:pt x="420218" y="284857"/>
                  <a:pt x="426792" y="291149"/>
                </a:cubicBezTo>
                <a:cubicBezTo>
                  <a:pt x="433365" y="297440"/>
                  <a:pt x="439187" y="305046"/>
                  <a:pt x="444258" y="313967"/>
                </a:cubicBezTo>
                <a:cubicBezTo>
                  <a:pt x="449329" y="322888"/>
                  <a:pt x="453367" y="332044"/>
                  <a:pt x="456371" y="341434"/>
                </a:cubicBezTo>
                <a:cubicBezTo>
                  <a:pt x="459376" y="350824"/>
                  <a:pt x="461865" y="361013"/>
                  <a:pt x="463837" y="372000"/>
                </a:cubicBezTo>
                <a:cubicBezTo>
                  <a:pt x="465809" y="382986"/>
                  <a:pt x="467124" y="393222"/>
                  <a:pt x="467781" y="402706"/>
                </a:cubicBezTo>
                <a:cubicBezTo>
                  <a:pt x="468438" y="412190"/>
                  <a:pt x="468767" y="421909"/>
                  <a:pt x="468767" y="431863"/>
                </a:cubicBezTo>
                <a:cubicBezTo>
                  <a:pt x="468767" y="454400"/>
                  <a:pt x="461912" y="472195"/>
                  <a:pt x="448202" y="485247"/>
                </a:cubicBezTo>
                <a:cubicBezTo>
                  <a:pt x="434492" y="498300"/>
                  <a:pt x="416275" y="504826"/>
                  <a:pt x="393550" y="504826"/>
                </a:cubicBezTo>
                <a:lnTo>
                  <a:pt x="147335" y="504826"/>
                </a:lnTo>
                <a:cubicBezTo>
                  <a:pt x="124611" y="504826"/>
                  <a:pt x="106393" y="498300"/>
                  <a:pt x="92683" y="485247"/>
                </a:cubicBezTo>
                <a:cubicBezTo>
                  <a:pt x="78974" y="472195"/>
                  <a:pt x="72118" y="454400"/>
                  <a:pt x="72118" y="431863"/>
                </a:cubicBezTo>
                <a:cubicBezTo>
                  <a:pt x="72118" y="421909"/>
                  <a:pt x="72447" y="412190"/>
                  <a:pt x="73104" y="402706"/>
                </a:cubicBezTo>
                <a:cubicBezTo>
                  <a:pt x="73761" y="393222"/>
                  <a:pt x="75077" y="382986"/>
                  <a:pt x="77049" y="372000"/>
                </a:cubicBezTo>
                <a:cubicBezTo>
                  <a:pt x="79021" y="361013"/>
                  <a:pt x="81510" y="350824"/>
                  <a:pt x="84514" y="341434"/>
                </a:cubicBezTo>
                <a:cubicBezTo>
                  <a:pt x="87519" y="332044"/>
                  <a:pt x="91556" y="322888"/>
                  <a:pt x="96628" y="313967"/>
                </a:cubicBezTo>
                <a:cubicBezTo>
                  <a:pt x="101698" y="305046"/>
                  <a:pt x="107521" y="297440"/>
                  <a:pt x="114093" y="291149"/>
                </a:cubicBezTo>
                <a:cubicBezTo>
                  <a:pt x="120667" y="284857"/>
                  <a:pt x="128696" y="279833"/>
                  <a:pt x="138180" y="276077"/>
                </a:cubicBezTo>
                <a:cubicBezTo>
                  <a:pt x="147664" y="272321"/>
                  <a:pt x="158135" y="270443"/>
                  <a:pt x="169590" y="270443"/>
                </a:cubicBezTo>
                <a:close/>
                <a:moveTo>
                  <a:pt x="505953" y="144237"/>
                </a:moveTo>
                <a:cubicBezTo>
                  <a:pt x="529241" y="144237"/>
                  <a:pt x="540885" y="177385"/>
                  <a:pt x="540885" y="243680"/>
                </a:cubicBezTo>
                <a:cubicBezTo>
                  <a:pt x="540885" y="258329"/>
                  <a:pt x="535626" y="269457"/>
                  <a:pt x="525109" y="277063"/>
                </a:cubicBezTo>
                <a:cubicBezTo>
                  <a:pt x="514592" y="284669"/>
                  <a:pt x="501634" y="288472"/>
                  <a:pt x="486233" y="288472"/>
                </a:cubicBezTo>
                <a:lnTo>
                  <a:pt x="448484" y="288472"/>
                </a:lnTo>
                <a:cubicBezTo>
                  <a:pt x="429140" y="265372"/>
                  <a:pt x="404256" y="253353"/>
                  <a:pt x="373830" y="252413"/>
                </a:cubicBezTo>
                <a:cubicBezTo>
                  <a:pt x="389043" y="230440"/>
                  <a:pt x="396649" y="206401"/>
                  <a:pt x="396649" y="180296"/>
                </a:cubicBezTo>
                <a:cubicBezTo>
                  <a:pt x="396649" y="174849"/>
                  <a:pt x="396179" y="168652"/>
                  <a:pt x="395240" y="161703"/>
                </a:cubicBezTo>
                <a:cubicBezTo>
                  <a:pt x="407636" y="166022"/>
                  <a:pt x="420125" y="168182"/>
                  <a:pt x="432708" y="168182"/>
                </a:cubicBezTo>
                <a:cubicBezTo>
                  <a:pt x="443789" y="168182"/>
                  <a:pt x="454964" y="166163"/>
                  <a:pt x="466231" y="162125"/>
                </a:cubicBezTo>
                <a:cubicBezTo>
                  <a:pt x="477500" y="158087"/>
                  <a:pt x="486655" y="154097"/>
                  <a:pt x="493698" y="150153"/>
                </a:cubicBezTo>
                <a:cubicBezTo>
                  <a:pt x="500742" y="146209"/>
                  <a:pt x="504826" y="144237"/>
                  <a:pt x="505953" y="144237"/>
                </a:cubicBezTo>
                <a:close/>
                <a:moveTo>
                  <a:pt x="34932" y="144237"/>
                </a:moveTo>
                <a:cubicBezTo>
                  <a:pt x="36059" y="144237"/>
                  <a:pt x="40144" y="146209"/>
                  <a:pt x="47187" y="150153"/>
                </a:cubicBezTo>
                <a:cubicBezTo>
                  <a:pt x="54229" y="154097"/>
                  <a:pt x="63384" y="158087"/>
                  <a:pt x="74653" y="162125"/>
                </a:cubicBezTo>
                <a:cubicBezTo>
                  <a:pt x="85921" y="166163"/>
                  <a:pt x="97096" y="168182"/>
                  <a:pt x="108176" y="168182"/>
                </a:cubicBezTo>
                <a:cubicBezTo>
                  <a:pt x="120760" y="168182"/>
                  <a:pt x="133249" y="166022"/>
                  <a:pt x="145644" y="161703"/>
                </a:cubicBezTo>
                <a:cubicBezTo>
                  <a:pt x="144705" y="168652"/>
                  <a:pt x="144235" y="174849"/>
                  <a:pt x="144235" y="180296"/>
                </a:cubicBezTo>
                <a:cubicBezTo>
                  <a:pt x="144235" y="206401"/>
                  <a:pt x="151841" y="230440"/>
                  <a:pt x="167054" y="252413"/>
                </a:cubicBezTo>
                <a:cubicBezTo>
                  <a:pt x="136630" y="253353"/>
                  <a:pt x="111745" y="265372"/>
                  <a:pt x="92401" y="288472"/>
                </a:cubicBezTo>
                <a:lnTo>
                  <a:pt x="54652" y="288472"/>
                </a:lnTo>
                <a:cubicBezTo>
                  <a:pt x="39251" y="288472"/>
                  <a:pt x="26293" y="284669"/>
                  <a:pt x="15776" y="277063"/>
                </a:cubicBezTo>
                <a:cubicBezTo>
                  <a:pt x="5259" y="269457"/>
                  <a:pt x="0" y="258329"/>
                  <a:pt x="0" y="243680"/>
                </a:cubicBezTo>
                <a:cubicBezTo>
                  <a:pt x="0" y="177385"/>
                  <a:pt x="11644" y="144237"/>
                  <a:pt x="34932" y="144237"/>
                </a:cubicBezTo>
                <a:close/>
                <a:moveTo>
                  <a:pt x="270442" y="72119"/>
                </a:moveTo>
                <a:cubicBezTo>
                  <a:pt x="300303" y="72119"/>
                  <a:pt x="325799" y="82683"/>
                  <a:pt x="346926" y="103811"/>
                </a:cubicBezTo>
                <a:cubicBezTo>
                  <a:pt x="368054" y="124940"/>
                  <a:pt x="378619" y="150434"/>
                  <a:pt x="378619" y="180296"/>
                </a:cubicBezTo>
                <a:cubicBezTo>
                  <a:pt x="378619" y="210157"/>
                  <a:pt x="368054" y="235652"/>
                  <a:pt x="346926" y="256780"/>
                </a:cubicBezTo>
                <a:cubicBezTo>
                  <a:pt x="325799" y="277908"/>
                  <a:pt x="300303" y="288472"/>
                  <a:pt x="270442" y="288472"/>
                </a:cubicBezTo>
                <a:cubicBezTo>
                  <a:pt x="240580" y="288472"/>
                  <a:pt x="215085" y="277908"/>
                  <a:pt x="193957" y="256780"/>
                </a:cubicBezTo>
                <a:cubicBezTo>
                  <a:pt x="172829" y="235652"/>
                  <a:pt x="162265" y="210157"/>
                  <a:pt x="162265" y="180296"/>
                </a:cubicBezTo>
                <a:cubicBezTo>
                  <a:pt x="162265" y="150434"/>
                  <a:pt x="172829" y="124940"/>
                  <a:pt x="193957" y="103811"/>
                </a:cubicBezTo>
                <a:cubicBezTo>
                  <a:pt x="215085" y="82683"/>
                  <a:pt x="240580" y="72119"/>
                  <a:pt x="270442" y="72119"/>
                </a:cubicBezTo>
                <a:close/>
                <a:moveTo>
                  <a:pt x="432707" y="0"/>
                </a:moveTo>
                <a:cubicBezTo>
                  <a:pt x="452615" y="0"/>
                  <a:pt x="469611" y="7043"/>
                  <a:pt x="483697" y="21128"/>
                </a:cubicBezTo>
                <a:cubicBezTo>
                  <a:pt x="497783" y="35214"/>
                  <a:pt x="504825" y="52210"/>
                  <a:pt x="504825" y="72118"/>
                </a:cubicBezTo>
                <a:cubicBezTo>
                  <a:pt x="504825" y="92025"/>
                  <a:pt x="497783" y="109022"/>
                  <a:pt x="483697" y="123108"/>
                </a:cubicBezTo>
                <a:cubicBezTo>
                  <a:pt x="469611" y="137193"/>
                  <a:pt x="452615" y="144236"/>
                  <a:pt x="432707" y="144236"/>
                </a:cubicBezTo>
                <a:cubicBezTo>
                  <a:pt x="412800" y="144236"/>
                  <a:pt x="395803" y="137193"/>
                  <a:pt x="381717" y="123108"/>
                </a:cubicBezTo>
                <a:cubicBezTo>
                  <a:pt x="367632" y="109022"/>
                  <a:pt x="360589" y="92025"/>
                  <a:pt x="360589" y="72118"/>
                </a:cubicBezTo>
                <a:cubicBezTo>
                  <a:pt x="360589" y="52210"/>
                  <a:pt x="367632" y="35214"/>
                  <a:pt x="381717" y="21128"/>
                </a:cubicBezTo>
                <a:cubicBezTo>
                  <a:pt x="395803" y="7043"/>
                  <a:pt x="412800" y="0"/>
                  <a:pt x="432707" y="0"/>
                </a:cubicBezTo>
                <a:close/>
                <a:moveTo>
                  <a:pt x="108176" y="0"/>
                </a:moveTo>
                <a:cubicBezTo>
                  <a:pt x="128085" y="0"/>
                  <a:pt x="145080" y="7043"/>
                  <a:pt x="159167" y="21128"/>
                </a:cubicBezTo>
                <a:cubicBezTo>
                  <a:pt x="173252" y="35214"/>
                  <a:pt x="180295" y="52210"/>
                  <a:pt x="180295" y="72118"/>
                </a:cubicBezTo>
                <a:cubicBezTo>
                  <a:pt x="180295" y="92025"/>
                  <a:pt x="173252" y="109022"/>
                  <a:pt x="159167" y="123108"/>
                </a:cubicBezTo>
                <a:cubicBezTo>
                  <a:pt x="145080" y="137193"/>
                  <a:pt x="128085" y="144236"/>
                  <a:pt x="108176" y="144236"/>
                </a:cubicBezTo>
                <a:cubicBezTo>
                  <a:pt x="88270" y="144236"/>
                  <a:pt x="71272" y="137193"/>
                  <a:pt x="57187" y="123108"/>
                </a:cubicBezTo>
                <a:cubicBezTo>
                  <a:pt x="43102" y="109022"/>
                  <a:pt x="36059" y="92025"/>
                  <a:pt x="36059" y="72118"/>
                </a:cubicBezTo>
                <a:cubicBezTo>
                  <a:pt x="36059" y="52210"/>
                  <a:pt x="43102" y="35214"/>
                  <a:pt x="57187" y="21128"/>
                </a:cubicBezTo>
                <a:cubicBezTo>
                  <a:pt x="71272" y="7043"/>
                  <a:pt x="88270" y="0"/>
                  <a:pt x="10817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20" name="Freeform 455"/>
          <p:cNvSpPr/>
          <p:nvPr/>
        </p:nvSpPr>
        <p:spPr>
          <a:xfrm>
            <a:off x="5655931" y="3145474"/>
            <a:ext cx="880135" cy="692101"/>
          </a:xfrm>
          <a:custGeom>
            <a:avLst/>
            <a:gdLst/>
            <a:ahLst/>
            <a:cxnLst/>
            <a:rect l="l" t="t" r="r" b="b"/>
            <a:pathLst>
              <a:path w="504825" h="396648">
                <a:moveTo>
                  <a:pt x="252413" y="0"/>
                </a:moveTo>
                <a:cubicBezTo>
                  <a:pt x="286593" y="0"/>
                  <a:pt x="319272" y="6667"/>
                  <a:pt x="350447" y="20001"/>
                </a:cubicBezTo>
                <a:cubicBezTo>
                  <a:pt x="381623" y="33336"/>
                  <a:pt x="408480" y="51271"/>
                  <a:pt x="431017" y="73808"/>
                </a:cubicBezTo>
                <a:cubicBezTo>
                  <a:pt x="453554" y="96345"/>
                  <a:pt x="471489" y="123201"/>
                  <a:pt x="484824" y="154377"/>
                </a:cubicBezTo>
                <a:cubicBezTo>
                  <a:pt x="498158" y="185553"/>
                  <a:pt x="504825" y="218231"/>
                  <a:pt x="504825" y="252412"/>
                </a:cubicBezTo>
                <a:cubicBezTo>
                  <a:pt x="504825" y="301430"/>
                  <a:pt x="491584" y="346785"/>
                  <a:pt x="465104" y="388479"/>
                </a:cubicBezTo>
                <a:cubicBezTo>
                  <a:pt x="461535" y="393925"/>
                  <a:pt x="456465" y="396648"/>
                  <a:pt x="449891" y="396648"/>
                </a:cubicBezTo>
                <a:lnTo>
                  <a:pt x="54933" y="396648"/>
                </a:lnTo>
                <a:cubicBezTo>
                  <a:pt x="48360" y="396648"/>
                  <a:pt x="43290" y="393925"/>
                  <a:pt x="39721" y="388479"/>
                </a:cubicBezTo>
                <a:cubicBezTo>
                  <a:pt x="13241" y="346973"/>
                  <a:pt x="0" y="301618"/>
                  <a:pt x="0" y="252412"/>
                </a:cubicBezTo>
                <a:cubicBezTo>
                  <a:pt x="0" y="218231"/>
                  <a:pt x="6667" y="185553"/>
                  <a:pt x="20001" y="154377"/>
                </a:cubicBezTo>
                <a:cubicBezTo>
                  <a:pt x="33335" y="123201"/>
                  <a:pt x="51271" y="96345"/>
                  <a:pt x="73808" y="73808"/>
                </a:cubicBezTo>
                <a:cubicBezTo>
                  <a:pt x="96345" y="51271"/>
                  <a:pt x="123201" y="33336"/>
                  <a:pt x="154377" y="20001"/>
                </a:cubicBezTo>
                <a:cubicBezTo>
                  <a:pt x="185553" y="6667"/>
                  <a:pt x="218232" y="0"/>
                  <a:pt x="252413" y="0"/>
                </a:cubicBezTo>
                <a:close/>
                <a:moveTo>
                  <a:pt x="252413" y="36059"/>
                </a:moveTo>
                <a:cubicBezTo>
                  <a:pt x="242459" y="36059"/>
                  <a:pt x="233960" y="39580"/>
                  <a:pt x="226918" y="46623"/>
                </a:cubicBezTo>
                <a:cubicBezTo>
                  <a:pt x="219875" y="53666"/>
                  <a:pt x="216353" y="62164"/>
                  <a:pt x="216353" y="72118"/>
                </a:cubicBezTo>
                <a:cubicBezTo>
                  <a:pt x="216353" y="82071"/>
                  <a:pt x="219875" y="90570"/>
                  <a:pt x="226918" y="97613"/>
                </a:cubicBezTo>
                <a:cubicBezTo>
                  <a:pt x="233960" y="104655"/>
                  <a:pt x="242459" y="108177"/>
                  <a:pt x="252413" y="108177"/>
                </a:cubicBezTo>
                <a:cubicBezTo>
                  <a:pt x="262366" y="108177"/>
                  <a:pt x="270864" y="104655"/>
                  <a:pt x="277907" y="97613"/>
                </a:cubicBezTo>
                <a:cubicBezTo>
                  <a:pt x="284949" y="90570"/>
                  <a:pt x="288471" y="82071"/>
                  <a:pt x="288471" y="72118"/>
                </a:cubicBezTo>
                <a:cubicBezTo>
                  <a:pt x="288471" y="62164"/>
                  <a:pt x="284949" y="53666"/>
                  <a:pt x="277907" y="46623"/>
                </a:cubicBezTo>
                <a:cubicBezTo>
                  <a:pt x="270864" y="39580"/>
                  <a:pt x="262366" y="36059"/>
                  <a:pt x="252413" y="36059"/>
                </a:cubicBezTo>
                <a:close/>
                <a:moveTo>
                  <a:pt x="378618" y="90147"/>
                </a:moveTo>
                <a:cubicBezTo>
                  <a:pt x="368665" y="90147"/>
                  <a:pt x="360166" y="93669"/>
                  <a:pt x="353124" y="100711"/>
                </a:cubicBezTo>
                <a:cubicBezTo>
                  <a:pt x="346081" y="107754"/>
                  <a:pt x="342560" y="116252"/>
                  <a:pt x="342560" y="126206"/>
                </a:cubicBezTo>
                <a:cubicBezTo>
                  <a:pt x="342560" y="136160"/>
                  <a:pt x="346081" y="144658"/>
                  <a:pt x="353124" y="151701"/>
                </a:cubicBezTo>
                <a:cubicBezTo>
                  <a:pt x="360166" y="158744"/>
                  <a:pt x="368665" y="162265"/>
                  <a:pt x="378618" y="162265"/>
                </a:cubicBezTo>
                <a:cubicBezTo>
                  <a:pt x="388572" y="162265"/>
                  <a:pt x="397071" y="158744"/>
                  <a:pt x="404113" y="151701"/>
                </a:cubicBezTo>
                <a:cubicBezTo>
                  <a:pt x="411156" y="144658"/>
                  <a:pt x="414678" y="136160"/>
                  <a:pt x="414678" y="126206"/>
                </a:cubicBezTo>
                <a:cubicBezTo>
                  <a:pt x="414678" y="116252"/>
                  <a:pt x="411156" y="107754"/>
                  <a:pt x="404113" y="100711"/>
                </a:cubicBezTo>
                <a:cubicBezTo>
                  <a:pt x="397071" y="93669"/>
                  <a:pt x="388572" y="90147"/>
                  <a:pt x="378618" y="90147"/>
                </a:cubicBezTo>
                <a:close/>
                <a:moveTo>
                  <a:pt x="126206" y="90147"/>
                </a:moveTo>
                <a:cubicBezTo>
                  <a:pt x="116252" y="90147"/>
                  <a:pt x="107754" y="93669"/>
                  <a:pt x="100712" y="100711"/>
                </a:cubicBezTo>
                <a:cubicBezTo>
                  <a:pt x="93668" y="107754"/>
                  <a:pt x="90147" y="116252"/>
                  <a:pt x="90147" y="126206"/>
                </a:cubicBezTo>
                <a:cubicBezTo>
                  <a:pt x="90147" y="136160"/>
                  <a:pt x="93668" y="144658"/>
                  <a:pt x="100712" y="151701"/>
                </a:cubicBezTo>
                <a:cubicBezTo>
                  <a:pt x="107754" y="158744"/>
                  <a:pt x="116252" y="162265"/>
                  <a:pt x="126206" y="162265"/>
                </a:cubicBezTo>
                <a:cubicBezTo>
                  <a:pt x="136160" y="162265"/>
                  <a:pt x="144658" y="158744"/>
                  <a:pt x="151701" y="151701"/>
                </a:cubicBezTo>
                <a:cubicBezTo>
                  <a:pt x="158744" y="144658"/>
                  <a:pt x="162265" y="136160"/>
                  <a:pt x="162265" y="126206"/>
                </a:cubicBezTo>
                <a:cubicBezTo>
                  <a:pt x="162265" y="116252"/>
                  <a:pt x="158744" y="107754"/>
                  <a:pt x="151701" y="100711"/>
                </a:cubicBezTo>
                <a:cubicBezTo>
                  <a:pt x="144658" y="93669"/>
                  <a:pt x="136160" y="90147"/>
                  <a:pt x="126206" y="90147"/>
                </a:cubicBezTo>
                <a:close/>
                <a:moveTo>
                  <a:pt x="291429" y="131594"/>
                </a:moveTo>
                <a:cubicBezTo>
                  <a:pt x="289175" y="131899"/>
                  <a:pt x="286969" y="132685"/>
                  <a:pt x="284809" y="133953"/>
                </a:cubicBezTo>
                <a:cubicBezTo>
                  <a:pt x="280489" y="136488"/>
                  <a:pt x="277672" y="140198"/>
                  <a:pt x="276358" y="145081"/>
                </a:cubicBezTo>
                <a:lnTo>
                  <a:pt x="247905" y="252694"/>
                </a:lnTo>
                <a:cubicBezTo>
                  <a:pt x="236636" y="253633"/>
                  <a:pt x="226589" y="257718"/>
                  <a:pt x="217762" y="264948"/>
                </a:cubicBezTo>
                <a:cubicBezTo>
                  <a:pt x="208935" y="272179"/>
                  <a:pt x="203019" y="281428"/>
                  <a:pt x="200015" y="292697"/>
                </a:cubicBezTo>
                <a:cubicBezTo>
                  <a:pt x="196258" y="307158"/>
                  <a:pt x="198136" y="320868"/>
                  <a:pt x="205648" y="333827"/>
                </a:cubicBezTo>
                <a:cubicBezTo>
                  <a:pt x="213161" y="346785"/>
                  <a:pt x="224147" y="355143"/>
                  <a:pt x="238609" y="358899"/>
                </a:cubicBezTo>
                <a:cubicBezTo>
                  <a:pt x="253070" y="362655"/>
                  <a:pt x="266780" y="360777"/>
                  <a:pt x="279739" y="353265"/>
                </a:cubicBezTo>
                <a:cubicBezTo>
                  <a:pt x="292697" y="345752"/>
                  <a:pt x="301054" y="334766"/>
                  <a:pt x="304811" y="320305"/>
                </a:cubicBezTo>
                <a:cubicBezTo>
                  <a:pt x="307815" y="309036"/>
                  <a:pt x="307252" y="298050"/>
                  <a:pt x="303120" y="287344"/>
                </a:cubicBezTo>
                <a:cubicBezTo>
                  <a:pt x="298988" y="276639"/>
                  <a:pt x="292227" y="268094"/>
                  <a:pt x="282837" y="261709"/>
                </a:cubicBezTo>
                <a:lnTo>
                  <a:pt x="311290" y="154096"/>
                </a:lnTo>
                <a:cubicBezTo>
                  <a:pt x="312417" y="149212"/>
                  <a:pt x="311712" y="144658"/>
                  <a:pt x="309177" y="140432"/>
                </a:cubicBezTo>
                <a:cubicBezTo>
                  <a:pt x="306642" y="136207"/>
                  <a:pt x="303026" y="133437"/>
                  <a:pt x="298331" y="132122"/>
                </a:cubicBezTo>
                <a:cubicBezTo>
                  <a:pt x="295983" y="131465"/>
                  <a:pt x="293683" y="131289"/>
                  <a:pt x="291429" y="131594"/>
                </a:cubicBezTo>
                <a:close/>
                <a:moveTo>
                  <a:pt x="432707" y="216353"/>
                </a:moveTo>
                <a:cubicBezTo>
                  <a:pt x="422753" y="216353"/>
                  <a:pt x="414255" y="219875"/>
                  <a:pt x="407213" y="226918"/>
                </a:cubicBezTo>
                <a:cubicBezTo>
                  <a:pt x="400169" y="233960"/>
                  <a:pt x="396648" y="242458"/>
                  <a:pt x="396648" y="252412"/>
                </a:cubicBezTo>
                <a:cubicBezTo>
                  <a:pt x="396648" y="262366"/>
                  <a:pt x="400169" y="270864"/>
                  <a:pt x="407213" y="277907"/>
                </a:cubicBezTo>
                <a:cubicBezTo>
                  <a:pt x="414255" y="284950"/>
                  <a:pt x="422753" y="288471"/>
                  <a:pt x="432707" y="288471"/>
                </a:cubicBezTo>
                <a:cubicBezTo>
                  <a:pt x="442661" y="288471"/>
                  <a:pt x="451159" y="284950"/>
                  <a:pt x="458202" y="277907"/>
                </a:cubicBezTo>
                <a:cubicBezTo>
                  <a:pt x="465245" y="270864"/>
                  <a:pt x="468766" y="262366"/>
                  <a:pt x="468766" y="252412"/>
                </a:cubicBezTo>
                <a:cubicBezTo>
                  <a:pt x="468766" y="242458"/>
                  <a:pt x="465245" y="233960"/>
                  <a:pt x="458202" y="226918"/>
                </a:cubicBezTo>
                <a:cubicBezTo>
                  <a:pt x="451159" y="219875"/>
                  <a:pt x="442661" y="216353"/>
                  <a:pt x="432707" y="216353"/>
                </a:cubicBezTo>
                <a:close/>
                <a:moveTo>
                  <a:pt x="72118" y="216353"/>
                </a:moveTo>
                <a:cubicBezTo>
                  <a:pt x="62164" y="216353"/>
                  <a:pt x="53666" y="219875"/>
                  <a:pt x="46623" y="226918"/>
                </a:cubicBezTo>
                <a:cubicBezTo>
                  <a:pt x="39580" y="233960"/>
                  <a:pt x="36059" y="242458"/>
                  <a:pt x="36059" y="252412"/>
                </a:cubicBezTo>
                <a:cubicBezTo>
                  <a:pt x="36059" y="262366"/>
                  <a:pt x="39580" y="270864"/>
                  <a:pt x="46623" y="277907"/>
                </a:cubicBezTo>
                <a:cubicBezTo>
                  <a:pt x="53666" y="284950"/>
                  <a:pt x="62164" y="288471"/>
                  <a:pt x="72118" y="288471"/>
                </a:cubicBezTo>
                <a:cubicBezTo>
                  <a:pt x="82072" y="288471"/>
                  <a:pt x="90570" y="284950"/>
                  <a:pt x="97612" y="277907"/>
                </a:cubicBezTo>
                <a:cubicBezTo>
                  <a:pt x="104655" y="270864"/>
                  <a:pt x="108177" y="262366"/>
                  <a:pt x="108177" y="252412"/>
                </a:cubicBezTo>
                <a:cubicBezTo>
                  <a:pt x="108177" y="242458"/>
                  <a:pt x="104655" y="233960"/>
                  <a:pt x="97612" y="226918"/>
                </a:cubicBezTo>
                <a:cubicBezTo>
                  <a:pt x="90570" y="219875"/>
                  <a:pt x="82072" y="216353"/>
                  <a:pt x="72118" y="216353"/>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794010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14700" y="22098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Rumah Milik Sendiri</a:t>
            </a:r>
          </a:p>
        </p:txBody>
      </p:sp>
      <p:sp>
        <p:nvSpPr>
          <p:cNvPr id="6" name="Rounded Rectangle 5"/>
          <p:cNvSpPr/>
          <p:nvPr/>
        </p:nvSpPr>
        <p:spPr>
          <a:xfrm>
            <a:off x="2209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Jenis Kelamin</a:t>
            </a:r>
          </a:p>
        </p:txBody>
      </p:sp>
      <p:sp>
        <p:nvSpPr>
          <p:cNvPr id="7" name="Rounded Rectangle 6"/>
          <p:cNvSpPr/>
          <p:nvPr/>
        </p:nvSpPr>
        <p:spPr>
          <a:xfrm>
            <a:off x="4495800" y="32766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Penghasilan Per Bulan</a:t>
            </a:r>
          </a:p>
        </p:txBody>
      </p:sp>
      <p:cxnSp>
        <p:nvCxnSpPr>
          <p:cNvPr id="9" name="Straight Connector 8"/>
          <p:cNvCxnSpPr>
            <a:stCxn id="5" idx="2"/>
            <a:endCxn id="6" idx="0"/>
          </p:cNvCxnSpPr>
          <p:nvPr/>
        </p:nvCxnSpPr>
        <p:spPr>
          <a:xfrm rot="5400000">
            <a:off x="3219450" y="2495550"/>
            <a:ext cx="457200" cy="11049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a:stCxn id="5" idx="2"/>
            <a:endCxn id="7" idx="0"/>
          </p:cNvCxnSpPr>
          <p:nvPr/>
        </p:nvCxnSpPr>
        <p:spPr>
          <a:xfrm rot="16200000" flipH="1">
            <a:off x="4362450" y="2457450"/>
            <a:ext cx="457200" cy="11811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2743200" y="2895601"/>
            <a:ext cx="762000" cy="276999"/>
          </a:xfrm>
          <a:prstGeom prst="rect">
            <a:avLst/>
          </a:prstGeom>
          <a:noFill/>
        </p:spPr>
        <p:txBody>
          <a:bodyPr wrap="square" rtlCol="0">
            <a:spAutoFit/>
          </a:bodyPr>
          <a:lstStyle/>
          <a:p>
            <a:r>
              <a:rPr lang="en-US" sz="1200"/>
              <a:t>Tidak</a:t>
            </a:r>
          </a:p>
        </p:txBody>
      </p:sp>
      <p:sp>
        <p:nvSpPr>
          <p:cNvPr id="13" name="TextBox 12"/>
          <p:cNvSpPr txBox="1"/>
          <p:nvPr/>
        </p:nvSpPr>
        <p:spPr>
          <a:xfrm>
            <a:off x="4876800" y="2895601"/>
            <a:ext cx="762000" cy="276999"/>
          </a:xfrm>
          <a:prstGeom prst="rect">
            <a:avLst/>
          </a:prstGeom>
          <a:noFill/>
        </p:spPr>
        <p:txBody>
          <a:bodyPr wrap="square" rtlCol="0">
            <a:spAutoFit/>
          </a:bodyPr>
          <a:lstStyle/>
          <a:p>
            <a:r>
              <a:rPr lang="en-US" sz="1200"/>
              <a:t>Ya</a:t>
            </a:r>
          </a:p>
        </p:txBody>
      </p:sp>
      <p:sp>
        <p:nvSpPr>
          <p:cNvPr id="14" name="Oval 13"/>
          <p:cNvSpPr/>
          <p:nvPr/>
        </p:nvSpPr>
        <p:spPr>
          <a:xfrm>
            <a:off x="4267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16" name="Rounded Rectangle 15"/>
          <p:cNvSpPr/>
          <p:nvPr/>
        </p:nvSpPr>
        <p:spPr>
          <a:xfrm>
            <a:off x="5257800" y="4533900"/>
            <a:ext cx="1371600" cy="609600"/>
          </a:xfrm>
          <a:prstGeom prst="roundRect">
            <a:avLst>
              <a:gd name="adj" fmla="val 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t>Status Pernikahan</a:t>
            </a:r>
          </a:p>
        </p:txBody>
      </p:sp>
      <p:cxnSp>
        <p:nvCxnSpPr>
          <p:cNvPr id="18" name="Straight Connector 17"/>
          <p:cNvCxnSpPr>
            <a:stCxn id="7" idx="2"/>
            <a:endCxn id="14" idx="0"/>
          </p:cNvCxnSpPr>
          <p:nvPr/>
        </p:nvCxnSpPr>
        <p:spPr>
          <a:xfrm rot="5400000">
            <a:off x="4552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p:cNvCxnSpPr>
            <a:stCxn id="7" idx="2"/>
            <a:endCxn id="16" idx="0"/>
          </p:cNvCxnSpPr>
          <p:nvPr/>
        </p:nvCxnSpPr>
        <p:spPr>
          <a:xfrm rot="16200000" flipH="1">
            <a:off x="5238750" y="3829050"/>
            <a:ext cx="647700" cy="7620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4419600" y="4038601"/>
            <a:ext cx="762000" cy="276999"/>
          </a:xfrm>
          <a:prstGeom prst="rect">
            <a:avLst/>
          </a:prstGeom>
          <a:noFill/>
        </p:spPr>
        <p:txBody>
          <a:bodyPr wrap="square" rtlCol="0">
            <a:spAutoFit/>
          </a:bodyPr>
          <a:lstStyle/>
          <a:p>
            <a:r>
              <a:rPr lang="en-US" sz="1200"/>
              <a:t>&gt; 10</a:t>
            </a:r>
          </a:p>
        </p:txBody>
      </p:sp>
      <p:sp>
        <p:nvSpPr>
          <p:cNvPr id="22" name="TextBox 21"/>
          <p:cNvSpPr txBox="1"/>
          <p:nvPr/>
        </p:nvSpPr>
        <p:spPr>
          <a:xfrm>
            <a:off x="5486400" y="4038601"/>
            <a:ext cx="762000" cy="276999"/>
          </a:xfrm>
          <a:prstGeom prst="rect">
            <a:avLst/>
          </a:prstGeom>
          <a:noFill/>
        </p:spPr>
        <p:txBody>
          <a:bodyPr wrap="square" rtlCol="0">
            <a:spAutoFit/>
          </a:bodyPr>
          <a:lstStyle/>
          <a:p>
            <a:r>
              <a:rPr lang="en-US" sz="1200">
                <a:sym typeface="Symbol"/>
              </a:rPr>
              <a:t></a:t>
            </a:r>
            <a:r>
              <a:rPr lang="en-US" sz="1200"/>
              <a:t> 10</a:t>
            </a:r>
          </a:p>
        </p:txBody>
      </p:sp>
      <p:sp>
        <p:nvSpPr>
          <p:cNvPr id="24" name="Oval 23"/>
          <p:cNvSpPr/>
          <p:nvPr/>
        </p:nvSpPr>
        <p:spPr>
          <a:xfrm>
            <a:off x="5029200" y="57912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25" name="Oval 24"/>
          <p:cNvSpPr/>
          <p:nvPr/>
        </p:nvSpPr>
        <p:spPr>
          <a:xfrm>
            <a:off x="6248400" y="57912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27" name="Straight Connector 26"/>
          <p:cNvCxnSpPr>
            <a:stCxn id="16" idx="2"/>
            <a:endCxn id="24" idx="0"/>
          </p:cNvCxnSpPr>
          <p:nvPr/>
        </p:nvCxnSpPr>
        <p:spPr>
          <a:xfrm rot="5400000">
            <a:off x="5314950" y="5162550"/>
            <a:ext cx="647700" cy="6096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stCxn id="16" idx="2"/>
            <a:endCxn id="25" idx="0"/>
          </p:cNvCxnSpPr>
          <p:nvPr/>
        </p:nvCxnSpPr>
        <p:spPr>
          <a:xfrm rot="16200000" flipH="1">
            <a:off x="5924550" y="51625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30" name="TextBox 29"/>
          <p:cNvSpPr txBox="1"/>
          <p:nvPr/>
        </p:nvSpPr>
        <p:spPr>
          <a:xfrm>
            <a:off x="4953000" y="5334001"/>
            <a:ext cx="762000" cy="276999"/>
          </a:xfrm>
          <a:prstGeom prst="rect">
            <a:avLst/>
          </a:prstGeom>
          <a:noFill/>
        </p:spPr>
        <p:txBody>
          <a:bodyPr wrap="square" rtlCol="0">
            <a:spAutoFit/>
          </a:bodyPr>
          <a:lstStyle/>
          <a:p>
            <a:r>
              <a:rPr lang="en-US" sz="1200"/>
              <a:t>Single</a:t>
            </a:r>
          </a:p>
        </p:txBody>
      </p:sp>
      <p:sp>
        <p:nvSpPr>
          <p:cNvPr id="31" name="TextBox 30"/>
          <p:cNvSpPr txBox="1"/>
          <p:nvPr/>
        </p:nvSpPr>
        <p:spPr>
          <a:xfrm>
            <a:off x="6248400" y="5334001"/>
            <a:ext cx="914400" cy="461665"/>
          </a:xfrm>
          <a:prstGeom prst="rect">
            <a:avLst/>
          </a:prstGeom>
          <a:noFill/>
        </p:spPr>
        <p:txBody>
          <a:bodyPr wrap="square" rtlCol="0">
            <a:spAutoFit/>
          </a:bodyPr>
          <a:lstStyle/>
          <a:p>
            <a:r>
              <a:rPr lang="en-US" sz="1200"/>
              <a:t>Divorced, Married</a:t>
            </a:r>
          </a:p>
        </p:txBody>
      </p:sp>
      <p:sp>
        <p:nvSpPr>
          <p:cNvPr id="34" name="Oval 33"/>
          <p:cNvSpPr/>
          <p:nvPr/>
        </p:nvSpPr>
        <p:spPr>
          <a:xfrm>
            <a:off x="1981200" y="4533900"/>
            <a:ext cx="609600" cy="609600"/>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Good</a:t>
            </a:r>
          </a:p>
        </p:txBody>
      </p:sp>
      <p:sp>
        <p:nvSpPr>
          <p:cNvPr id="35" name="Oval 34"/>
          <p:cNvSpPr/>
          <p:nvPr/>
        </p:nvSpPr>
        <p:spPr>
          <a:xfrm>
            <a:off x="3200400" y="4533900"/>
            <a:ext cx="609600" cy="60960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rIns="0" rtlCol="0" anchor="ctr"/>
          <a:lstStyle/>
          <a:p>
            <a:pPr algn="ctr"/>
            <a:r>
              <a:rPr lang="en-US" sz="1200"/>
              <a:t>Bad</a:t>
            </a:r>
          </a:p>
        </p:txBody>
      </p:sp>
      <p:cxnSp>
        <p:nvCxnSpPr>
          <p:cNvPr id="37" name="Straight Connector 36"/>
          <p:cNvCxnSpPr>
            <a:stCxn id="6" idx="2"/>
            <a:endCxn id="34" idx="0"/>
          </p:cNvCxnSpPr>
          <p:nvPr/>
        </p:nvCxnSpPr>
        <p:spPr>
          <a:xfrm rot="5400000">
            <a:off x="22669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p:cNvCxnSpPr>
            <a:stCxn id="6" idx="2"/>
            <a:endCxn id="35" idx="0"/>
          </p:cNvCxnSpPr>
          <p:nvPr/>
        </p:nvCxnSpPr>
        <p:spPr>
          <a:xfrm rot="16200000" flipH="1">
            <a:off x="2876550" y="3905250"/>
            <a:ext cx="647700" cy="609600"/>
          </a:xfrm>
          <a:prstGeom prst="line">
            <a:avLst/>
          </a:prstGeom>
        </p:spPr>
        <p:style>
          <a:lnRef idx="1">
            <a:schemeClr val="accent2"/>
          </a:lnRef>
          <a:fillRef idx="0">
            <a:schemeClr val="accent2"/>
          </a:fillRef>
          <a:effectRef idx="0">
            <a:schemeClr val="accent2"/>
          </a:effectRef>
          <a:fontRef idx="minor">
            <a:schemeClr val="tx1"/>
          </a:fontRef>
        </p:style>
      </p:cxnSp>
      <p:sp>
        <p:nvSpPr>
          <p:cNvPr id="40" name="TextBox 39"/>
          <p:cNvSpPr txBox="1"/>
          <p:nvPr/>
        </p:nvSpPr>
        <p:spPr>
          <a:xfrm>
            <a:off x="1981200" y="4038601"/>
            <a:ext cx="762000" cy="276999"/>
          </a:xfrm>
          <a:prstGeom prst="rect">
            <a:avLst/>
          </a:prstGeom>
          <a:noFill/>
        </p:spPr>
        <p:txBody>
          <a:bodyPr wrap="square" rtlCol="0">
            <a:spAutoFit/>
          </a:bodyPr>
          <a:lstStyle/>
          <a:p>
            <a:r>
              <a:rPr lang="en-US" sz="1200"/>
              <a:t>Laki-Laki</a:t>
            </a:r>
          </a:p>
        </p:txBody>
      </p:sp>
      <p:sp>
        <p:nvSpPr>
          <p:cNvPr id="41" name="TextBox 40"/>
          <p:cNvSpPr txBox="1"/>
          <p:nvPr/>
        </p:nvSpPr>
        <p:spPr>
          <a:xfrm>
            <a:off x="3200400" y="4038601"/>
            <a:ext cx="914400" cy="276999"/>
          </a:xfrm>
          <a:prstGeom prst="rect">
            <a:avLst/>
          </a:prstGeom>
          <a:noFill/>
        </p:spPr>
        <p:txBody>
          <a:bodyPr wrap="square" rtlCol="0">
            <a:spAutoFit/>
          </a:bodyPr>
          <a:lstStyle/>
          <a:p>
            <a:r>
              <a:rPr lang="en-US" sz="1200"/>
              <a:t>Perempuan</a:t>
            </a:r>
          </a:p>
        </p:txBody>
      </p:sp>
      <p:pic>
        <p:nvPicPr>
          <p:cNvPr id="21506" name="Picture 2" descr="http://ts4.mm.bing.net/th?id=H.4588048294611239&amp;pid=1.9"/>
          <p:cNvPicPr>
            <a:picLocks noChangeAspect="1" noChangeArrowheads="1"/>
          </p:cNvPicPr>
          <p:nvPr/>
        </p:nvPicPr>
        <p:blipFill>
          <a:blip r:embed="rId2" cstate="print"/>
          <a:srcRect/>
          <a:stretch>
            <a:fillRect/>
          </a:stretch>
        </p:blipFill>
        <p:spPr bwMode="auto">
          <a:xfrm>
            <a:off x="6267450" y="76200"/>
            <a:ext cx="1733550" cy="2667000"/>
          </a:xfrm>
          <a:prstGeom prst="rect">
            <a:avLst/>
          </a:prstGeom>
          <a:noFill/>
        </p:spPr>
      </p:pic>
      <p:sp>
        <p:nvSpPr>
          <p:cNvPr id="32" name="TextBox 31"/>
          <p:cNvSpPr txBox="1"/>
          <p:nvPr/>
        </p:nvSpPr>
        <p:spPr>
          <a:xfrm>
            <a:off x="7924800" y="533400"/>
            <a:ext cx="2514600" cy="1938992"/>
          </a:xfrm>
          <a:prstGeom prst="rect">
            <a:avLst/>
          </a:prstGeom>
          <a:solidFill>
            <a:schemeClr val="bg1"/>
          </a:solidFill>
        </p:spPr>
        <p:txBody>
          <a:bodyPr wrap="square" rtlCol="0">
            <a:spAutoFit/>
          </a:bodyPr>
          <a:lstStyle/>
          <a:p>
            <a:r>
              <a:rPr lang="en-US" sz="2000" dirty="0" err="1"/>
              <a:t>Profil</a:t>
            </a:r>
            <a:r>
              <a:rPr lang="en-US" sz="2000" dirty="0"/>
              <a:t>:</a:t>
            </a:r>
          </a:p>
          <a:p>
            <a:pPr marL="287338" indent="-287338">
              <a:buFont typeface="Courier New" pitchFamily="49" charset="0"/>
              <a:buChar char="o"/>
            </a:pPr>
            <a:r>
              <a:rPr lang="en-US" sz="2000" dirty="0" err="1"/>
              <a:t>Pria</a:t>
            </a:r>
            <a:endParaRPr lang="en-US" sz="2000" dirty="0"/>
          </a:p>
          <a:p>
            <a:pPr marL="287338" indent="-287338">
              <a:buFont typeface="Courier New" pitchFamily="49" charset="0"/>
              <a:buChar char="o"/>
            </a:pPr>
            <a:r>
              <a:rPr lang="en-US" sz="2000" b="1" dirty="0" err="1">
                <a:solidFill>
                  <a:srgbClr val="FF0000"/>
                </a:solidFill>
              </a:rPr>
              <a:t>Rumah</a:t>
            </a:r>
            <a:r>
              <a:rPr lang="en-US" sz="2000" b="1" dirty="0">
                <a:solidFill>
                  <a:srgbClr val="FF0000"/>
                </a:solidFill>
              </a:rPr>
              <a:t> </a:t>
            </a:r>
            <a:r>
              <a:rPr lang="en-US" sz="2000" b="1" dirty="0" err="1">
                <a:solidFill>
                  <a:srgbClr val="FF0000"/>
                </a:solidFill>
              </a:rPr>
              <a:t>Sendiri</a:t>
            </a:r>
            <a:endParaRPr lang="en-US" sz="2000" b="1" dirty="0">
              <a:solidFill>
                <a:srgbClr val="FF0000"/>
              </a:solidFill>
            </a:endParaRPr>
          </a:p>
          <a:p>
            <a:pPr marL="287338" indent="-287338">
              <a:buFont typeface="Courier New" pitchFamily="49" charset="0"/>
              <a:buChar char="o"/>
            </a:pPr>
            <a:r>
              <a:rPr lang="en-US" sz="2000" b="1" dirty="0" err="1">
                <a:solidFill>
                  <a:srgbClr val="FF0000"/>
                </a:solidFill>
              </a:rPr>
              <a:t>Penghasilan</a:t>
            </a:r>
            <a:r>
              <a:rPr lang="en-US" sz="2000" b="1" dirty="0">
                <a:solidFill>
                  <a:srgbClr val="FF0000"/>
                </a:solidFill>
              </a:rPr>
              <a:t> 8 </a:t>
            </a:r>
            <a:r>
              <a:rPr lang="en-US" sz="2000" b="1" dirty="0" err="1">
                <a:solidFill>
                  <a:srgbClr val="FF0000"/>
                </a:solidFill>
              </a:rPr>
              <a:t>juta</a:t>
            </a:r>
            <a:r>
              <a:rPr lang="en-US" sz="2000" b="1" dirty="0">
                <a:solidFill>
                  <a:srgbClr val="FF0000"/>
                </a:solidFill>
              </a:rPr>
              <a:t> per </a:t>
            </a:r>
            <a:r>
              <a:rPr lang="en-US" sz="2000" b="1" dirty="0" err="1">
                <a:solidFill>
                  <a:srgbClr val="FF0000"/>
                </a:solidFill>
              </a:rPr>
              <a:t>bulan</a:t>
            </a:r>
            <a:endParaRPr lang="en-US" sz="2000" b="1" dirty="0">
              <a:solidFill>
                <a:srgbClr val="FF0000"/>
              </a:solidFill>
            </a:endParaRPr>
          </a:p>
          <a:p>
            <a:pPr marL="287338" indent="-287338">
              <a:buFont typeface="Courier New" pitchFamily="49" charset="0"/>
              <a:buChar char="o"/>
            </a:pPr>
            <a:r>
              <a:rPr lang="en-US" sz="2000" b="1" dirty="0" err="1">
                <a:solidFill>
                  <a:srgbClr val="FF0000"/>
                </a:solidFill>
              </a:rPr>
              <a:t>Bujangan</a:t>
            </a:r>
            <a:endParaRPr lang="en-US" sz="2000" b="1" dirty="0">
              <a:solidFill>
                <a:srgbClr val="FF0000"/>
              </a:solidFill>
            </a:endParaRPr>
          </a:p>
        </p:txBody>
      </p:sp>
      <p:pic>
        <p:nvPicPr>
          <p:cNvPr id="21508" name="Picture 4" descr="http://ts2.mm.bing.net/th?id=H.4990834565186185&amp;pid=1.9"/>
          <p:cNvPicPr>
            <a:picLocks noChangeAspect="1" noChangeArrowheads="1"/>
          </p:cNvPicPr>
          <p:nvPr/>
        </p:nvPicPr>
        <p:blipFill>
          <a:blip r:embed="rId3" cstate="print"/>
          <a:srcRect r="50829"/>
          <a:stretch>
            <a:fillRect/>
          </a:stretch>
        </p:blipFill>
        <p:spPr bwMode="auto">
          <a:xfrm>
            <a:off x="7391400" y="3962401"/>
            <a:ext cx="1447800" cy="1581151"/>
          </a:xfrm>
          <a:prstGeom prst="rect">
            <a:avLst/>
          </a:prstGeom>
          <a:noFill/>
          <a:effectLst>
            <a:glow rad="228600">
              <a:schemeClr val="accent5">
                <a:satMod val="175000"/>
                <a:alpha val="40000"/>
              </a:schemeClr>
            </a:glow>
          </a:effec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86142469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24000" y="3124200"/>
            <a:ext cx="9144000" cy="1295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sp>
        <p:nvSpPr>
          <p:cNvPr id="14" name="TextBox 13"/>
          <p:cNvSpPr txBox="1"/>
          <p:nvPr/>
        </p:nvSpPr>
        <p:spPr>
          <a:xfrm>
            <a:off x="9882214" y="2428868"/>
            <a:ext cx="535724" cy="923330"/>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5400" b="1" dirty="0"/>
              <a:t>1</a:t>
            </a:r>
            <a:endParaRPr lang="id-ID" sz="5400" b="1" dirty="0"/>
          </a:p>
        </p:txBody>
      </p:sp>
      <p:grpSp>
        <p:nvGrpSpPr>
          <p:cNvPr id="2" name="Group 5"/>
          <p:cNvGrpSpPr/>
          <p:nvPr/>
        </p:nvGrpSpPr>
        <p:grpSpPr>
          <a:xfrm>
            <a:off x="1524000" y="6400800"/>
            <a:ext cx="9144000" cy="457200"/>
            <a:chOff x="0" y="6400800"/>
            <a:chExt cx="9144000" cy="457200"/>
          </a:xfrm>
        </p:grpSpPr>
        <p:sp>
          <p:nvSpPr>
            <p:cNvPr id="16" name="Rectangle 15"/>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cxnSp>
          <p:nvCxnSpPr>
            <p:cNvPr id="18" name="Straight Connector 17"/>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sp>
        <p:nvSpPr>
          <p:cNvPr id="12" name="TextBox 11"/>
          <p:cNvSpPr txBox="1"/>
          <p:nvPr/>
        </p:nvSpPr>
        <p:spPr>
          <a:xfrm>
            <a:off x="1664264" y="3497050"/>
            <a:ext cx="8987970" cy="646331"/>
          </a:xfrm>
          <a:prstGeom prst="rect">
            <a:avLst/>
          </a:prstGeom>
          <a:noFill/>
        </p:spPr>
        <p:txBody>
          <a:bodyPr wrap="square" rtlCol="0">
            <a:spAutoFit/>
          </a:bodyPr>
          <a:lstStyle/>
          <a:p>
            <a:r>
              <a:rPr lang="en-US" sz="3600" b="1"/>
              <a:t>Entropy dan Information Gain</a:t>
            </a:r>
            <a:endParaRPr lang="en-US" sz="3600" b="1" dirty="0"/>
          </a:p>
        </p:txBody>
      </p:sp>
    </p:spTree>
    <p:extLst>
      <p:ext uri="{BB962C8B-B14F-4D97-AF65-F5344CB8AC3E}">
        <p14:creationId xmlns:p14="http://schemas.microsoft.com/office/powerpoint/2010/main" val="293147318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2400" b="1">
                <a:latin typeface="+mj-lt"/>
                <a:ea typeface="+mj-ea"/>
                <a:cs typeface="+mj-cs"/>
              </a:rPr>
              <a:t>Entropy dan Information Gain</a:t>
            </a:r>
            <a:endParaRPr lang="en-US" sz="2400" b="1" dirty="0">
              <a:latin typeface="+mj-lt"/>
              <a:ea typeface="+mj-ea"/>
              <a:cs typeface="+mj-cs"/>
            </a:endParaRPr>
          </a:p>
        </p:txBody>
      </p:sp>
      <p:sp>
        <p:nvSpPr>
          <p:cNvPr id="17" name="Content Placeholder 16"/>
          <p:cNvSpPr>
            <a:spLocks noGrp="1"/>
          </p:cNvSpPr>
          <p:nvPr>
            <p:ph idx="4294967295"/>
          </p:nvPr>
        </p:nvSpPr>
        <p:spPr>
          <a:xfrm>
            <a:off x="1524000" y="1825625"/>
            <a:ext cx="7886700" cy="4351338"/>
          </a:xfrm>
        </p:spPr>
        <p:txBody>
          <a:bodyPr>
            <a:normAutofit fontScale="92500" lnSpcReduction="10000"/>
          </a:bodyPr>
          <a:lstStyle/>
          <a:p>
            <a:r>
              <a:rPr lang="en-US" sz="2400"/>
              <a:t>Andaikan sebuah gugus data D berisi individu-individu dengan dua kelas yaitu kelas YES dan NO, dengan proporsi yang YES sebesar </a:t>
            </a:r>
            <a:r>
              <a:rPr lang="en-US" sz="2400" i="1"/>
              <a:t>p</a:t>
            </a:r>
            <a:r>
              <a:rPr lang="en-US" sz="2400"/>
              <a:t>, dan tentusaja (1 – </a:t>
            </a:r>
            <a:r>
              <a:rPr lang="en-US" sz="2400" i="1"/>
              <a:t>p</a:t>
            </a:r>
            <a:r>
              <a:rPr lang="en-US" sz="2400"/>
              <a:t>) lainnya tergolong kelas NO.</a:t>
            </a:r>
          </a:p>
          <a:p>
            <a:endParaRPr lang="en-US" sz="2400"/>
          </a:p>
          <a:p>
            <a:r>
              <a:rPr lang="en-US" sz="2400"/>
              <a:t>Entropi dari gugus data tersebut adalah</a:t>
            </a:r>
          </a:p>
          <a:p>
            <a:pPr>
              <a:buNone/>
            </a:pPr>
            <a:r>
              <a:rPr lang="en-US" sz="2400"/>
              <a:t>	E(D) = –</a:t>
            </a:r>
            <a:r>
              <a:rPr lang="en-US" sz="2400" i="1"/>
              <a:t>p</a:t>
            </a:r>
            <a:r>
              <a:rPr lang="en-US" sz="2400"/>
              <a:t> log</a:t>
            </a:r>
            <a:r>
              <a:rPr lang="en-US" sz="2400" baseline="-25000"/>
              <a:t>2</a:t>
            </a:r>
            <a:r>
              <a:rPr lang="en-US" sz="2400"/>
              <a:t>(</a:t>
            </a:r>
            <a:r>
              <a:rPr lang="en-US" sz="2400" i="1"/>
              <a:t>p</a:t>
            </a:r>
            <a:r>
              <a:rPr lang="en-US" sz="2400"/>
              <a:t>) – (1–</a:t>
            </a:r>
            <a:r>
              <a:rPr lang="en-US" sz="2400" i="1"/>
              <a:t>p</a:t>
            </a:r>
            <a:r>
              <a:rPr lang="en-US" sz="2400"/>
              <a:t>) log</a:t>
            </a:r>
            <a:r>
              <a:rPr lang="en-US" sz="2400" baseline="-25000"/>
              <a:t>2</a:t>
            </a:r>
            <a:r>
              <a:rPr lang="en-US" sz="2400"/>
              <a:t>(1–</a:t>
            </a:r>
            <a:r>
              <a:rPr lang="en-US" sz="2400" i="1"/>
              <a:t>p</a:t>
            </a:r>
            <a:r>
              <a:rPr lang="en-US" sz="2400"/>
              <a:t>)</a:t>
            </a:r>
          </a:p>
          <a:p>
            <a:pPr>
              <a:buNone/>
            </a:pPr>
            <a:endParaRPr lang="en-US" sz="2400"/>
          </a:p>
          <a:p>
            <a:r>
              <a:rPr lang="en-US" sz="2400"/>
              <a:t>Gugus data yang seluruh amatannya dari kelas YES akan memiliki E(D) = 0</a:t>
            </a:r>
          </a:p>
          <a:p>
            <a:r>
              <a:rPr lang="en-US" sz="2400"/>
              <a:t>Gugus data yang seluruh amatannya dari kelas NO juga akan memiliki E(D) = 0</a:t>
            </a:r>
          </a:p>
          <a:p>
            <a:r>
              <a:rPr lang="en-US" sz="2400"/>
              <a:t>Entropi ini adalah ukuran kehomogenan data (impurity)</a:t>
            </a:r>
          </a:p>
        </p:txBody>
      </p:sp>
    </p:spTree>
    <p:extLst>
      <p:ext uri="{BB962C8B-B14F-4D97-AF65-F5344CB8AC3E}">
        <p14:creationId xmlns:p14="http://schemas.microsoft.com/office/powerpoint/2010/main" val="14191263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2400" b="1">
                <a:latin typeface="+mj-lt"/>
                <a:ea typeface="+mj-ea"/>
                <a:cs typeface="+mj-cs"/>
              </a:rPr>
              <a:t>Entropy dan Information Gain</a:t>
            </a:r>
            <a:endParaRPr lang="en-US" sz="2400" b="1" dirty="0">
              <a:latin typeface="+mj-lt"/>
              <a:ea typeface="+mj-ea"/>
              <a:cs typeface="+mj-cs"/>
            </a:endParaRPr>
          </a:p>
        </p:txBody>
      </p:sp>
      <p:grpSp>
        <p:nvGrpSpPr>
          <p:cNvPr id="12" name="Group 3"/>
          <p:cNvGrpSpPr>
            <a:grpSpLocks/>
          </p:cNvGrpSpPr>
          <p:nvPr/>
        </p:nvGrpSpPr>
        <p:grpSpPr bwMode="auto">
          <a:xfrm>
            <a:off x="2495600" y="2492896"/>
            <a:ext cx="2103120" cy="2103120"/>
            <a:chOff x="288" y="1824"/>
            <a:chExt cx="1344" cy="1200"/>
          </a:xfrm>
        </p:grpSpPr>
        <p:sp>
          <p:nvSpPr>
            <p:cNvPr id="13" name="Oval 4"/>
            <p:cNvSpPr>
              <a:spLocks noChangeArrowheads="1"/>
            </p:cNvSpPr>
            <p:nvPr/>
          </p:nvSpPr>
          <p:spPr bwMode="auto">
            <a:xfrm>
              <a:off x="288" y="1824"/>
              <a:ext cx="1344" cy="1200"/>
            </a:xfrm>
            <a:prstGeom prst="ellipse">
              <a:avLst/>
            </a:prstGeom>
            <a:noFill/>
            <a:ln w="9525">
              <a:solidFill>
                <a:schemeClr val="tx1"/>
              </a:solidFill>
              <a:round/>
              <a:headEnd/>
              <a:tailEnd/>
            </a:ln>
            <a:effectLst/>
          </p:spPr>
          <p:txBody>
            <a:bodyPr wrap="none" anchor="ctr"/>
            <a:lstStyle/>
            <a:p>
              <a:endParaRPr lang="en-US">
                <a:latin typeface="+mj-lt"/>
              </a:endParaRPr>
            </a:p>
          </p:txBody>
        </p:sp>
        <p:sp>
          <p:nvSpPr>
            <p:cNvPr id="18" name="Oval 5"/>
            <p:cNvSpPr>
              <a:spLocks noChangeArrowheads="1"/>
            </p:cNvSpPr>
            <p:nvPr/>
          </p:nvSpPr>
          <p:spPr bwMode="auto">
            <a:xfrm>
              <a:off x="1248"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9" name="Oval 6"/>
            <p:cNvSpPr>
              <a:spLocks noChangeArrowheads="1"/>
            </p:cNvSpPr>
            <p:nvPr/>
          </p:nvSpPr>
          <p:spPr bwMode="auto">
            <a:xfrm>
              <a:off x="1008" y="225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3" name="Oval 7"/>
            <p:cNvSpPr>
              <a:spLocks noChangeArrowheads="1"/>
            </p:cNvSpPr>
            <p:nvPr/>
          </p:nvSpPr>
          <p:spPr bwMode="auto">
            <a:xfrm>
              <a:off x="528" y="201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4" name="Oval 8"/>
            <p:cNvSpPr>
              <a:spLocks noChangeArrowheads="1"/>
            </p:cNvSpPr>
            <p:nvPr/>
          </p:nvSpPr>
          <p:spPr bwMode="auto">
            <a:xfrm>
              <a:off x="432"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5" name="Oval 9"/>
            <p:cNvSpPr>
              <a:spLocks noChangeArrowheads="1"/>
            </p:cNvSpPr>
            <p:nvPr/>
          </p:nvSpPr>
          <p:spPr bwMode="auto">
            <a:xfrm>
              <a:off x="624"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6" name="Oval 10"/>
            <p:cNvSpPr>
              <a:spLocks noChangeArrowheads="1"/>
            </p:cNvSpPr>
            <p:nvPr/>
          </p:nvSpPr>
          <p:spPr bwMode="auto">
            <a:xfrm>
              <a:off x="1008" y="187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7" name="Oval 11"/>
            <p:cNvSpPr>
              <a:spLocks noChangeArrowheads="1"/>
            </p:cNvSpPr>
            <p:nvPr/>
          </p:nvSpPr>
          <p:spPr bwMode="auto">
            <a:xfrm>
              <a:off x="816" y="182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28" name="Oval 12"/>
            <p:cNvSpPr>
              <a:spLocks noChangeArrowheads="1"/>
            </p:cNvSpPr>
            <p:nvPr/>
          </p:nvSpPr>
          <p:spPr bwMode="auto">
            <a:xfrm>
              <a:off x="864" y="201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29" name="Group 13"/>
            <p:cNvGrpSpPr>
              <a:grpSpLocks/>
            </p:cNvGrpSpPr>
            <p:nvPr/>
          </p:nvGrpSpPr>
          <p:grpSpPr bwMode="auto">
            <a:xfrm>
              <a:off x="624" y="1872"/>
              <a:ext cx="144" cy="144"/>
              <a:chOff x="2880" y="2160"/>
              <a:chExt cx="192" cy="192"/>
            </a:xfrm>
          </p:grpSpPr>
          <p:sp>
            <p:nvSpPr>
              <p:cNvPr id="74" name="Line 14"/>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75" name="Line 15"/>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sp>
          <p:nvSpPr>
            <p:cNvPr id="30" name="Oval 16"/>
            <p:cNvSpPr>
              <a:spLocks noChangeArrowheads="1"/>
            </p:cNvSpPr>
            <p:nvPr/>
          </p:nvSpPr>
          <p:spPr bwMode="auto">
            <a:xfrm>
              <a:off x="1152" y="196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31" name="Oval 17"/>
            <p:cNvSpPr>
              <a:spLocks noChangeArrowheads="1"/>
            </p:cNvSpPr>
            <p:nvPr/>
          </p:nvSpPr>
          <p:spPr bwMode="auto">
            <a:xfrm>
              <a:off x="1008" y="254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32" name="Group 18"/>
            <p:cNvGrpSpPr>
              <a:grpSpLocks/>
            </p:cNvGrpSpPr>
            <p:nvPr/>
          </p:nvGrpSpPr>
          <p:grpSpPr bwMode="auto">
            <a:xfrm>
              <a:off x="816" y="2160"/>
              <a:ext cx="144" cy="144"/>
              <a:chOff x="2880" y="2160"/>
              <a:chExt cx="192" cy="192"/>
            </a:xfrm>
          </p:grpSpPr>
          <p:sp>
            <p:nvSpPr>
              <p:cNvPr id="72" name="Line 19"/>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73" name="Line 20"/>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3" name="Group 21"/>
            <p:cNvGrpSpPr>
              <a:grpSpLocks/>
            </p:cNvGrpSpPr>
            <p:nvPr/>
          </p:nvGrpSpPr>
          <p:grpSpPr bwMode="auto">
            <a:xfrm>
              <a:off x="816" y="2640"/>
              <a:ext cx="144" cy="144"/>
              <a:chOff x="2880" y="2160"/>
              <a:chExt cx="192" cy="192"/>
            </a:xfrm>
          </p:grpSpPr>
          <p:sp>
            <p:nvSpPr>
              <p:cNvPr id="70" name="Line 22"/>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71" name="Line 23"/>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4" name="Group 24"/>
            <p:cNvGrpSpPr>
              <a:grpSpLocks/>
            </p:cNvGrpSpPr>
            <p:nvPr/>
          </p:nvGrpSpPr>
          <p:grpSpPr bwMode="auto">
            <a:xfrm>
              <a:off x="1200" y="2064"/>
              <a:ext cx="144" cy="144"/>
              <a:chOff x="2880" y="2160"/>
              <a:chExt cx="192" cy="192"/>
            </a:xfrm>
          </p:grpSpPr>
          <p:sp>
            <p:nvSpPr>
              <p:cNvPr id="68" name="Line 25"/>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69" name="Line 26"/>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35" name="Group 27"/>
            <p:cNvGrpSpPr>
              <a:grpSpLocks/>
            </p:cNvGrpSpPr>
            <p:nvPr/>
          </p:nvGrpSpPr>
          <p:grpSpPr bwMode="auto">
            <a:xfrm>
              <a:off x="336" y="2208"/>
              <a:ext cx="144" cy="144"/>
              <a:chOff x="2880" y="2160"/>
              <a:chExt cx="192" cy="192"/>
            </a:xfrm>
          </p:grpSpPr>
          <p:sp>
            <p:nvSpPr>
              <p:cNvPr id="66" name="Line 28"/>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67" name="Line 29"/>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sp>
          <p:nvSpPr>
            <p:cNvPr id="36" name="Oval 30"/>
            <p:cNvSpPr>
              <a:spLocks noChangeArrowheads="1"/>
            </p:cNvSpPr>
            <p:nvPr/>
          </p:nvSpPr>
          <p:spPr bwMode="auto">
            <a:xfrm>
              <a:off x="528" y="254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37" name="Oval 31"/>
            <p:cNvSpPr>
              <a:spLocks noChangeArrowheads="1"/>
            </p:cNvSpPr>
            <p:nvPr/>
          </p:nvSpPr>
          <p:spPr bwMode="auto">
            <a:xfrm>
              <a:off x="624" y="264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38" name="Oval 32"/>
            <p:cNvSpPr>
              <a:spLocks noChangeArrowheads="1"/>
            </p:cNvSpPr>
            <p:nvPr/>
          </p:nvSpPr>
          <p:spPr bwMode="auto">
            <a:xfrm>
              <a:off x="768" y="249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39" name="Oval 33"/>
            <p:cNvSpPr>
              <a:spLocks noChangeArrowheads="1"/>
            </p:cNvSpPr>
            <p:nvPr/>
          </p:nvSpPr>
          <p:spPr bwMode="auto">
            <a:xfrm>
              <a:off x="624" y="225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40" name="Oval 34"/>
            <p:cNvSpPr>
              <a:spLocks noChangeArrowheads="1"/>
            </p:cNvSpPr>
            <p:nvPr/>
          </p:nvSpPr>
          <p:spPr bwMode="auto">
            <a:xfrm>
              <a:off x="480" y="230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41" name="Oval 35"/>
            <p:cNvSpPr>
              <a:spLocks noChangeArrowheads="1"/>
            </p:cNvSpPr>
            <p:nvPr/>
          </p:nvSpPr>
          <p:spPr bwMode="auto">
            <a:xfrm>
              <a:off x="384" y="206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42" name="Group 36"/>
            <p:cNvGrpSpPr>
              <a:grpSpLocks/>
            </p:cNvGrpSpPr>
            <p:nvPr/>
          </p:nvGrpSpPr>
          <p:grpSpPr bwMode="auto">
            <a:xfrm>
              <a:off x="1008" y="2736"/>
              <a:ext cx="144" cy="144"/>
              <a:chOff x="2880" y="2160"/>
              <a:chExt cx="192" cy="192"/>
            </a:xfrm>
          </p:grpSpPr>
          <p:sp>
            <p:nvSpPr>
              <p:cNvPr id="64" name="Line 37"/>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65" name="Line 38"/>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43" name="Group 39"/>
            <p:cNvGrpSpPr>
              <a:grpSpLocks/>
            </p:cNvGrpSpPr>
            <p:nvPr/>
          </p:nvGrpSpPr>
          <p:grpSpPr bwMode="auto">
            <a:xfrm>
              <a:off x="720" y="2832"/>
              <a:ext cx="144" cy="144"/>
              <a:chOff x="2880" y="2160"/>
              <a:chExt cx="192" cy="192"/>
            </a:xfrm>
          </p:grpSpPr>
          <p:sp>
            <p:nvSpPr>
              <p:cNvPr id="62" name="Line 40"/>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63" name="Line 41"/>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44" name="Group 42"/>
            <p:cNvGrpSpPr>
              <a:grpSpLocks/>
            </p:cNvGrpSpPr>
            <p:nvPr/>
          </p:nvGrpSpPr>
          <p:grpSpPr bwMode="auto">
            <a:xfrm>
              <a:off x="1296" y="2688"/>
              <a:ext cx="144" cy="144"/>
              <a:chOff x="2880" y="2160"/>
              <a:chExt cx="192" cy="192"/>
            </a:xfrm>
          </p:grpSpPr>
          <p:sp>
            <p:nvSpPr>
              <p:cNvPr id="60" name="Line 43"/>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61" name="Line 44"/>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45" name="Group 45"/>
            <p:cNvGrpSpPr>
              <a:grpSpLocks/>
            </p:cNvGrpSpPr>
            <p:nvPr/>
          </p:nvGrpSpPr>
          <p:grpSpPr bwMode="auto">
            <a:xfrm>
              <a:off x="864" y="2400"/>
              <a:ext cx="144" cy="144"/>
              <a:chOff x="2880" y="2160"/>
              <a:chExt cx="192" cy="192"/>
            </a:xfrm>
          </p:grpSpPr>
          <p:sp>
            <p:nvSpPr>
              <p:cNvPr id="58" name="Line 46"/>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9" name="Line 47"/>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46" name="Group 48"/>
            <p:cNvGrpSpPr>
              <a:grpSpLocks/>
            </p:cNvGrpSpPr>
            <p:nvPr/>
          </p:nvGrpSpPr>
          <p:grpSpPr bwMode="auto">
            <a:xfrm>
              <a:off x="1104" y="2592"/>
              <a:ext cx="144" cy="144"/>
              <a:chOff x="2880" y="2160"/>
              <a:chExt cx="192" cy="192"/>
            </a:xfrm>
          </p:grpSpPr>
          <p:sp>
            <p:nvSpPr>
              <p:cNvPr id="56" name="Line 49"/>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7" name="Line 50"/>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47" name="Group 51"/>
            <p:cNvGrpSpPr>
              <a:grpSpLocks/>
            </p:cNvGrpSpPr>
            <p:nvPr/>
          </p:nvGrpSpPr>
          <p:grpSpPr bwMode="auto">
            <a:xfrm>
              <a:off x="1152" y="2832"/>
              <a:ext cx="144" cy="144"/>
              <a:chOff x="2880" y="2160"/>
              <a:chExt cx="192" cy="192"/>
            </a:xfrm>
          </p:grpSpPr>
          <p:sp>
            <p:nvSpPr>
              <p:cNvPr id="54" name="Line 52"/>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5" name="Line 53"/>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48" name="Group 54"/>
            <p:cNvGrpSpPr>
              <a:grpSpLocks/>
            </p:cNvGrpSpPr>
            <p:nvPr/>
          </p:nvGrpSpPr>
          <p:grpSpPr bwMode="auto">
            <a:xfrm>
              <a:off x="1296" y="2208"/>
              <a:ext cx="144" cy="144"/>
              <a:chOff x="2880" y="2160"/>
              <a:chExt cx="192" cy="192"/>
            </a:xfrm>
          </p:grpSpPr>
          <p:sp>
            <p:nvSpPr>
              <p:cNvPr id="52" name="Line 55"/>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3" name="Line 56"/>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nvGrpSpPr>
            <p:cNvPr id="49" name="Group 57"/>
            <p:cNvGrpSpPr>
              <a:grpSpLocks/>
            </p:cNvGrpSpPr>
            <p:nvPr/>
          </p:nvGrpSpPr>
          <p:grpSpPr bwMode="auto">
            <a:xfrm>
              <a:off x="1440" y="2352"/>
              <a:ext cx="144" cy="144"/>
              <a:chOff x="2880" y="2160"/>
              <a:chExt cx="192" cy="192"/>
            </a:xfrm>
          </p:grpSpPr>
          <p:sp>
            <p:nvSpPr>
              <p:cNvPr id="50" name="Line 58"/>
              <p:cNvSpPr>
                <a:spLocks noChangeShapeType="1"/>
              </p:cNvSpPr>
              <p:nvPr/>
            </p:nvSpPr>
            <p:spPr bwMode="auto">
              <a:xfrm>
                <a:off x="2880" y="2256"/>
                <a:ext cx="192" cy="0"/>
              </a:xfrm>
              <a:prstGeom prst="line">
                <a:avLst/>
              </a:prstGeom>
              <a:noFill/>
              <a:ln w="9525">
                <a:solidFill>
                  <a:srgbClr val="FF00FF"/>
                </a:solidFill>
                <a:round/>
                <a:headEnd/>
                <a:tailEnd/>
              </a:ln>
              <a:effectLst/>
            </p:spPr>
            <p:txBody>
              <a:bodyPr/>
              <a:lstStyle/>
              <a:p>
                <a:endParaRPr lang="en-US">
                  <a:latin typeface="+mj-lt"/>
                </a:endParaRPr>
              </a:p>
            </p:txBody>
          </p:sp>
          <p:sp>
            <p:nvSpPr>
              <p:cNvPr id="51" name="Line 59"/>
              <p:cNvSpPr>
                <a:spLocks noChangeShapeType="1"/>
              </p:cNvSpPr>
              <p:nvPr/>
            </p:nvSpPr>
            <p:spPr bwMode="auto">
              <a:xfrm>
                <a:off x="2976" y="2160"/>
                <a:ext cx="0" cy="192"/>
              </a:xfrm>
              <a:prstGeom prst="line">
                <a:avLst/>
              </a:prstGeom>
              <a:noFill/>
              <a:ln w="9525">
                <a:solidFill>
                  <a:srgbClr val="FF00FF"/>
                </a:solidFill>
                <a:round/>
                <a:headEnd/>
                <a:tailEnd/>
              </a:ln>
              <a:effectLst/>
            </p:spPr>
            <p:txBody>
              <a:bodyPr/>
              <a:lstStyle/>
              <a:p>
                <a:endParaRPr lang="en-US">
                  <a:latin typeface="+mj-lt"/>
                </a:endParaRPr>
              </a:p>
            </p:txBody>
          </p:sp>
        </p:grpSp>
      </p:grpSp>
      <p:sp>
        <p:nvSpPr>
          <p:cNvPr id="76" name="Text Box 60"/>
          <p:cNvSpPr txBox="1">
            <a:spLocks noChangeArrowheads="1"/>
          </p:cNvSpPr>
          <p:nvPr/>
        </p:nvSpPr>
        <p:spPr bwMode="auto">
          <a:xfrm>
            <a:off x="2495600" y="1916832"/>
            <a:ext cx="1875450" cy="369332"/>
          </a:xfrm>
          <a:prstGeom prst="rect">
            <a:avLst/>
          </a:prstGeom>
          <a:noFill/>
          <a:ln w="9525">
            <a:noFill/>
            <a:miter lim="800000"/>
            <a:headEnd/>
            <a:tailEnd/>
          </a:ln>
          <a:effectLst/>
        </p:spPr>
        <p:txBody>
          <a:bodyPr wrap="none">
            <a:spAutoFit/>
          </a:bodyPr>
          <a:lstStyle/>
          <a:p>
            <a:r>
              <a:rPr lang="en-US" b="1">
                <a:latin typeface="+mj-lt"/>
                <a:cs typeface="Arial" charset="0"/>
              </a:rPr>
              <a:t>Very impure group</a:t>
            </a:r>
          </a:p>
        </p:txBody>
      </p:sp>
      <p:sp>
        <p:nvSpPr>
          <p:cNvPr id="77" name="Text Box 61"/>
          <p:cNvSpPr txBox="1">
            <a:spLocks noChangeArrowheads="1"/>
          </p:cNvSpPr>
          <p:nvPr/>
        </p:nvSpPr>
        <p:spPr bwMode="auto">
          <a:xfrm>
            <a:off x="5591945" y="1916832"/>
            <a:ext cx="1371529" cy="369332"/>
          </a:xfrm>
          <a:prstGeom prst="rect">
            <a:avLst/>
          </a:prstGeom>
          <a:noFill/>
          <a:ln w="9525">
            <a:noFill/>
            <a:miter lim="800000"/>
            <a:headEnd/>
            <a:tailEnd/>
          </a:ln>
          <a:effectLst/>
        </p:spPr>
        <p:txBody>
          <a:bodyPr wrap="square">
            <a:spAutoFit/>
          </a:bodyPr>
          <a:lstStyle/>
          <a:p>
            <a:pPr algn="ctr"/>
            <a:r>
              <a:rPr lang="en-US" b="1">
                <a:latin typeface="+mj-lt"/>
                <a:cs typeface="Arial" charset="0"/>
              </a:rPr>
              <a:t>Less impure</a:t>
            </a:r>
          </a:p>
        </p:txBody>
      </p:sp>
      <p:grpSp>
        <p:nvGrpSpPr>
          <p:cNvPr id="78" name="Group 62"/>
          <p:cNvGrpSpPr>
            <a:grpSpLocks/>
          </p:cNvGrpSpPr>
          <p:nvPr/>
        </p:nvGrpSpPr>
        <p:grpSpPr bwMode="auto">
          <a:xfrm>
            <a:off x="7924800" y="2492896"/>
            <a:ext cx="2103120" cy="2103120"/>
            <a:chOff x="4032" y="1968"/>
            <a:chExt cx="1152" cy="1104"/>
          </a:xfrm>
        </p:grpSpPr>
        <p:sp>
          <p:nvSpPr>
            <p:cNvPr id="79" name="Oval 63"/>
            <p:cNvSpPr>
              <a:spLocks noChangeArrowheads="1"/>
            </p:cNvSpPr>
            <p:nvPr/>
          </p:nvSpPr>
          <p:spPr bwMode="auto">
            <a:xfrm>
              <a:off x="4512" y="206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0" name="Oval 64"/>
            <p:cNvSpPr>
              <a:spLocks noChangeArrowheads="1"/>
            </p:cNvSpPr>
            <p:nvPr/>
          </p:nvSpPr>
          <p:spPr bwMode="auto">
            <a:xfrm>
              <a:off x="4032" y="1968"/>
              <a:ext cx="1152" cy="1104"/>
            </a:xfrm>
            <a:prstGeom prst="ellipse">
              <a:avLst/>
            </a:prstGeom>
            <a:noFill/>
            <a:ln w="9525">
              <a:solidFill>
                <a:schemeClr val="tx1"/>
              </a:solidFill>
              <a:round/>
              <a:headEnd/>
              <a:tailEnd/>
            </a:ln>
            <a:effectLst/>
          </p:spPr>
          <p:txBody>
            <a:bodyPr wrap="none" anchor="ctr"/>
            <a:lstStyle/>
            <a:p>
              <a:endParaRPr lang="en-US">
                <a:latin typeface="+mj-lt"/>
              </a:endParaRPr>
            </a:p>
          </p:txBody>
        </p:sp>
        <p:sp>
          <p:nvSpPr>
            <p:cNvPr id="81" name="Oval 65"/>
            <p:cNvSpPr>
              <a:spLocks noChangeArrowheads="1"/>
            </p:cNvSpPr>
            <p:nvPr/>
          </p:nvSpPr>
          <p:spPr bwMode="auto">
            <a:xfrm>
              <a:off x="4800" y="249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2" name="Oval 66"/>
            <p:cNvSpPr>
              <a:spLocks noChangeArrowheads="1"/>
            </p:cNvSpPr>
            <p:nvPr/>
          </p:nvSpPr>
          <p:spPr bwMode="auto">
            <a:xfrm>
              <a:off x="4656" y="249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3" name="Oval 67"/>
            <p:cNvSpPr>
              <a:spLocks noChangeArrowheads="1"/>
            </p:cNvSpPr>
            <p:nvPr/>
          </p:nvSpPr>
          <p:spPr bwMode="auto">
            <a:xfrm>
              <a:off x="4416" y="216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4" name="Oval 68"/>
            <p:cNvSpPr>
              <a:spLocks noChangeArrowheads="1"/>
            </p:cNvSpPr>
            <p:nvPr/>
          </p:nvSpPr>
          <p:spPr bwMode="auto">
            <a:xfrm>
              <a:off x="4800" y="264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5" name="Oval 69"/>
            <p:cNvSpPr>
              <a:spLocks noChangeArrowheads="1"/>
            </p:cNvSpPr>
            <p:nvPr/>
          </p:nvSpPr>
          <p:spPr bwMode="auto">
            <a:xfrm>
              <a:off x="4800" y="225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6" name="Oval 70"/>
            <p:cNvSpPr>
              <a:spLocks noChangeArrowheads="1"/>
            </p:cNvSpPr>
            <p:nvPr/>
          </p:nvSpPr>
          <p:spPr bwMode="auto">
            <a:xfrm>
              <a:off x="4224"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7" name="Oval 71"/>
            <p:cNvSpPr>
              <a:spLocks noChangeArrowheads="1"/>
            </p:cNvSpPr>
            <p:nvPr/>
          </p:nvSpPr>
          <p:spPr bwMode="auto">
            <a:xfrm>
              <a:off x="4320" y="259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8" name="Oval 72"/>
            <p:cNvSpPr>
              <a:spLocks noChangeArrowheads="1"/>
            </p:cNvSpPr>
            <p:nvPr/>
          </p:nvSpPr>
          <p:spPr bwMode="auto">
            <a:xfrm>
              <a:off x="4416" y="268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89" name="Oval 73"/>
            <p:cNvSpPr>
              <a:spLocks noChangeArrowheads="1"/>
            </p:cNvSpPr>
            <p:nvPr/>
          </p:nvSpPr>
          <p:spPr bwMode="auto">
            <a:xfrm>
              <a:off x="4608" y="216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0" name="Oval 74"/>
            <p:cNvSpPr>
              <a:spLocks noChangeArrowheads="1"/>
            </p:cNvSpPr>
            <p:nvPr/>
          </p:nvSpPr>
          <p:spPr bwMode="auto">
            <a:xfrm>
              <a:off x="4656"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1" name="Oval 75"/>
            <p:cNvSpPr>
              <a:spLocks noChangeArrowheads="1"/>
            </p:cNvSpPr>
            <p:nvPr/>
          </p:nvSpPr>
          <p:spPr bwMode="auto">
            <a:xfrm>
              <a:off x="4896"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sp>
        <p:nvSpPr>
          <p:cNvPr id="92" name="Text Box 76"/>
          <p:cNvSpPr txBox="1">
            <a:spLocks noChangeArrowheads="1"/>
          </p:cNvSpPr>
          <p:nvPr/>
        </p:nvSpPr>
        <p:spPr bwMode="auto">
          <a:xfrm>
            <a:off x="7696200" y="1916832"/>
            <a:ext cx="2504256" cy="369332"/>
          </a:xfrm>
          <a:prstGeom prst="rect">
            <a:avLst/>
          </a:prstGeom>
          <a:noFill/>
          <a:ln w="9525">
            <a:noFill/>
            <a:miter lim="800000"/>
            <a:headEnd/>
            <a:tailEnd/>
          </a:ln>
          <a:effectLst/>
        </p:spPr>
        <p:txBody>
          <a:bodyPr wrap="square">
            <a:spAutoFit/>
          </a:bodyPr>
          <a:lstStyle/>
          <a:p>
            <a:pPr algn="ctr"/>
            <a:r>
              <a:rPr lang="en-US" b="1">
                <a:latin typeface="+mj-lt"/>
                <a:cs typeface="Arial" charset="0"/>
              </a:rPr>
              <a:t>Minimum impurity</a:t>
            </a:r>
          </a:p>
        </p:txBody>
      </p:sp>
      <p:grpSp>
        <p:nvGrpSpPr>
          <p:cNvPr id="93" name="Group 77"/>
          <p:cNvGrpSpPr>
            <a:grpSpLocks/>
          </p:cNvGrpSpPr>
          <p:nvPr/>
        </p:nvGrpSpPr>
        <p:grpSpPr bwMode="auto">
          <a:xfrm>
            <a:off x="5210200" y="2492896"/>
            <a:ext cx="2103120" cy="2103120"/>
            <a:chOff x="2352" y="1920"/>
            <a:chExt cx="1152" cy="1104"/>
          </a:xfrm>
        </p:grpSpPr>
        <p:sp>
          <p:nvSpPr>
            <p:cNvPr id="94" name="Oval 78"/>
            <p:cNvSpPr>
              <a:spLocks noChangeArrowheads="1"/>
            </p:cNvSpPr>
            <p:nvPr/>
          </p:nvSpPr>
          <p:spPr bwMode="auto">
            <a:xfrm>
              <a:off x="2832" y="2016"/>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5" name="Oval 79"/>
            <p:cNvSpPr>
              <a:spLocks noChangeArrowheads="1"/>
            </p:cNvSpPr>
            <p:nvPr/>
          </p:nvSpPr>
          <p:spPr bwMode="auto">
            <a:xfrm>
              <a:off x="2352" y="1920"/>
              <a:ext cx="1152" cy="1104"/>
            </a:xfrm>
            <a:prstGeom prst="ellipse">
              <a:avLst/>
            </a:prstGeom>
            <a:noFill/>
            <a:ln w="9525">
              <a:solidFill>
                <a:schemeClr val="tx1"/>
              </a:solidFill>
              <a:round/>
              <a:headEnd/>
              <a:tailEnd/>
            </a:ln>
            <a:effectLst/>
          </p:spPr>
          <p:txBody>
            <a:bodyPr wrap="none" anchor="ctr"/>
            <a:lstStyle/>
            <a:p>
              <a:endParaRPr lang="en-US">
                <a:latin typeface="+mj-lt"/>
              </a:endParaRPr>
            </a:p>
          </p:txBody>
        </p:sp>
        <p:sp>
          <p:nvSpPr>
            <p:cNvPr id="96" name="Oval 80"/>
            <p:cNvSpPr>
              <a:spLocks noChangeArrowheads="1"/>
            </p:cNvSpPr>
            <p:nvPr/>
          </p:nvSpPr>
          <p:spPr bwMode="auto">
            <a:xfrm>
              <a:off x="3120"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7" name="Oval 81"/>
            <p:cNvSpPr>
              <a:spLocks noChangeArrowheads="1"/>
            </p:cNvSpPr>
            <p:nvPr/>
          </p:nvSpPr>
          <p:spPr bwMode="auto">
            <a:xfrm>
              <a:off x="2976" y="244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8" name="Oval 82"/>
            <p:cNvSpPr>
              <a:spLocks noChangeArrowheads="1"/>
            </p:cNvSpPr>
            <p:nvPr/>
          </p:nvSpPr>
          <p:spPr bwMode="auto">
            <a:xfrm>
              <a:off x="2736" y="211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99" name="Oval 83"/>
            <p:cNvSpPr>
              <a:spLocks noChangeArrowheads="1"/>
            </p:cNvSpPr>
            <p:nvPr/>
          </p:nvSpPr>
          <p:spPr bwMode="auto">
            <a:xfrm>
              <a:off x="3120" y="259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0" name="Oval 84"/>
            <p:cNvSpPr>
              <a:spLocks noChangeArrowheads="1"/>
            </p:cNvSpPr>
            <p:nvPr/>
          </p:nvSpPr>
          <p:spPr bwMode="auto">
            <a:xfrm>
              <a:off x="3120" y="2208"/>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1" name="Oval 85"/>
            <p:cNvSpPr>
              <a:spLocks noChangeArrowheads="1"/>
            </p:cNvSpPr>
            <p:nvPr/>
          </p:nvSpPr>
          <p:spPr bwMode="auto">
            <a:xfrm>
              <a:off x="2544"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2" name="Oval 86"/>
            <p:cNvSpPr>
              <a:spLocks noChangeArrowheads="1"/>
            </p:cNvSpPr>
            <p:nvPr/>
          </p:nvSpPr>
          <p:spPr bwMode="auto">
            <a:xfrm>
              <a:off x="2640" y="2544"/>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3" name="Oval 87"/>
            <p:cNvSpPr>
              <a:spLocks noChangeArrowheads="1"/>
            </p:cNvSpPr>
            <p:nvPr/>
          </p:nvSpPr>
          <p:spPr bwMode="auto">
            <a:xfrm>
              <a:off x="2736" y="264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4" name="Oval 88"/>
            <p:cNvSpPr>
              <a:spLocks noChangeArrowheads="1"/>
            </p:cNvSpPr>
            <p:nvPr/>
          </p:nvSpPr>
          <p:spPr bwMode="auto">
            <a:xfrm>
              <a:off x="2928" y="211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5" name="Oval 89"/>
            <p:cNvSpPr>
              <a:spLocks noChangeArrowheads="1"/>
            </p:cNvSpPr>
            <p:nvPr/>
          </p:nvSpPr>
          <p:spPr bwMode="auto">
            <a:xfrm>
              <a:off x="2976" y="2352"/>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sp>
          <p:nvSpPr>
            <p:cNvPr id="106" name="Oval 90"/>
            <p:cNvSpPr>
              <a:spLocks noChangeArrowheads="1"/>
            </p:cNvSpPr>
            <p:nvPr/>
          </p:nvSpPr>
          <p:spPr bwMode="auto">
            <a:xfrm>
              <a:off x="3216" y="2400"/>
              <a:ext cx="96" cy="96"/>
            </a:xfrm>
            <a:prstGeom prst="ellipse">
              <a:avLst/>
            </a:prstGeom>
            <a:solidFill>
              <a:srgbClr val="00FF00"/>
            </a:solidFill>
            <a:ln w="9525">
              <a:solidFill>
                <a:schemeClr val="tx1"/>
              </a:solidFill>
              <a:round/>
              <a:headEnd/>
              <a:tailEnd/>
            </a:ln>
            <a:effectLst/>
          </p:spPr>
          <p:txBody>
            <a:bodyPr wrap="none" anchor="ctr"/>
            <a:lstStyle/>
            <a:p>
              <a:endParaRPr lang="en-US">
                <a:latin typeface="+mj-lt"/>
              </a:endParaRPr>
            </a:p>
          </p:txBody>
        </p:sp>
        <p:grpSp>
          <p:nvGrpSpPr>
            <p:cNvPr id="107" name="Group 91"/>
            <p:cNvGrpSpPr>
              <a:grpSpLocks/>
            </p:cNvGrpSpPr>
            <p:nvPr/>
          </p:nvGrpSpPr>
          <p:grpSpPr bwMode="auto">
            <a:xfrm>
              <a:off x="2880" y="2544"/>
              <a:ext cx="144" cy="144"/>
              <a:chOff x="2880" y="2160"/>
              <a:chExt cx="192" cy="192"/>
            </a:xfrm>
          </p:grpSpPr>
          <p:sp>
            <p:nvSpPr>
              <p:cNvPr id="111" name="Line 92"/>
              <p:cNvSpPr>
                <a:spLocks noChangeShapeType="1"/>
              </p:cNvSpPr>
              <p:nvPr/>
            </p:nvSpPr>
            <p:spPr bwMode="auto">
              <a:xfrm>
                <a:off x="2880" y="2256"/>
                <a:ext cx="192" cy="0"/>
              </a:xfrm>
              <a:prstGeom prst="line">
                <a:avLst/>
              </a:prstGeom>
              <a:noFill/>
              <a:ln w="9525">
                <a:solidFill>
                  <a:srgbClr val="FF99CC"/>
                </a:solidFill>
                <a:round/>
                <a:headEnd/>
                <a:tailEnd/>
              </a:ln>
              <a:effectLst/>
            </p:spPr>
            <p:txBody>
              <a:bodyPr/>
              <a:lstStyle/>
              <a:p>
                <a:endParaRPr lang="en-US">
                  <a:latin typeface="+mj-lt"/>
                </a:endParaRPr>
              </a:p>
            </p:txBody>
          </p:sp>
          <p:sp>
            <p:nvSpPr>
              <p:cNvPr id="112" name="Line 93"/>
              <p:cNvSpPr>
                <a:spLocks noChangeShapeType="1"/>
              </p:cNvSpPr>
              <p:nvPr/>
            </p:nvSpPr>
            <p:spPr bwMode="auto">
              <a:xfrm>
                <a:off x="2976" y="2160"/>
                <a:ext cx="0" cy="192"/>
              </a:xfrm>
              <a:prstGeom prst="line">
                <a:avLst/>
              </a:prstGeom>
              <a:noFill/>
              <a:ln w="9525">
                <a:solidFill>
                  <a:srgbClr val="FF99CC"/>
                </a:solidFill>
                <a:round/>
                <a:headEnd/>
                <a:tailEnd/>
              </a:ln>
              <a:effectLst/>
            </p:spPr>
            <p:txBody>
              <a:bodyPr/>
              <a:lstStyle/>
              <a:p>
                <a:endParaRPr lang="en-US">
                  <a:latin typeface="+mj-lt"/>
                </a:endParaRPr>
              </a:p>
            </p:txBody>
          </p:sp>
        </p:grpSp>
        <p:grpSp>
          <p:nvGrpSpPr>
            <p:cNvPr id="108" name="Group 94"/>
            <p:cNvGrpSpPr>
              <a:grpSpLocks/>
            </p:cNvGrpSpPr>
            <p:nvPr/>
          </p:nvGrpSpPr>
          <p:grpSpPr bwMode="auto">
            <a:xfrm>
              <a:off x="2976" y="2736"/>
              <a:ext cx="144" cy="144"/>
              <a:chOff x="2880" y="2160"/>
              <a:chExt cx="192" cy="192"/>
            </a:xfrm>
          </p:grpSpPr>
          <p:sp>
            <p:nvSpPr>
              <p:cNvPr id="109" name="Line 95"/>
              <p:cNvSpPr>
                <a:spLocks noChangeShapeType="1"/>
              </p:cNvSpPr>
              <p:nvPr/>
            </p:nvSpPr>
            <p:spPr bwMode="auto">
              <a:xfrm>
                <a:off x="2880" y="2256"/>
                <a:ext cx="192" cy="0"/>
              </a:xfrm>
              <a:prstGeom prst="line">
                <a:avLst/>
              </a:prstGeom>
              <a:noFill/>
              <a:ln w="9525">
                <a:solidFill>
                  <a:srgbClr val="FF99CC"/>
                </a:solidFill>
                <a:round/>
                <a:headEnd/>
                <a:tailEnd/>
              </a:ln>
              <a:effectLst/>
            </p:spPr>
            <p:txBody>
              <a:bodyPr/>
              <a:lstStyle/>
              <a:p>
                <a:endParaRPr lang="en-US">
                  <a:latin typeface="+mj-lt"/>
                </a:endParaRPr>
              </a:p>
            </p:txBody>
          </p:sp>
          <p:sp>
            <p:nvSpPr>
              <p:cNvPr id="110" name="Line 96"/>
              <p:cNvSpPr>
                <a:spLocks noChangeShapeType="1"/>
              </p:cNvSpPr>
              <p:nvPr/>
            </p:nvSpPr>
            <p:spPr bwMode="auto">
              <a:xfrm>
                <a:off x="2976" y="2160"/>
                <a:ext cx="0" cy="192"/>
              </a:xfrm>
              <a:prstGeom prst="line">
                <a:avLst/>
              </a:prstGeom>
              <a:noFill/>
              <a:ln w="9525">
                <a:solidFill>
                  <a:srgbClr val="FF99CC"/>
                </a:solidFill>
                <a:round/>
                <a:headEnd/>
                <a:tailEnd/>
              </a:ln>
              <a:effectLst/>
            </p:spPr>
            <p:txBody>
              <a:bodyPr/>
              <a:lstStyle/>
              <a:p>
                <a:endParaRPr lang="en-US">
                  <a:latin typeface="+mj-lt"/>
                </a:endParaRPr>
              </a:p>
            </p:txBody>
          </p:sp>
        </p:grpSp>
      </p:grpSp>
    </p:spTree>
    <p:extLst>
      <p:ext uri="{BB962C8B-B14F-4D97-AF65-F5344CB8AC3E}">
        <p14:creationId xmlns:p14="http://schemas.microsoft.com/office/powerpoint/2010/main" val="281616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anim calcmode="lin" valueType="num">
                                      <p:cBhvr>
                                        <p:cTn id="8" dur="1000" fill="hold"/>
                                        <p:tgtEl>
                                          <p:spTgt spid="76"/>
                                        </p:tgtEl>
                                        <p:attrNameLst>
                                          <p:attrName>ppt_x</p:attrName>
                                        </p:attrNameLst>
                                      </p:cBhvr>
                                      <p:tavLst>
                                        <p:tav tm="0">
                                          <p:val>
                                            <p:strVal val="#ppt_x"/>
                                          </p:val>
                                        </p:tav>
                                        <p:tav tm="100000">
                                          <p:val>
                                            <p:strVal val="#ppt_x"/>
                                          </p:val>
                                        </p:tav>
                                      </p:tavLst>
                                    </p:anim>
                                    <p:anim calcmode="lin" valueType="num">
                                      <p:cBhvr>
                                        <p:cTn id="9" dur="1000" fill="hold"/>
                                        <p:tgtEl>
                                          <p:spTgt spid="7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1000"/>
                                        <p:tgtEl>
                                          <p:spTgt spid="77"/>
                                        </p:tgtEl>
                                      </p:cBhvr>
                                    </p:animEffect>
                                    <p:anim calcmode="lin" valueType="num">
                                      <p:cBhvr>
                                        <p:cTn id="20" dur="1000" fill="hold"/>
                                        <p:tgtEl>
                                          <p:spTgt spid="77"/>
                                        </p:tgtEl>
                                        <p:attrNameLst>
                                          <p:attrName>ppt_x</p:attrName>
                                        </p:attrNameLst>
                                      </p:cBhvr>
                                      <p:tavLst>
                                        <p:tav tm="0">
                                          <p:val>
                                            <p:strVal val="#ppt_x"/>
                                          </p:val>
                                        </p:tav>
                                        <p:tav tm="100000">
                                          <p:val>
                                            <p:strVal val="#ppt_x"/>
                                          </p:val>
                                        </p:tav>
                                      </p:tavLst>
                                    </p:anim>
                                    <p:anim calcmode="lin" valueType="num">
                                      <p:cBhvr>
                                        <p:cTn id="21" dur="1000" fill="hold"/>
                                        <p:tgtEl>
                                          <p:spTgt spid="77"/>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93"/>
                                        </p:tgtEl>
                                        <p:attrNameLst>
                                          <p:attrName>style.visibility</p:attrName>
                                        </p:attrNameLst>
                                      </p:cBhvr>
                                      <p:to>
                                        <p:strVal val="visible"/>
                                      </p:to>
                                    </p:set>
                                    <p:animEffect transition="in" filter="fade">
                                      <p:cBhvr>
                                        <p:cTn id="24" dur="1000"/>
                                        <p:tgtEl>
                                          <p:spTgt spid="93"/>
                                        </p:tgtEl>
                                      </p:cBhvr>
                                    </p:animEffect>
                                    <p:anim calcmode="lin" valueType="num">
                                      <p:cBhvr>
                                        <p:cTn id="25" dur="1000" fill="hold"/>
                                        <p:tgtEl>
                                          <p:spTgt spid="93"/>
                                        </p:tgtEl>
                                        <p:attrNameLst>
                                          <p:attrName>ppt_x</p:attrName>
                                        </p:attrNameLst>
                                      </p:cBhvr>
                                      <p:tavLst>
                                        <p:tav tm="0">
                                          <p:val>
                                            <p:strVal val="#ppt_x"/>
                                          </p:val>
                                        </p:tav>
                                        <p:tav tm="100000">
                                          <p:val>
                                            <p:strVal val="#ppt_x"/>
                                          </p:val>
                                        </p:tav>
                                      </p:tavLst>
                                    </p:anim>
                                    <p:anim calcmode="lin" valueType="num">
                                      <p:cBhvr>
                                        <p:cTn id="26"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1000"/>
                                        <p:tgtEl>
                                          <p:spTgt spid="92"/>
                                        </p:tgtEl>
                                      </p:cBhvr>
                                    </p:animEffect>
                                    <p:anim calcmode="lin" valueType="num">
                                      <p:cBhvr>
                                        <p:cTn id="32" dur="1000" fill="hold"/>
                                        <p:tgtEl>
                                          <p:spTgt spid="92"/>
                                        </p:tgtEl>
                                        <p:attrNameLst>
                                          <p:attrName>ppt_x</p:attrName>
                                        </p:attrNameLst>
                                      </p:cBhvr>
                                      <p:tavLst>
                                        <p:tav tm="0">
                                          <p:val>
                                            <p:strVal val="#ppt_x"/>
                                          </p:val>
                                        </p:tav>
                                        <p:tav tm="100000">
                                          <p:val>
                                            <p:strVal val="#ppt_x"/>
                                          </p:val>
                                        </p:tav>
                                      </p:tavLst>
                                    </p:anim>
                                    <p:anim calcmode="lin" valueType="num">
                                      <p:cBhvr>
                                        <p:cTn id="33" dur="1000" fill="hold"/>
                                        <p:tgtEl>
                                          <p:spTgt spid="92"/>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1000"/>
                                        <p:tgtEl>
                                          <p:spTgt spid="78"/>
                                        </p:tgtEl>
                                      </p:cBhvr>
                                    </p:animEffect>
                                    <p:anim calcmode="lin" valueType="num">
                                      <p:cBhvr>
                                        <p:cTn id="37" dur="1000" fill="hold"/>
                                        <p:tgtEl>
                                          <p:spTgt spid="78"/>
                                        </p:tgtEl>
                                        <p:attrNameLst>
                                          <p:attrName>ppt_x</p:attrName>
                                        </p:attrNameLst>
                                      </p:cBhvr>
                                      <p:tavLst>
                                        <p:tav tm="0">
                                          <p:val>
                                            <p:strVal val="#ppt_x"/>
                                          </p:val>
                                        </p:tav>
                                        <p:tav tm="100000">
                                          <p:val>
                                            <p:strVal val="#ppt_x"/>
                                          </p:val>
                                        </p:tav>
                                      </p:tavLst>
                                    </p:anim>
                                    <p:anim calcmode="lin" valueType="num">
                                      <p:cBhvr>
                                        <p:cTn id="38"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9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2400" b="1">
                <a:latin typeface="+mj-lt"/>
                <a:ea typeface="+mj-ea"/>
                <a:cs typeface="+mj-cs"/>
              </a:rPr>
              <a:t>Entropy dan Information Gain</a:t>
            </a:r>
            <a:endParaRPr lang="en-US" sz="2400" b="1" dirty="0">
              <a:latin typeface="+mj-lt"/>
              <a:ea typeface="+mj-ea"/>
              <a:cs typeface="+mj-cs"/>
            </a:endParaRPr>
          </a:p>
        </p:txBody>
      </p:sp>
      <p:sp>
        <p:nvSpPr>
          <p:cNvPr id="17" name="Content Placeholder 16"/>
          <p:cNvSpPr>
            <a:spLocks noGrp="1"/>
          </p:cNvSpPr>
          <p:nvPr>
            <p:ph idx="4294967295"/>
          </p:nvPr>
        </p:nvSpPr>
        <p:spPr>
          <a:xfrm>
            <a:off x="1524000" y="1825625"/>
            <a:ext cx="7886700" cy="4351338"/>
          </a:xfrm>
        </p:spPr>
        <p:txBody>
          <a:bodyPr>
            <a:normAutofit fontScale="92500" lnSpcReduction="10000"/>
          </a:bodyPr>
          <a:lstStyle/>
          <a:p>
            <a:r>
              <a:rPr lang="en-US" sz="2400"/>
              <a:t>Andaikan sebuah gugus data D dibagi menjadi beberapa kelompok, misalnya D</a:t>
            </a:r>
            <a:r>
              <a:rPr lang="en-US" sz="2400" baseline="-25000"/>
              <a:t>1</a:t>
            </a:r>
            <a:r>
              <a:rPr lang="en-US" sz="2400"/>
              <a:t>, D</a:t>
            </a:r>
            <a:r>
              <a:rPr lang="en-US" sz="2400" baseline="-25000"/>
              <a:t>2</a:t>
            </a:r>
            <a:r>
              <a:rPr lang="en-US" sz="2400"/>
              <a:t>, …, D</a:t>
            </a:r>
            <a:r>
              <a:rPr lang="en-US" sz="2400" baseline="-25000"/>
              <a:t>k</a:t>
            </a:r>
            <a:r>
              <a:rPr lang="en-US" sz="2400"/>
              <a:t> berdasarkan variabel prediktor V</a:t>
            </a:r>
          </a:p>
          <a:p>
            <a:endParaRPr lang="en-US" sz="2400"/>
          </a:p>
          <a:p>
            <a:r>
              <a:rPr lang="en-US" sz="2400"/>
              <a:t>Dari setiap D</a:t>
            </a:r>
            <a:r>
              <a:rPr lang="en-US" sz="2400" baseline="-25000"/>
              <a:t>i</a:t>
            </a:r>
            <a:r>
              <a:rPr lang="en-US" sz="2400"/>
              <a:t> bisa dihitung entropinya, yaitu E(D</a:t>
            </a:r>
            <a:r>
              <a:rPr lang="en-US" sz="2400" baseline="-25000"/>
              <a:t>i</a:t>
            </a:r>
            <a:r>
              <a:rPr lang="en-US" sz="2400"/>
              <a:t>)</a:t>
            </a:r>
          </a:p>
          <a:p>
            <a:endParaRPr lang="en-US" sz="2400"/>
          </a:p>
          <a:p>
            <a:r>
              <a:rPr lang="en-US" sz="2400"/>
              <a:t>Information Gain adalah</a:t>
            </a:r>
          </a:p>
          <a:p>
            <a:endParaRPr lang="en-US" sz="2400"/>
          </a:p>
          <a:p>
            <a:endParaRPr lang="en-US" sz="2400"/>
          </a:p>
          <a:p>
            <a:r>
              <a:rPr lang="en-US" sz="2400"/>
              <a:t>Variabel prediktor yang kuat hubungannya akan memiliki information gain yang semakin besar</a:t>
            </a:r>
          </a:p>
          <a:p>
            <a:pPr>
              <a:buNone/>
            </a:pPr>
            <a:r>
              <a:rPr lang="en-US" sz="2400"/>
              <a:t> </a:t>
            </a:r>
          </a:p>
        </p:txBody>
      </p:sp>
      <p:graphicFrame>
        <p:nvGraphicFramePr>
          <p:cNvPr id="11" name="Object 10"/>
          <p:cNvGraphicFramePr>
            <a:graphicFrameLocks noChangeAspect="1"/>
          </p:cNvGraphicFramePr>
          <p:nvPr/>
        </p:nvGraphicFramePr>
        <p:xfrm>
          <a:off x="4151785" y="3861049"/>
          <a:ext cx="4032447" cy="888873"/>
        </p:xfrm>
        <a:graphic>
          <a:graphicData uri="http://schemas.openxmlformats.org/presentationml/2006/ole">
            <mc:AlternateContent xmlns:mc="http://schemas.openxmlformats.org/markup-compatibility/2006">
              <mc:Choice xmlns:v="urn:schemas-microsoft-com:vml" Requires="v">
                <p:oleObj spid="_x0000_s2062" name="Equation" r:id="rId3" imgW="2362200" imgH="520700" progId="Equation.3">
                  <p:embed/>
                </p:oleObj>
              </mc:Choice>
              <mc:Fallback>
                <p:oleObj name="Equation" r:id="rId3" imgW="2362200" imgH="520700" progId="Equation.3">
                  <p:embed/>
                  <p:pic>
                    <p:nvPicPr>
                      <p:cNvPr id="11"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785" y="3861049"/>
                        <a:ext cx="4032447" cy="8888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9537052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24000" y="3124200"/>
            <a:ext cx="9144000" cy="1295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sp>
        <p:nvSpPr>
          <p:cNvPr id="14" name="TextBox 13"/>
          <p:cNvSpPr txBox="1"/>
          <p:nvPr/>
        </p:nvSpPr>
        <p:spPr>
          <a:xfrm>
            <a:off x="9882214" y="2428868"/>
            <a:ext cx="535724" cy="923330"/>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5400" b="1" dirty="0"/>
              <a:t>2</a:t>
            </a:r>
            <a:endParaRPr lang="id-ID" sz="5400" b="1" dirty="0"/>
          </a:p>
        </p:txBody>
      </p:sp>
      <p:grpSp>
        <p:nvGrpSpPr>
          <p:cNvPr id="2" name="Group 5"/>
          <p:cNvGrpSpPr/>
          <p:nvPr/>
        </p:nvGrpSpPr>
        <p:grpSpPr>
          <a:xfrm>
            <a:off x="1524000" y="6400800"/>
            <a:ext cx="9144000" cy="457200"/>
            <a:chOff x="0" y="6400800"/>
            <a:chExt cx="9144000" cy="457200"/>
          </a:xfrm>
        </p:grpSpPr>
        <p:sp>
          <p:nvSpPr>
            <p:cNvPr id="16" name="Rectangle 15"/>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cxnSp>
          <p:nvCxnSpPr>
            <p:cNvPr id="18" name="Straight Connector 17"/>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sp>
        <p:nvSpPr>
          <p:cNvPr id="12" name="TextBox 11"/>
          <p:cNvSpPr txBox="1"/>
          <p:nvPr/>
        </p:nvSpPr>
        <p:spPr>
          <a:xfrm>
            <a:off x="1664264" y="3497050"/>
            <a:ext cx="8987970" cy="646331"/>
          </a:xfrm>
          <a:prstGeom prst="rect">
            <a:avLst/>
          </a:prstGeom>
          <a:noFill/>
        </p:spPr>
        <p:txBody>
          <a:bodyPr wrap="square" rtlCol="0">
            <a:spAutoFit/>
          </a:bodyPr>
          <a:lstStyle/>
          <a:p>
            <a:r>
              <a:rPr lang="en-US" sz="3600" b="1" dirty="0" err="1"/>
              <a:t>Algoritma</a:t>
            </a:r>
            <a:r>
              <a:rPr lang="en-US" sz="3600" b="1" dirty="0"/>
              <a:t> </a:t>
            </a:r>
            <a:r>
              <a:rPr lang="en-US" sz="3600" b="1" dirty="0" err="1"/>
              <a:t>Pohon</a:t>
            </a:r>
            <a:r>
              <a:rPr lang="en-US" sz="3600" b="1" dirty="0"/>
              <a:t> </a:t>
            </a:r>
            <a:r>
              <a:rPr lang="en-US" sz="3600" b="1" dirty="0" err="1"/>
              <a:t>Klasifikasi</a:t>
            </a:r>
            <a:endParaRPr lang="en-US" sz="3600" b="1" dirty="0"/>
          </a:p>
        </p:txBody>
      </p:sp>
    </p:spTree>
    <p:extLst>
      <p:ext uri="{BB962C8B-B14F-4D97-AF65-F5344CB8AC3E}">
        <p14:creationId xmlns:p14="http://schemas.microsoft.com/office/powerpoint/2010/main" val="319514478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sp>
        <p:nvSpPr>
          <p:cNvPr id="66" name="5-Point Star 65"/>
          <p:cNvSpPr/>
          <p:nvPr/>
        </p:nvSpPr>
        <p:spPr>
          <a:xfrm>
            <a:off x="8328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8328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8688288" y="1484784"/>
            <a:ext cx="1008112" cy="369332"/>
          </a:xfrm>
          <a:prstGeom prst="rect">
            <a:avLst/>
          </a:prstGeom>
          <a:noFill/>
        </p:spPr>
        <p:txBody>
          <a:bodyPr wrap="square" rtlCol="0">
            <a:spAutoFit/>
          </a:bodyPr>
          <a:lstStyle/>
          <a:p>
            <a:r>
              <a:rPr lang="en-US"/>
              <a:t>16 obs</a:t>
            </a:r>
          </a:p>
        </p:txBody>
      </p:sp>
      <p:sp>
        <p:nvSpPr>
          <p:cNvPr id="69" name="TextBox 68"/>
          <p:cNvSpPr txBox="1"/>
          <p:nvPr/>
        </p:nvSpPr>
        <p:spPr>
          <a:xfrm>
            <a:off x="8688288" y="1860590"/>
            <a:ext cx="1008112" cy="369332"/>
          </a:xfrm>
          <a:prstGeom prst="rect">
            <a:avLst/>
          </a:prstGeom>
          <a:noFill/>
        </p:spPr>
        <p:txBody>
          <a:bodyPr wrap="square" rtlCol="0">
            <a:spAutoFit/>
          </a:bodyPr>
          <a:lstStyle/>
          <a:p>
            <a:r>
              <a:rPr lang="en-US"/>
              <a:t>13 obs</a:t>
            </a:r>
          </a:p>
        </p:txBody>
      </p:sp>
      <p:sp>
        <p:nvSpPr>
          <p:cNvPr id="70" name="TextBox 69"/>
          <p:cNvSpPr txBox="1"/>
          <p:nvPr/>
        </p:nvSpPr>
        <p:spPr>
          <a:xfrm>
            <a:off x="7536160" y="2492896"/>
            <a:ext cx="2880320" cy="1815882"/>
          </a:xfrm>
          <a:prstGeom prst="rect">
            <a:avLst/>
          </a:prstGeom>
          <a:noFill/>
        </p:spPr>
        <p:txBody>
          <a:bodyPr wrap="square" rtlCol="0">
            <a:spAutoFit/>
          </a:bodyPr>
          <a:lstStyle/>
          <a:p>
            <a:r>
              <a:rPr lang="en-US" sz="2800"/>
              <a:t>Mencari pemisah terbaik antara individu      dengan individu</a:t>
            </a:r>
          </a:p>
        </p:txBody>
      </p:sp>
      <p:sp>
        <p:nvSpPr>
          <p:cNvPr id="71" name="5-Point Star 70"/>
          <p:cNvSpPr/>
          <p:nvPr/>
        </p:nvSpPr>
        <p:spPr>
          <a:xfrm>
            <a:off x="8904312" y="350100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p:cNvSpPr/>
          <p:nvPr/>
        </p:nvSpPr>
        <p:spPr>
          <a:xfrm>
            <a:off x="9984432"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7536160" y="4697850"/>
            <a:ext cx="2880320" cy="1323439"/>
          </a:xfrm>
          <a:prstGeom prst="rect">
            <a:avLst/>
          </a:prstGeom>
          <a:noFill/>
        </p:spPr>
        <p:txBody>
          <a:bodyPr wrap="square" rtlCol="0">
            <a:spAutoFit/>
          </a:bodyPr>
          <a:lstStyle/>
          <a:p>
            <a:r>
              <a:rPr lang="en-US" sz="2000"/>
              <a:t>Pemisahan dilakukan untuk masing-masing variabel, bukan kombinasinya.</a:t>
            </a:r>
          </a:p>
        </p:txBody>
      </p:sp>
      <p:grpSp>
        <p:nvGrpSpPr>
          <p:cNvPr id="76" name="Group 75"/>
          <p:cNvGrpSpPr/>
          <p:nvPr/>
        </p:nvGrpSpPr>
        <p:grpSpPr>
          <a:xfrm>
            <a:off x="2855640" y="1052736"/>
            <a:ext cx="4536504" cy="4617804"/>
            <a:chOff x="1331640" y="1052736"/>
            <a:chExt cx="4536504" cy="4617804"/>
          </a:xfrm>
        </p:grpSpPr>
        <p:grpSp>
          <p:nvGrpSpPr>
            <p:cNvPr id="36" name="Group 35"/>
            <p:cNvGrpSpPr/>
            <p:nvPr/>
          </p:nvGrpSpPr>
          <p:grpSpPr>
            <a:xfrm>
              <a:off x="1475656" y="1268760"/>
              <a:ext cx="4392488" cy="4401780"/>
              <a:chOff x="1475656" y="1268760"/>
              <a:chExt cx="4392488" cy="4401780"/>
            </a:xfrm>
          </p:grpSpPr>
          <p:cxnSp>
            <p:nvCxnSpPr>
              <p:cNvPr id="19" name="Straight Connector 1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475656" y="4124370"/>
                <a:ext cx="216024" cy="369332"/>
              </a:xfrm>
              <a:prstGeom prst="rect">
                <a:avLst/>
              </a:prstGeom>
              <a:noFill/>
            </p:spPr>
            <p:txBody>
              <a:bodyPr wrap="square" rtlCol="0">
                <a:spAutoFit/>
              </a:bodyPr>
              <a:lstStyle/>
              <a:p>
                <a:r>
                  <a:rPr lang="en-US"/>
                  <a:t>1</a:t>
                </a:r>
              </a:p>
            </p:txBody>
          </p:sp>
          <p:sp>
            <p:nvSpPr>
              <p:cNvPr id="29" name="TextBox 28"/>
              <p:cNvSpPr txBox="1"/>
              <p:nvPr/>
            </p:nvSpPr>
            <p:spPr>
              <a:xfrm>
                <a:off x="1475656" y="3212976"/>
                <a:ext cx="216024" cy="369332"/>
              </a:xfrm>
              <a:prstGeom prst="rect">
                <a:avLst/>
              </a:prstGeom>
              <a:noFill/>
            </p:spPr>
            <p:txBody>
              <a:bodyPr wrap="square" rtlCol="0">
                <a:spAutoFit/>
              </a:bodyPr>
              <a:lstStyle/>
              <a:p>
                <a:r>
                  <a:rPr lang="en-US"/>
                  <a:t>2</a:t>
                </a:r>
              </a:p>
            </p:txBody>
          </p:sp>
          <p:sp>
            <p:nvSpPr>
              <p:cNvPr id="30" name="TextBox 29"/>
              <p:cNvSpPr txBox="1"/>
              <p:nvPr/>
            </p:nvSpPr>
            <p:spPr>
              <a:xfrm>
                <a:off x="1475656" y="2348880"/>
                <a:ext cx="216024" cy="369332"/>
              </a:xfrm>
              <a:prstGeom prst="rect">
                <a:avLst/>
              </a:prstGeom>
              <a:noFill/>
            </p:spPr>
            <p:txBody>
              <a:bodyPr wrap="square" rtlCol="0">
                <a:spAutoFit/>
              </a:bodyPr>
              <a:lstStyle/>
              <a:p>
                <a:r>
                  <a:rPr lang="en-US"/>
                  <a:t>3</a:t>
                </a:r>
              </a:p>
            </p:txBody>
          </p:sp>
          <p:sp>
            <p:nvSpPr>
              <p:cNvPr id="31" name="TextBox 30"/>
              <p:cNvSpPr txBox="1"/>
              <p:nvPr/>
            </p:nvSpPr>
            <p:spPr>
              <a:xfrm>
                <a:off x="1475656" y="1412776"/>
                <a:ext cx="216024" cy="369332"/>
              </a:xfrm>
              <a:prstGeom prst="rect">
                <a:avLst/>
              </a:prstGeom>
              <a:noFill/>
            </p:spPr>
            <p:txBody>
              <a:bodyPr wrap="square" rtlCol="0">
                <a:spAutoFit/>
              </a:bodyPr>
              <a:lstStyle/>
              <a:p>
                <a:r>
                  <a:rPr lang="en-US"/>
                  <a:t>4</a:t>
                </a:r>
              </a:p>
            </p:txBody>
          </p:sp>
          <p:sp>
            <p:nvSpPr>
              <p:cNvPr id="32" name="TextBox 31"/>
              <p:cNvSpPr txBox="1"/>
              <p:nvPr/>
            </p:nvSpPr>
            <p:spPr>
              <a:xfrm>
                <a:off x="2627784" y="5301208"/>
                <a:ext cx="216024" cy="369332"/>
              </a:xfrm>
              <a:prstGeom prst="rect">
                <a:avLst/>
              </a:prstGeom>
              <a:noFill/>
            </p:spPr>
            <p:txBody>
              <a:bodyPr wrap="square" rtlCol="0">
                <a:spAutoFit/>
              </a:bodyPr>
              <a:lstStyle/>
              <a:p>
                <a:r>
                  <a:rPr lang="en-US"/>
                  <a:t>1</a:t>
                </a:r>
              </a:p>
            </p:txBody>
          </p:sp>
          <p:sp>
            <p:nvSpPr>
              <p:cNvPr id="33" name="TextBox 32"/>
              <p:cNvSpPr txBox="1"/>
              <p:nvPr/>
            </p:nvSpPr>
            <p:spPr>
              <a:xfrm>
                <a:off x="3563888" y="5301208"/>
                <a:ext cx="216024" cy="369332"/>
              </a:xfrm>
              <a:prstGeom prst="rect">
                <a:avLst/>
              </a:prstGeom>
              <a:noFill/>
            </p:spPr>
            <p:txBody>
              <a:bodyPr wrap="square" rtlCol="0">
                <a:spAutoFit/>
              </a:bodyPr>
              <a:lstStyle/>
              <a:p>
                <a:r>
                  <a:rPr lang="en-US"/>
                  <a:t>2</a:t>
                </a:r>
              </a:p>
            </p:txBody>
          </p:sp>
          <p:sp>
            <p:nvSpPr>
              <p:cNvPr id="34" name="TextBox 33"/>
              <p:cNvSpPr txBox="1"/>
              <p:nvPr/>
            </p:nvSpPr>
            <p:spPr>
              <a:xfrm>
                <a:off x="4427984" y="5301208"/>
                <a:ext cx="216024" cy="369332"/>
              </a:xfrm>
              <a:prstGeom prst="rect">
                <a:avLst/>
              </a:prstGeom>
              <a:noFill/>
            </p:spPr>
            <p:txBody>
              <a:bodyPr wrap="square" rtlCol="0">
                <a:spAutoFit/>
              </a:bodyPr>
              <a:lstStyle/>
              <a:p>
                <a:r>
                  <a:rPr lang="en-US"/>
                  <a:t>3</a:t>
                </a:r>
              </a:p>
            </p:txBody>
          </p:sp>
          <p:sp>
            <p:nvSpPr>
              <p:cNvPr id="35" name="TextBox 34"/>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37" name="5-Point Star 36"/>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5-Point Star 44"/>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5-Point Star 48"/>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75" name="TextBox 74"/>
            <p:cNvSpPr txBox="1"/>
            <p:nvPr/>
          </p:nvSpPr>
          <p:spPr>
            <a:xfrm>
              <a:off x="5436096" y="4725144"/>
              <a:ext cx="432048" cy="523220"/>
            </a:xfrm>
            <a:prstGeom prst="rect">
              <a:avLst/>
            </a:prstGeom>
            <a:noFill/>
          </p:spPr>
          <p:txBody>
            <a:bodyPr wrap="square" rtlCol="0">
              <a:spAutoFit/>
            </a:bodyPr>
            <a:lstStyle/>
            <a:p>
              <a:r>
                <a:rPr lang="en-US" sz="2800" b="1"/>
                <a:t>A</a:t>
              </a:r>
            </a:p>
          </p:txBody>
        </p:sp>
      </p:grpSp>
    </p:spTree>
    <p:extLst>
      <p:ext uri="{BB962C8B-B14F-4D97-AF65-F5344CB8AC3E}">
        <p14:creationId xmlns:p14="http://schemas.microsoft.com/office/powerpoint/2010/main" val="22359618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sp>
        <p:nvSpPr>
          <p:cNvPr id="66" name="5-Point Star 65"/>
          <p:cNvSpPr/>
          <p:nvPr/>
        </p:nvSpPr>
        <p:spPr>
          <a:xfrm>
            <a:off x="8328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8328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8688288" y="1484784"/>
            <a:ext cx="1008112" cy="369332"/>
          </a:xfrm>
          <a:prstGeom prst="rect">
            <a:avLst/>
          </a:prstGeom>
          <a:noFill/>
        </p:spPr>
        <p:txBody>
          <a:bodyPr wrap="square" rtlCol="0">
            <a:spAutoFit/>
          </a:bodyPr>
          <a:lstStyle/>
          <a:p>
            <a:r>
              <a:rPr lang="en-US"/>
              <a:t>16 obs</a:t>
            </a:r>
          </a:p>
        </p:txBody>
      </p:sp>
      <p:sp>
        <p:nvSpPr>
          <p:cNvPr id="69" name="TextBox 68"/>
          <p:cNvSpPr txBox="1"/>
          <p:nvPr/>
        </p:nvSpPr>
        <p:spPr>
          <a:xfrm>
            <a:off x="8688288" y="1860590"/>
            <a:ext cx="1008112" cy="369332"/>
          </a:xfrm>
          <a:prstGeom prst="rect">
            <a:avLst/>
          </a:prstGeom>
          <a:noFill/>
        </p:spPr>
        <p:txBody>
          <a:bodyPr wrap="square" rtlCol="0">
            <a:spAutoFit/>
          </a:bodyPr>
          <a:lstStyle/>
          <a:p>
            <a:r>
              <a:rPr lang="en-US"/>
              <a:t>13 obs</a:t>
            </a:r>
          </a:p>
        </p:txBody>
      </p:sp>
      <p:sp>
        <p:nvSpPr>
          <p:cNvPr id="70" name="TextBox 69"/>
          <p:cNvSpPr txBox="1"/>
          <p:nvPr/>
        </p:nvSpPr>
        <p:spPr>
          <a:xfrm>
            <a:off x="7536160" y="2492897"/>
            <a:ext cx="2880320" cy="3108543"/>
          </a:xfrm>
          <a:prstGeom prst="rect">
            <a:avLst/>
          </a:prstGeom>
          <a:noFill/>
        </p:spPr>
        <p:txBody>
          <a:bodyPr wrap="square" rtlCol="0">
            <a:spAutoFit/>
          </a:bodyPr>
          <a:lstStyle/>
          <a:p>
            <a:r>
              <a:rPr lang="en-US" sz="2800"/>
              <a:t>Pemisah yang dicari adalah yang menyebabkan data hasil pemisahannya bersifat homogen kelasnya.</a:t>
            </a:r>
          </a:p>
        </p:txBody>
      </p:sp>
      <p:grpSp>
        <p:nvGrpSpPr>
          <p:cNvPr id="4" name="Group 75"/>
          <p:cNvGrpSpPr/>
          <p:nvPr/>
        </p:nvGrpSpPr>
        <p:grpSpPr>
          <a:xfrm>
            <a:off x="2855640" y="1052736"/>
            <a:ext cx="4536504" cy="4617804"/>
            <a:chOff x="1331640" y="1052736"/>
            <a:chExt cx="4536504" cy="4617804"/>
          </a:xfrm>
        </p:grpSpPr>
        <p:grpSp>
          <p:nvGrpSpPr>
            <p:cNvPr id="5" name="Group 35"/>
            <p:cNvGrpSpPr/>
            <p:nvPr/>
          </p:nvGrpSpPr>
          <p:grpSpPr>
            <a:xfrm>
              <a:off x="1475656" y="1268760"/>
              <a:ext cx="4392488" cy="4401780"/>
              <a:chOff x="1475656" y="1268760"/>
              <a:chExt cx="4392488" cy="4401780"/>
            </a:xfrm>
          </p:grpSpPr>
          <p:cxnSp>
            <p:nvCxnSpPr>
              <p:cNvPr id="19" name="Straight Connector 1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475656" y="4124370"/>
                <a:ext cx="216024" cy="369332"/>
              </a:xfrm>
              <a:prstGeom prst="rect">
                <a:avLst/>
              </a:prstGeom>
              <a:noFill/>
            </p:spPr>
            <p:txBody>
              <a:bodyPr wrap="square" rtlCol="0">
                <a:spAutoFit/>
              </a:bodyPr>
              <a:lstStyle/>
              <a:p>
                <a:r>
                  <a:rPr lang="en-US"/>
                  <a:t>1</a:t>
                </a:r>
              </a:p>
            </p:txBody>
          </p:sp>
          <p:sp>
            <p:nvSpPr>
              <p:cNvPr id="29" name="TextBox 28"/>
              <p:cNvSpPr txBox="1"/>
              <p:nvPr/>
            </p:nvSpPr>
            <p:spPr>
              <a:xfrm>
                <a:off x="1475656" y="3212976"/>
                <a:ext cx="216024" cy="369332"/>
              </a:xfrm>
              <a:prstGeom prst="rect">
                <a:avLst/>
              </a:prstGeom>
              <a:noFill/>
            </p:spPr>
            <p:txBody>
              <a:bodyPr wrap="square" rtlCol="0">
                <a:spAutoFit/>
              </a:bodyPr>
              <a:lstStyle/>
              <a:p>
                <a:r>
                  <a:rPr lang="en-US"/>
                  <a:t>2</a:t>
                </a:r>
              </a:p>
            </p:txBody>
          </p:sp>
          <p:sp>
            <p:nvSpPr>
              <p:cNvPr id="30" name="TextBox 29"/>
              <p:cNvSpPr txBox="1"/>
              <p:nvPr/>
            </p:nvSpPr>
            <p:spPr>
              <a:xfrm>
                <a:off x="1475656" y="2348880"/>
                <a:ext cx="216024" cy="369332"/>
              </a:xfrm>
              <a:prstGeom prst="rect">
                <a:avLst/>
              </a:prstGeom>
              <a:noFill/>
            </p:spPr>
            <p:txBody>
              <a:bodyPr wrap="square" rtlCol="0">
                <a:spAutoFit/>
              </a:bodyPr>
              <a:lstStyle/>
              <a:p>
                <a:r>
                  <a:rPr lang="en-US"/>
                  <a:t>3</a:t>
                </a:r>
              </a:p>
            </p:txBody>
          </p:sp>
          <p:sp>
            <p:nvSpPr>
              <p:cNvPr id="31" name="TextBox 30"/>
              <p:cNvSpPr txBox="1"/>
              <p:nvPr/>
            </p:nvSpPr>
            <p:spPr>
              <a:xfrm>
                <a:off x="1475656" y="1412776"/>
                <a:ext cx="216024" cy="369332"/>
              </a:xfrm>
              <a:prstGeom prst="rect">
                <a:avLst/>
              </a:prstGeom>
              <a:noFill/>
            </p:spPr>
            <p:txBody>
              <a:bodyPr wrap="square" rtlCol="0">
                <a:spAutoFit/>
              </a:bodyPr>
              <a:lstStyle/>
              <a:p>
                <a:r>
                  <a:rPr lang="en-US"/>
                  <a:t>4</a:t>
                </a:r>
              </a:p>
            </p:txBody>
          </p:sp>
          <p:sp>
            <p:nvSpPr>
              <p:cNvPr id="32" name="TextBox 31"/>
              <p:cNvSpPr txBox="1"/>
              <p:nvPr/>
            </p:nvSpPr>
            <p:spPr>
              <a:xfrm>
                <a:off x="2627784" y="5301208"/>
                <a:ext cx="216024" cy="369332"/>
              </a:xfrm>
              <a:prstGeom prst="rect">
                <a:avLst/>
              </a:prstGeom>
              <a:noFill/>
            </p:spPr>
            <p:txBody>
              <a:bodyPr wrap="square" rtlCol="0">
                <a:spAutoFit/>
              </a:bodyPr>
              <a:lstStyle/>
              <a:p>
                <a:r>
                  <a:rPr lang="en-US"/>
                  <a:t>1</a:t>
                </a:r>
              </a:p>
            </p:txBody>
          </p:sp>
          <p:sp>
            <p:nvSpPr>
              <p:cNvPr id="33" name="TextBox 32"/>
              <p:cNvSpPr txBox="1"/>
              <p:nvPr/>
            </p:nvSpPr>
            <p:spPr>
              <a:xfrm>
                <a:off x="3563888" y="5301208"/>
                <a:ext cx="216024" cy="369332"/>
              </a:xfrm>
              <a:prstGeom prst="rect">
                <a:avLst/>
              </a:prstGeom>
              <a:noFill/>
            </p:spPr>
            <p:txBody>
              <a:bodyPr wrap="square" rtlCol="0">
                <a:spAutoFit/>
              </a:bodyPr>
              <a:lstStyle/>
              <a:p>
                <a:r>
                  <a:rPr lang="en-US"/>
                  <a:t>2</a:t>
                </a:r>
              </a:p>
            </p:txBody>
          </p:sp>
          <p:sp>
            <p:nvSpPr>
              <p:cNvPr id="34" name="TextBox 33"/>
              <p:cNvSpPr txBox="1"/>
              <p:nvPr/>
            </p:nvSpPr>
            <p:spPr>
              <a:xfrm>
                <a:off x="4427984" y="5301208"/>
                <a:ext cx="216024" cy="369332"/>
              </a:xfrm>
              <a:prstGeom prst="rect">
                <a:avLst/>
              </a:prstGeom>
              <a:noFill/>
            </p:spPr>
            <p:txBody>
              <a:bodyPr wrap="square" rtlCol="0">
                <a:spAutoFit/>
              </a:bodyPr>
              <a:lstStyle/>
              <a:p>
                <a:r>
                  <a:rPr lang="en-US"/>
                  <a:t>3</a:t>
                </a:r>
              </a:p>
            </p:txBody>
          </p:sp>
          <p:sp>
            <p:nvSpPr>
              <p:cNvPr id="35" name="TextBox 34"/>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37" name="5-Point Star 36"/>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5-Point Star 44"/>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5-Point Star 48"/>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75" name="TextBox 74"/>
            <p:cNvSpPr txBox="1"/>
            <p:nvPr/>
          </p:nvSpPr>
          <p:spPr>
            <a:xfrm>
              <a:off x="5436096" y="4725144"/>
              <a:ext cx="432048" cy="523220"/>
            </a:xfrm>
            <a:prstGeom prst="rect">
              <a:avLst/>
            </a:prstGeom>
            <a:noFill/>
          </p:spPr>
          <p:txBody>
            <a:bodyPr wrap="square" rtlCol="0">
              <a:spAutoFit/>
            </a:bodyPr>
            <a:lstStyle/>
            <a:p>
              <a:r>
                <a:rPr lang="en-US" sz="2800" b="1"/>
                <a:t>A</a:t>
              </a:r>
            </a:p>
          </p:txBody>
        </p:sp>
      </p:grpSp>
    </p:spTree>
    <p:extLst>
      <p:ext uri="{BB962C8B-B14F-4D97-AF65-F5344CB8AC3E}">
        <p14:creationId xmlns:p14="http://schemas.microsoft.com/office/powerpoint/2010/main" val="255953331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grpSp>
        <p:nvGrpSpPr>
          <p:cNvPr id="76" name="Group 75"/>
          <p:cNvGrpSpPr/>
          <p:nvPr/>
        </p:nvGrpSpPr>
        <p:grpSpPr>
          <a:xfrm>
            <a:off x="1991544" y="5661248"/>
            <a:ext cx="1368152" cy="745138"/>
            <a:chOff x="6804248" y="1484784"/>
            <a:chExt cx="1368152" cy="745138"/>
          </a:xfrm>
        </p:grpSpPr>
        <p:sp>
          <p:nvSpPr>
            <p:cNvPr id="66" name="5-Point Star 65"/>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69" name="TextBox 68"/>
            <p:cNvSpPr txBox="1"/>
            <p:nvPr/>
          </p:nvSpPr>
          <p:spPr>
            <a:xfrm>
              <a:off x="7164288" y="1860590"/>
              <a:ext cx="1008112" cy="369332"/>
            </a:xfrm>
            <a:prstGeom prst="rect">
              <a:avLst/>
            </a:prstGeom>
            <a:noFill/>
          </p:spPr>
          <p:txBody>
            <a:bodyPr wrap="square" rtlCol="0">
              <a:spAutoFit/>
            </a:bodyPr>
            <a:lstStyle/>
            <a:p>
              <a:r>
                <a:rPr lang="en-US"/>
                <a:t>13 obs</a:t>
              </a:r>
            </a:p>
          </p:txBody>
        </p:sp>
      </p:grpSp>
      <p:sp>
        <p:nvSpPr>
          <p:cNvPr id="70" name="TextBox 69"/>
          <p:cNvSpPr txBox="1"/>
          <p:nvPr/>
        </p:nvSpPr>
        <p:spPr>
          <a:xfrm>
            <a:off x="7536160" y="1124745"/>
            <a:ext cx="2880320" cy="3477875"/>
          </a:xfrm>
          <a:prstGeom prst="rect">
            <a:avLst/>
          </a:prstGeom>
          <a:noFill/>
        </p:spPr>
        <p:txBody>
          <a:bodyPr wrap="square" rtlCol="0">
            <a:spAutoFit/>
          </a:bodyPr>
          <a:lstStyle/>
          <a:p>
            <a:r>
              <a:rPr lang="en-US" sz="2000"/>
              <a:t>Pemisahan menggunakan garis A = 2, menghasilkan dua kelompok:</a:t>
            </a:r>
          </a:p>
          <a:p>
            <a:endParaRPr lang="en-US" sz="2000"/>
          </a:p>
          <a:p>
            <a:r>
              <a:rPr lang="en-US" sz="2000"/>
              <a:t>Kelompok 1    A &lt; 2</a:t>
            </a:r>
          </a:p>
          <a:p>
            <a:endParaRPr lang="en-US" sz="2000"/>
          </a:p>
          <a:p>
            <a:endParaRPr lang="en-US" sz="2000"/>
          </a:p>
          <a:p>
            <a:endParaRPr lang="en-US" sz="2000"/>
          </a:p>
          <a:p>
            <a:endParaRPr lang="en-US" sz="2000"/>
          </a:p>
          <a:p>
            <a:r>
              <a:rPr lang="en-US" sz="2000"/>
              <a:t>Kelompok 2   A </a:t>
            </a:r>
            <a:r>
              <a:rPr lang="en-US" sz="2000">
                <a:sym typeface="Symbol"/>
              </a:rPr>
              <a:t> 2</a:t>
            </a:r>
            <a:endParaRPr lang="en-US" sz="2000"/>
          </a:p>
          <a:p>
            <a:endParaRPr lang="en-US" sz="2000"/>
          </a:p>
        </p:txBody>
      </p:sp>
      <p:grpSp>
        <p:nvGrpSpPr>
          <p:cNvPr id="4" name="Group 75"/>
          <p:cNvGrpSpPr/>
          <p:nvPr/>
        </p:nvGrpSpPr>
        <p:grpSpPr>
          <a:xfrm>
            <a:off x="2855640" y="1052736"/>
            <a:ext cx="4536504" cy="4617804"/>
            <a:chOff x="1331640" y="1052736"/>
            <a:chExt cx="4536504" cy="4617804"/>
          </a:xfrm>
        </p:grpSpPr>
        <p:grpSp>
          <p:nvGrpSpPr>
            <p:cNvPr id="5" name="Group 35"/>
            <p:cNvGrpSpPr/>
            <p:nvPr/>
          </p:nvGrpSpPr>
          <p:grpSpPr>
            <a:xfrm>
              <a:off x="1475656" y="1268760"/>
              <a:ext cx="4392488" cy="4401780"/>
              <a:chOff x="1475656" y="1268760"/>
              <a:chExt cx="4392488" cy="4401780"/>
            </a:xfrm>
          </p:grpSpPr>
          <p:cxnSp>
            <p:nvCxnSpPr>
              <p:cNvPr id="19" name="Straight Connector 1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475656" y="4124370"/>
                <a:ext cx="216024" cy="369332"/>
              </a:xfrm>
              <a:prstGeom prst="rect">
                <a:avLst/>
              </a:prstGeom>
              <a:noFill/>
            </p:spPr>
            <p:txBody>
              <a:bodyPr wrap="square" rtlCol="0">
                <a:spAutoFit/>
              </a:bodyPr>
              <a:lstStyle/>
              <a:p>
                <a:r>
                  <a:rPr lang="en-US"/>
                  <a:t>1</a:t>
                </a:r>
              </a:p>
            </p:txBody>
          </p:sp>
          <p:sp>
            <p:nvSpPr>
              <p:cNvPr id="29" name="TextBox 28"/>
              <p:cNvSpPr txBox="1"/>
              <p:nvPr/>
            </p:nvSpPr>
            <p:spPr>
              <a:xfrm>
                <a:off x="1475656" y="3212976"/>
                <a:ext cx="216024" cy="369332"/>
              </a:xfrm>
              <a:prstGeom prst="rect">
                <a:avLst/>
              </a:prstGeom>
              <a:noFill/>
            </p:spPr>
            <p:txBody>
              <a:bodyPr wrap="square" rtlCol="0">
                <a:spAutoFit/>
              </a:bodyPr>
              <a:lstStyle/>
              <a:p>
                <a:r>
                  <a:rPr lang="en-US"/>
                  <a:t>2</a:t>
                </a:r>
              </a:p>
            </p:txBody>
          </p:sp>
          <p:sp>
            <p:nvSpPr>
              <p:cNvPr id="30" name="TextBox 29"/>
              <p:cNvSpPr txBox="1"/>
              <p:nvPr/>
            </p:nvSpPr>
            <p:spPr>
              <a:xfrm>
                <a:off x="1475656" y="2348880"/>
                <a:ext cx="216024" cy="369332"/>
              </a:xfrm>
              <a:prstGeom prst="rect">
                <a:avLst/>
              </a:prstGeom>
              <a:noFill/>
            </p:spPr>
            <p:txBody>
              <a:bodyPr wrap="square" rtlCol="0">
                <a:spAutoFit/>
              </a:bodyPr>
              <a:lstStyle/>
              <a:p>
                <a:r>
                  <a:rPr lang="en-US"/>
                  <a:t>3</a:t>
                </a:r>
              </a:p>
            </p:txBody>
          </p:sp>
          <p:sp>
            <p:nvSpPr>
              <p:cNvPr id="31" name="TextBox 30"/>
              <p:cNvSpPr txBox="1"/>
              <p:nvPr/>
            </p:nvSpPr>
            <p:spPr>
              <a:xfrm>
                <a:off x="1475656" y="1412776"/>
                <a:ext cx="216024" cy="369332"/>
              </a:xfrm>
              <a:prstGeom prst="rect">
                <a:avLst/>
              </a:prstGeom>
              <a:noFill/>
            </p:spPr>
            <p:txBody>
              <a:bodyPr wrap="square" rtlCol="0">
                <a:spAutoFit/>
              </a:bodyPr>
              <a:lstStyle/>
              <a:p>
                <a:r>
                  <a:rPr lang="en-US"/>
                  <a:t>4</a:t>
                </a:r>
              </a:p>
            </p:txBody>
          </p:sp>
          <p:sp>
            <p:nvSpPr>
              <p:cNvPr id="32" name="TextBox 31"/>
              <p:cNvSpPr txBox="1"/>
              <p:nvPr/>
            </p:nvSpPr>
            <p:spPr>
              <a:xfrm>
                <a:off x="2627784" y="5301208"/>
                <a:ext cx="216024" cy="369332"/>
              </a:xfrm>
              <a:prstGeom prst="rect">
                <a:avLst/>
              </a:prstGeom>
              <a:noFill/>
            </p:spPr>
            <p:txBody>
              <a:bodyPr wrap="square" rtlCol="0">
                <a:spAutoFit/>
              </a:bodyPr>
              <a:lstStyle/>
              <a:p>
                <a:r>
                  <a:rPr lang="en-US"/>
                  <a:t>1</a:t>
                </a:r>
              </a:p>
            </p:txBody>
          </p:sp>
          <p:sp>
            <p:nvSpPr>
              <p:cNvPr id="33" name="TextBox 32"/>
              <p:cNvSpPr txBox="1"/>
              <p:nvPr/>
            </p:nvSpPr>
            <p:spPr>
              <a:xfrm>
                <a:off x="3563888" y="5301208"/>
                <a:ext cx="216024" cy="369332"/>
              </a:xfrm>
              <a:prstGeom prst="rect">
                <a:avLst/>
              </a:prstGeom>
              <a:noFill/>
            </p:spPr>
            <p:txBody>
              <a:bodyPr wrap="square" rtlCol="0">
                <a:spAutoFit/>
              </a:bodyPr>
              <a:lstStyle/>
              <a:p>
                <a:r>
                  <a:rPr lang="en-US"/>
                  <a:t>2</a:t>
                </a:r>
              </a:p>
            </p:txBody>
          </p:sp>
          <p:sp>
            <p:nvSpPr>
              <p:cNvPr id="34" name="TextBox 33"/>
              <p:cNvSpPr txBox="1"/>
              <p:nvPr/>
            </p:nvSpPr>
            <p:spPr>
              <a:xfrm>
                <a:off x="4427984" y="5301208"/>
                <a:ext cx="216024" cy="369332"/>
              </a:xfrm>
              <a:prstGeom prst="rect">
                <a:avLst/>
              </a:prstGeom>
              <a:noFill/>
            </p:spPr>
            <p:txBody>
              <a:bodyPr wrap="square" rtlCol="0">
                <a:spAutoFit/>
              </a:bodyPr>
              <a:lstStyle/>
              <a:p>
                <a:r>
                  <a:rPr lang="en-US"/>
                  <a:t>3</a:t>
                </a:r>
              </a:p>
            </p:txBody>
          </p:sp>
          <p:sp>
            <p:nvSpPr>
              <p:cNvPr id="35" name="TextBox 34"/>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37" name="5-Point Star 36"/>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5-Point Star 44"/>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5-Point Star 48"/>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75" name="TextBox 74"/>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78" name="Straight Connector 77"/>
          <p:cNvCxnSpPr/>
          <p:nvPr/>
        </p:nvCxnSpPr>
        <p:spPr>
          <a:xfrm flipV="1">
            <a:off x="5159896" y="1052736"/>
            <a:ext cx="0" cy="4824536"/>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4007768" y="1052736"/>
            <a:ext cx="1080120" cy="369332"/>
          </a:xfrm>
          <a:prstGeom prst="rect">
            <a:avLst/>
          </a:prstGeom>
          <a:noFill/>
        </p:spPr>
        <p:txBody>
          <a:bodyPr wrap="square" rtlCol="0">
            <a:spAutoFit/>
          </a:bodyPr>
          <a:lstStyle/>
          <a:p>
            <a:pPr algn="ctr"/>
            <a:r>
              <a:rPr lang="en-US" b="1">
                <a:solidFill>
                  <a:srgbClr val="FF0000"/>
                </a:solidFill>
              </a:rPr>
              <a:t>A  &lt; 2</a:t>
            </a:r>
          </a:p>
        </p:txBody>
      </p:sp>
      <p:sp>
        <p:nvSpPr>
          <p:cNvPr id="80" name="TextBox 79"/>
          <p:cNvSpPr txBox="1"/>
          <p:nvPr/>
        </p:nvSpPr>
        <p:spPr>
          <a:xfrm>
            <a:off x="5447928" y="1052736"/>
            <a:ext cx="1080120" cy="369332"/>
          </a:xfrm>
          <a:prstGeom prst="rect">
            <a:avLst/>
          </a:prstGeom>
          <a:noFill/>
        </p:spPr>
        <p:txBody>
          <a:bodyPr wrap="square" rtlCol="0">
            <a:spAutoFit/>
          </a:bodyPr>
          <a:lstStyle/>
          <a:p>
            <a:pPr algn="ctr"/>
            <a:r>
              <a:rPr lang="en-US" b="1">
                <a:solidFill>
                  <a:srgbClr val="FF0000"/>
                </a:solidFill>
              </a:rPr>
              <a:t>A  </a:t>
            </a:r>
            <a:r>
              <a:rPr lang="en-US" b="1">
                <a:solidFill>
                  <a:srgbClr val="FF0000"/>
                </a:solidFill>
                <a:sym typeface="Symbol"/>
              </a:rPr>
              <a:t> </a:t>
            </a:r>
            <a:r>
              <a:rPr lang="en-US" b="1">
                <a:solidFill>
                  <a:srgbClr val="FF0000"/>
                </a:solidFill>
              </a:rPr>
              <a:t> 2</a:t>
            </a:r>
          </a:p>
        </p:txBody>
      </p:sp>
      <p:grpSp>
        <p:nvGrpSpPr>
          <p:cNvPr id="81" name="Group 80"/>
          <p:cNvGrpSpPr/>
          <p:nvPr/>
        </p:nvGrpSpPr>
        <p:grpSpPr>
          <a:xfrm>
            <a:off x="8184232" y="2852936"/>
            <a:ext cx="1368152" cy="745138"/>
            <a:chOff x="6804248" y="1484784"/>
            <a:chExt cx="1368152" cy="745138"/>
          </a:xfrm>
        </p:grpSpPr>
        <p:sp>
          <p:nvSpPr>
            <p:cNvPr id="82" name="5-Point Star 81"/>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7164288" y="1484784"/>
              <a:ext cx="1008112" cy="369332"/>
            </a:xfrm>
            <a:prstGeom prst="rect">
              <a:avLst/>
            </a:prstGeom>
            <a:noFill/>
          </p:spPr>
          <p:txBody>
            <a:bodyPr wrap="square" rtlCol="0">
              <a:spAutoFit/>
            </a:bodyPr>
            <a:lstStyle/>
            <a:p>
              <a:r>
                <a:rPr lang="en-US"/>
                <a:t>7 obs</a:t>
              </a:r>
            </a:p>
          </p:txBody>
        </p:sp>
        <p:sp>
          <p:nvSpPr>
            <p:cNvPr id="85" name="TextBox 84"/>
            <p:cNvSpPr txBox="1"/>
            <p:nvPr/>
          </p:nvSpPr>
          <p:spPr>
            <a:xfrm>
              <a:off x="7164288" y="1860590"/>
              <a:ext cx="1008112" cy="369332"/>
            </a:xfrm>
            <a:prstGeom prst="rect">
              <a:avLst/>
            </a:prstGeom>
            <a:noFill/>
          </p:spPr>
          <p:txBody>
            <a:bodyPr wrap="square" rtlCol="0">
              <a:spAutoFit/>
            </a:bodyPr>
            <a:lstStyle/>
            <a:p>
              <a:r>
                <a:rPr lang="en-US"/>
                <a:t>12 obs</a:t>
              </a:r>
            </a:p>
          </p:txBody>
        </p:sp>
      </p:grpSp>
      <p:grpSp>
        <p:nvGrpSpPr>
          <p:cNvPr id="86" name="Group 85"/>
          <p:cNvGrpSpPr/>
          <p:nvPr/>
        </p:nvGrpSpPr>
        <p:grpSpPr>
          <a:xfrm>
            <a:off x="8184232" y="4437112"/>
            <a:ext cx="1368152" cy="745138"/>
            <a:chOff x="6804248" y="1484784"/>
            <a:chExt cx="1368152" cy="745138"/>
          </a:xfrm>
        </p:grpSpPr>
        <p:sp>
          <p:nvSpPr>
            <p:cNvPr id="87" name="5-Point Star 86"/>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7164288" y="1484784"/>
              <a:ext cx="1008112" cy="369332"/>
            </a:xfrm>
            <a:prstGeom prst="rect">
              <a:avLst/>
            </a:prstGeom>
            <a:noFill/>
          </p:spPr>
          <p:txBody>
            <a:bodyPr wrap="square" rtlCol="0">
              <a:spAutoFit/>
            </a:bodyPr>
            <a:lstStyle/>
            <a:p>
              <a:r>
                <a:rPr lang="en-US"/>
                <a:t>9 obs</a:t>
              </a:r>
            </a:p>
          </p:txBody>
        </p:sp>
        <p:sp>
          <p:nvSpPr>
            <p:cNvPr id="90" name="TextBox 89"/>
            <p:cNvSpPr txBox="1"/>
            <p:nvPr/>
          </p:nvSpPr>
          <p:spPr>
            <a:xfrm>
              <a:off x="7164288" y="1860590"/>
              <a:ext cx="1008112" cy="369332"/>
            </a:xfrm>
            <a:prstGeom prst="rect">
              <a:avLst/>
            </a:prstGeom>
            <a:noFill/>
          </p:spPr>
          <p:txBody>
            <a:bodyPr wrap="square" rtlCol="0">
              <a:spAutoFit/>
            </a:bodyPr>
            <a:lstStyle/>
            <a:p>
              <a:r>
                <a:rPr lang="en-US"/>
                <a:t>1 obs</a:t>
              </a:r>
            </a:p>
          </p:txBody>
        </p:sp>
      </p:grpSp>
    </p:spTree>
    <p:extLst>
      <p:ext uri="{BB962C8B-B14F-4D97-AF65-F5344CB8AC3E}">
        <p14:creationId xmlns:p14="http://schemas.microsoft.com/office/powerpoint/2010/main" val="385648275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grpSp>
        <p:nvGrpSpPr>
          <p:cNvPr id="4" name="Group 75"/>
          <p:cNvGrpSpPr/>
          <p:nvPr/>
        </p:nvGrpSpPr>
        <p:grpSpPr>
          <a:xfrm>
            <a:off x="1991544" y="5661248"/>
            <a:ext cx="1368152" cy="745138"/>
            <a:chOff x="6804248" y="1484784"/>
            <a:chExt cx="1368152" cy="745138"/>
          </a:xfrm>
        </p:grpSpPr>
        <p:sp>
          <p:nvSpPr>
            <p:cNvPr id="66" name="5-Point Star 65"/>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69" name="TextBox 68"/>
            <p:cNvSpPr txBox="1"/>
            <p:nvPr/>
          </p:nvSpPr>
          <p:spPr>
            <a:xfrm>
              <a:off x="7164288" y="1860590"/>
              <a:ext cx="1008112" cy="369332"/>
            </a:xfrm>
            <a:prstGeom prst="rect">
              <a:avLst/>
            </a:prstGeom>
            <a:noFill/>
          </p:spPr>
          <p:txBody>
            <a:bodyPr wrap="square" rtlCol="0">
              <a:spAutoFit/>
            </a:bodyPr>
            <a:lstStyle/>
            <a:p>
              <a:r>
                <a:rPr lang="en-US"/>
                <a:t>13 obs</a:t>
              </a:r>
            </a:p>
          </p:txBody>
        </p:sp>
      </p:grpSp>
      <p:sp>
        <p:nvSpPr>
          <p:cNvPr id="70" name="TextBox 69"/>
          <p:cNvSpPr txBox="1"/>
          <p:nvPr/>
        </p:nvSpPr>
        <p:spPr>
          <a:xfrm>
            <a:off x="7536160" y="1124745"/>
            <a:ext cx="3131840" cy="3477875"/>
          </a:xfrm>
          <a:prstGeom prst="rect">
            <a:avLst/>
          </a:prstGeom>
          <a:noFill/>
        </p:spPr>
        <p:txBody>
          <a:bodyPr wrap="square" rtlCol="0">
            <a:spAutoFit/>
          </a:bodyPr>
          <a:lstStyle/>
          <a:p>
            <a:r>
              <a:rPr lang="en-US" sz="2000"/>
              <a:t>Pemisahan menggunakan garis A = 2.7, menghasilkan dua kelompok:</a:t>
            </a:r>
          </a:p>
          <a:p>
            <a:endParaRPr lang="en-US" sz="2000"/>
          </a:p>
          <a:p>
            <a:r>
              <a:rPr lang="en-US" sz="2000"/>
              <a:t>Kelompok 1    A &lt; 2.7</a:t>
            </a:r>
          </a:p>
          <a:p>
            <a:endParaRPr lang="en-US" sz="2000"/>
          </a:p>
          <a:p>
            <a:endParaRPr lang="en-US" sz="2000"/>
          </a:p>
          <a:p>
            <a:endParaRPr lang="en-US" sz="2000"/>
          </a:p>
          <a:p>
            <a:endParaRPr lang="en-US" sz="2000"/>
          </a:p>
          <a:p>
            <a:r>
              <a:rPr lang="en-US" sz="2000"/>
              <a:t>Kelompok 2   A </a:t>
            </a:r>
            <a:r>
              <a:rPr lang="en-US" sz="2000">
                <a:sym typeface="Symbol"/>
              </a:rPr>
              <a:t> 2.7</a:t>
            </a:r>
            <a:endParaRPr lang="en-US" sz="2000"/>
          </a:p>
          <a:p>
            <a:endParaRPr lang="en-US" sz="2000"/>
          </a:p>
        </p:txBody>
      </p:sp>
      <p:grpSp>
        <p:nvGrpSpPr>
          <p:cNvPr id="5" name="Group 75"/>
          <p:cNvGrpSpPr/>
          <p:nvPr/>
        </p:nvGrpSpPr>
        <p:grpSpPr>
          <a:xfrm>
            <a:off x="2855640" y="1052736"/>
            <a:ext cx="4536504" cy="4617804"/>
            <a:chOff x="1331640" y="1052736"/>
            <a:chExt cx="4536504" cy="4617804"/>
          </a:xfrm>
        </p:grpSpPr>
        <p:grpSp>
          <p:nvGrpSpPr>
            <p:cNvPr id="6" name="Group 35"/>
            <p:cNvGrpSpPr/>
            <p:nvPr/>
          </p:nvGrpSpPr>
          <p:grpSpPr>
            <a:xfrm>
              <a:off x="1475656" y="1268760"/>
              <a:ext cx="4392488" cy="4401780"/>
              <a:chOff x="1475656" y="1268760"/>
              <a:chExt cx="4392488" cy="4401780"/>
            </a:xfrm>
          </p:grpSpPr>
          <p:cxnSp>
            <p:nvCxnSpPr>
              <p:cNvPr id="19" name="Straight Connector 1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475656" y="4124370"/>
                <a:ext cx="216024" cy="369332"/>
              </a:xfrm>
              <a:prstGeom prst="rect">
                <a:avLst/>
              </a:prstGeom>
              <a:noFill/>
            </p:spPr>
            <p:txBody>
              <a:bodyPr wrap="square" rtlCol="0">
                <a:spAutoFit/>
              </a:bodyPr>
              <a:lstStyle/>
              <a:p>
                <a:r>
                  <a:rPr lang="en-US"/>
                  <a:t>1</a:t>
                </a:r>
              </a:p>
            </p:txBody>
          </p:sp>
          <p:sp>
            <p:nvSpPr>
              <p:cNvPr id="29" name="TextBox 28"/>
              <p:cNvSpPr txBox="1"/>
              <p:nvPr/>
            </p:nvSpPr>
            <p:spPr>
              <a:xfrm>
                <a:off x="1475656" y="3212976"/>
                <a:ext cx="216024" cy="369332"/>
              </a:xfrm>
              <a:prstGeom prst="rect">
                <a:avLst/>
              </a:prstGeom>
              <a:noFill/>
            </p:spPr>
            <p:txBody>
              <a:bodyPr wrap="square" rtlCol="0">
                <a:spAutoFit/>
              </a:bodyPr>
              <a:lstStyle/>
              <a:p>
                <a:r>
                  <a:rPr lang="en-US"/>
                  <a:t>2</a:t>
                </a:r>
              </a:p>
            </p:txBody>
          </p:sp>
          <p:sp>
            <p:nvSpPr>
              <p:cNvPr id="30" name="TextBox 29"/>
              <p:cNvSpPr txBox="1"/>
              <p:nvPr/>
            </p:nvSpPr>
            <p:spPr>
              <a:xfrm>
                <a:off x="1475656" y="2348880"/>
                <a:ext cx="216024" cy="369332"/>
              </a:xfrm>
              <a:prstGeom prst="rect">
                <a:avLst/>
              </a:prstGeom>
              <a:noFill/>
            </p:spPr>
            <p:txBody>
              <a:bodyPr wrap="square" rtlCol="0">
                <a:spAutoFit/>
              </a:bodyPr>
              <a:lstStyle/>
              <a:p>
                <a:r>
                  <a:rPr lang="en-US"/>
                  <a:t>3</a:t>
                </a:r>
              </a:p>
            </p:txBody>
          </p:sp>
          <p:sp>
            <p:nvSpPr>
              <p:cNvPr id="31" name="TextBox 30"/>
              <p:cNvSpPr txBox="1"/>
              <p:nvPr/>
            </p:nvSpPr>
            <p:spPr>
              <a:xfrm>
                <a:off x="1475656" y="1412776"/>
                <a:ext cx="216024" cy="369332"/>
              </a:xfrm>
              <a:prstGeom prst="rect">
                <a:avLst/>
              </a:prstGeom>
              <a:noFill/>
            </p:spPr>
            <p:txBody>
              <a:bodyPr wrap="square" rtlCol="0">
                <a:spAutoFit/>
              </a:bodyPr>
              <a:lstStyle/>
              <a:p>
                <a:r>
                  <a:rPr lang="en-US"/>
                  <a:t>4</a:t>
                </a:r>
              </a:p>
            </p:txBody>
          </p:sp>
          <p:sp>
            <p:nvSpPr>
              <p:cNvPr id="32" name="TextBox 31"/>
              <p:cNvSpPr txBox="1"/>
              <p:nvPr/>
            </p:nvSpPr>
            <p:spPr>
              <a:xfrm>
                <a:off x="2627784" y="5301208"/>
                <a:ext cx="216024" cy="369332"/>
              </a:xfrm>
              <a:prstGeom prst="rect">
                <a:avLst/>
              </a:prstGeom>
              <a:noFill/>
            </p:spPr>
            <p:txBody>
              <a:bodyPr wrap="square" rtlCol="0">
                <a:spAutoFit/>
              </a:bodyPr>
              <a:lstStyle/>
              <a:p>
                <a:r>
                  <a:rPr lang="en-US"/>
                  <a:t>1</a:t>
                </a:r>
              </a:p>
            </p:txBody>
          </p:sp>
          <p:sp>
            <p:nvSpPr>
              <p:cNvPr id="33" name="TextBox 32"/>
              <p:cNvSpPr txBox="1"/>
              <p:nvPr/>
            </p:nvSpPr>
            <p:spPr>
              <a:xfrm>
                <a:off x="3563888" y="5301208"/>
                <a:ext cx="216024" cy="369332"/>
              </a:xfrm>
              <a:prstGeom prst="rect">
                <a:avLst/>
              </a:prstGeom>
              <a:noFill/>
            </p:spPr>
            <p:txBody>
              <a:bodyPr wrap="square" rtlCol="0">
                <a:spAutoFit/>
              </a:bodyPr>
              <a:lstStyle/>
              <a:p>
                <a:r>
                  <a:rPr lang="en-US"/>
                  <a:t>2</a:t>
                </a:r>
              </a:p>
            </p:txBody>
          </p:sp>
          <p:sp>
            <p:nvSpPr>
              <p:cNvPr id="34" name="TextBox 33"/>
              <p:cNvSpPr txBox="1"/>
              <p:nvPr/>
            </p:nvSpPr>
            <p:spPr>
              <a:xfrm>
                <a:off x="4427984" y="5301208"/>
                <a:ext cx="216024" cy="369332"/>
              </a:xfrm>
              <a:prstGeom prst="rect">
                <a:avLst/>
              </a:prstGeom>
              <a:noFill/>
            </p:spPr>
            <p:txBody>
              <a:bodyPr wrap="square" rtlCol="0">
                <a:spAutoFit/>
              </a:bodyPr>
              <a:lstStyle/>
              <a:p>
                <a:r>
                  <a:rPr lang="en-US"/>
                  <a:t>3</a:t>
                </a:r>
              </a:p>
            </p:txBody>
          </p:sp>
          <p:sp>
            <p:nvSpPr>
              <p:cNvPr id="35" name="TextBox 34"/>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37" name="5-Point Star 36"/>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5-Point Star 44"/>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5-Point Star 48"/>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75" name="TextBox 74"/>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78" name="Straight Connector 77"/>
          <p:cNvCxnSpPr/>
          <p:nvPr/>
        </p:nvCxnSpPr>
        <p:spPr>
          <a:xfrm flipV="1">
            <a:off x="5807968" y="1052736"/>
            <a:ext cx="0" cy="4824536"/>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4007768" y="1052736"/>
            <a:ext cx="1080120" cy="369332"/>
          </a:xfrm>
          <a:prstGeom prst="rect">
            <a:avLst/>
          </a:prstGeom>
          <a:noFill/>
        </p:spPr>
        <p:txBody>
          <a:bodyPr wrap="square" rtlCol="0">
            <a:spAutoFit/>
          </a:bodyPr>
          <a:lstStyle/>
          <a:p>
            <a:pPr algn="ctr"/>
            <a:r>
              <a:rPr lang="en-US" b="1">
                <a:solidFill>
                  <a:srgbClr val="FF0000"/>
                </a:solidFill>
              </a:rPr>
              <a:t>A  &lt; 2.7</a:t>
            </a:r>
          </a:p>
        </p:txBody>
      </p:sp>
      <p:sp>
        <p:nvSpPr>
          <p:cNvPr id="80" name="TextBox 79"/>
          <p:cNvSpPr txBox="1"/>
          <p:nvPr/>
        </p:nvSpPr>
        <p:spPr>
          <a:xfrm>
            <a:off x="5951984" y="1052736"/>
            <a:ext cx="1080120" cy="369332"/>
          </a:xfrm>
          <a:prstGeom prst="rect">
            <a:avLst/>
          </a:prstGeom>
          <a:noFill/>
        </p:spPr>
        <p:txBody>
          <a:bodyPr wrap="square" rtlCol="0">
            <a:spAutoFit/>
          </a:bodyPr>
          <a:lstStyle/>
          <a:p>
            <a:pPr algn="ctr"/>
            <a:r>
              <a:rPr lang="en-US" b="1">
                <a:solidFill>
                  <a:srgbClr val="FF0000"/>
                </a:solidFill>
              </a:rPr>
              <a:t>A  </a:t>
            </a:r>
            <a:r>
              <a:rPr lang="en-US" b="1">
                <a:solidFill>
                  <a:srgbClr val="FF0000"/>
                </a:solidFill>
                <a:sym typeface="Symbol"/>
              </a:rPr>
              <a:t> </a:t>
            </a:r>
            <a:r>
              <a:rPr lang="en-US" b="1">
                <a:solidFill>
                  <a:srgbClr val="FF0000"/>
                </a:solidFill>
              </a:rPr>
              <a:t> 2.7</a:t>
            </a:r>
          </a:p>
        </p:txBody>
      </p:sp>
      <p:grpSp>
        <p:nvGrpSpPr>
          <p:cNvPr id="7" name="Group 80"/>
          <p:cNvGrpSpPr/>
          <p:nvPr/>
        </p:nvGrpSpPr>
        <p:grpSpPr>
          <a:xfrm>
            <a:off x="8184232" y="2852936"/>
            <a:ext cx="1368152" cy="745138"/>
            <a:chOff x="6804248" y="1484784"/>
            <a:chExt cx="1368152" cy="745138"/>
          </a:xfrm>
        </p:grpSpPr>
        <p:sp>
          <p:nvSpPr>
            <p:cNvPr id="82" name="5-Point Star 81"/>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7164288" y="1484784"/>
              <a:ext cx="1008112" cy="369332"/>
            </a:xfrm>
            <a:prstGeom prst="rect">
              <a:avLst/>
            </a:prstGeom>
            <a:noFill/>
          </p:spPr>
          <p:txBody>
            <a:bodyPr wrap="square" rtlCol="0">
              <a:spAutoFit/>
            </a:bodyPr>
            <a:lstStyle/>
            <a:p>
              <a:r>
                <a:rPr lang="en-US"/>
                <a:t>11 obs</a:t>
              </a:r>
            </a:p>
          </p:txBody>
        </p:sp>
        <p:sp>
          <p:nvSpPr>
            <p:cNvPr id="85" name="TextBox 84"/>
            <p:cNvSpPr txBox="1"/>
            <p:nvPr/>
          </p:nvSpPr>
          <p:spPr>
            <a:xfrm>
              <a:off x="7164288" y="1860590"/>
              <a:ext cx="1008112" cy="369332"/>
            </a:xfrm>
            <a:prstGeom prst="rect">
              <a:avLst/>
            </a:prstGeom>
            <a:noFill/>
          </p:spPr>
          <p:txBody>
            <a:bodyPr wrap="square" rtlCol="0">
              <a:spAutoFit/>
            </a:bodyPr>
            <a:lstStyle/>
            <a:p>
              <a:r>
                <a:rPr lang="en-US"/>
                <a:t>13 obs</a:t>
              </a:r>
            </a:p>
          </p:txBody>
        </p:sp>
      </p:grpSp>
      <p:grpSp>
        <p:nvGrpSpPr>
          <p:cNvPr id="8" name="Group 85"/>
          <p:cNvGrpSpPr/>
          <p:nvPr/>
        </p:nvGrpSpPr>
        <p:grpSpPr>
          <a:xfrm>
            <a:off x="8184232" y="4437112"/>
            <a:ext cx="1368152" cy="745138"/>
            <a:chOff x="6804248" y="1484784"/>
            <a:chExt cx="1368152" cy="745138"/>
          </a:xfrm>
        </p:grpSpPr>
        <p:sp>
          <p:nvSpPr>
            <p:cNvPr id="87" name="5-Point Star 86"/>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7164288" y="1484784"/>
              <a:ext cx="1008112" cy="369332"/>
            </a:xfrm>
            <a:prstGeom prst="rect">
              <a:avLst/>
            </a:prstGeom>
            <a:noFill/>
          </p:spPr>
          <p:txBody>
            <a:bodyPr wrap="square" rtlCol="0">
              <a:spAutoFit/>
            </a:bodyPr>
            <a:lstStyle/>
            <a:p>
              <a:r>
                <a:rPr lang="en-US"/>
                <a:t>5 obs</a:t>
              </a:r>
            </a:p>
          </p:txBody>
        </p:sp>
        <p:sp>
          <p:nvSpPr>
            <p:cNvPr id="90" name="TextBox 89"/>
            <p:cNvSpPr txBox="1"/>
            <p:nvPr/>
          </p:nvSpPr>
          <p:spPr>
            <a:xfrm>
              <a:off x="7164288" y="1860590"/>
              <a:ext cx="1008112" cy="369332"/>
            </a:xfrm>
            <a:prstGeom prst="rect">
              <a:avLst/>
            </a:prstGeom>
            <a:noFill/>
          </p:spPr>
          <p:txBody>
            <a:bodyPr wrap="square" rtlCol="0">
              <a:spAutoFit/>
            </a:bodyPr>
            <a:lstStyle/>
            <a:p>
              <a:r>
                <a:rPr lang="en-US"/>
                <a:t>0 obs</a:t>
              </a:r>
            </a:p>
          </p:txBody>
        </p:sp>
      </p:grpSp>
    </p:spTree>
    <p:extLst>
      <p:ext uri="{BB962C8B-B14F-4D97-AF65-F5344CB8AC3E}">
        <p14:creationId xmlns:p14="http://schemas.microsoft.com/office/powerpoint/2010/main" val="4152232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4023410" y="2230839"/>
            <a:ext cx="4070764" cy="4070764"/>
          </a:xfrm>
          <a:prstGeom prst="ellipse">
            <a:avLst/>
          </a:prstGeom>
          <a:no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903668" y="2120628"/>
            <a:ext cx="4289830" cy="4289830"/>
          </a:xfrm>
          <a:prstGeom prst="ellipse">
            <a:avLst/>
          </a:prstGeom>
          <a:no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817012" y="2046514"/>
            <a:ext cx="4463143" cy="4463143"/>
          </a:xfrm>
          <a:prstGeom prst="ellipse">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6020889" y="3396597"/>
            <a:ext cx="2644140" cy="2308860"/>
          </a:xfrm>
          <a:custGeom>
            <a:avLst/>
            <a:gdLst>
              <a:gd name="connsiteX0" fmla="*/ 2644140 w 2644140"/>
              <a:gd name="connsiteY0" fmla="*/ 2293620 h 2308860"/>
              <a:gd name="connsiteX1" fmla="*/ 1310640 w 2644140"/>
              <a:gd name="connsiteY1" fmla="*/ 0 h 2308860"/>
              <a:gd name="connsiteX2" fmla="*/ 0 w 2644140"/>
              <a:gd name="connsiteY2" fmla="*/ 784860 h 2308860"/>
              <a:gd name="connsiteX3" fmla="*/ 7620 w 2644140"/>
              <a:gd name="connsiteY3" fmla="*/ 2308860 h 2308860"/>
              <a:gd name="connsiteX4" fmla="*/ 2644140 w 2644140"/>
              <a:gd name="connsiteY4" fmla="*/ 2293620 h 230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140" h="2308860">
                <a:moveTo>
                  <a:pt x="2644140" y="2293620"/>
                </a:moveTo>
                <a:lnTo>
                  <a:pt x="1310640" y="0"/>
                </a:lnTo>
                <a:lnTo>
                  <a:pt x="0" y="784860"/>
                </a:lnTo>
                <a:lnTo>
                  <a:pt x="7620" y="2308860"/>
                </a:lnTo>
                <a:lnTo>
                  <a:pt x="2644140" y="2293620"/>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rot="14385797">
            <a:off x="4357755" y="1700459"/>
            <a:ext cx="2644140" cy="2308860"/>
          </a:xfrm>
          <a:custGeom>
            <a:avLst/>
            <a:gdLst>
              <a:gd name="connsiteX0" fmla="*/ 2644140 w 2644140"/>
              <a:gd name="connsiteY0" fmla="*/ 2293620 h 2308860"/>
              <a:gd name="connsiteX1" fmla="*/ 1310640 w 2644140"/>
              <a:gd name="connsiteY1" fmla="*/ 0 h 2308860"/>
              <a:gd name="connsiteX2" fmla="*/ 0 w 2644140"/>
              <a:gd name="connsiteY2" fmla="*/ 784860 h 2308860"/>
              <a:gd name="connsiteX3" fmla="*/ 7620 w 2644140"/>
              <a:gd name="connsiteY3" fmla="*/ 2308860 h 2308860"/>
              <a:gd name="connsiteX4" fmla="*/ 2644140 w 2644140"/>
              <a:gd name="connsiteY4" fmla="*/ 2293620 h 230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140" h="2308860">
                <a:moveTo>
                  <a:pt x="2644140" y="2293620"/>
                </a:moveTo>
                <a:lnTo>
                  <a:pt x="1310640" y="0"/>
                </a:lnTo>
                <a:lnTo>
                  <a:pt x="0" y="784860"/>
                </a:lnTo>
                <a:lnTo>
                  <a:pt x="7620" y="2308860"/>
                </a:lnTo>
                <a:lnTo>
                  <a:pt x="2644140" y="229362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rot="7233363">
            <a:off x="3708847" y="3978203"/>
            <a:ext cx="2644140" cy="2308860"/>
          </a:xfrm>
          <a:custGeom>
            <a:avLst/>
            <a:gdLst>
              <a:gd name="connsiteX0" fmla="*/ 2644140 w 2644140"/>
              <a:gd name="connsiteY0" fmla="*/ 2293620 h 2308860"/>
              <a:gd name="connsiteX1" fmla="*/ 1310640 w 2644140"/>
              <a:gd name="connsiteY1" fmla="*/ 0 h 2308860"/>
              <a:gd name="connsiteX2" fmla="*/ 0 w 2644140"/>
              <a:gd name="connsiteY2" fmla="*/ 784860 h 2308860"/>
              <a:gd name="connsiteX3" fmla="*/ 7620 w 2644140"/>
              <a:gd name="connsiteY3" fmla="*/ 2308860 h 2308860"/>
              <a:gd name="connsiteX4" fmla="*/ 2644140 w 2644140"/>
              <a:gd name="connsiteY4" fmla="*/ 2293620 h 230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140" h="2308860">
                <a:moveTo>
                  <a:pt x="2644140" y="2293620"/>
                </a:moveTo>
                <a:lnTo>
                  <a:pt x="1310640" y="0"/>
                </a:lnTo>
                <a:lnTo>
                  <a:pt x="0" y="784860"/>
                </a:lnTo>
                <a:lnTo>
                  <a:pt x="7620" y="2308860"/>
                </a:lnTo>
                <a:lnTo>
                  <a:pt x="2644140" y="229362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781679" y="5335346"/>
            <a:ext cx="1874393" cy="646331"/>
          </a:xfrm>
          <a:prstGeom prst="rect">
            <a:avLst/>
          </a:prstGeom>
          <a:noFill/>
        </p:spPr>
        <p:txBody>
          <a:bodyPr wrap="square" rtlCol="0">
            <a:spAutoFit/>
          </a:bodyPr>
          <a:lstStyle/>
          <a:p>
            <a:pPr algn="ctr"/>
            <a:r>
              <a:rPr lang="en-US" dirty="0" smtClean="0"/>
              <a:t>Purpose-Driven Activity</a:t>
            </a:r>
            <a:endParaRPr lang="en-US" dirty="0"/>
          </a:p>
        </p:txBody>
      </p:sp>
      <p:sp>
        <p:nvSpPr>
          <p:cNvPr id="13" name="TextBox 12"/>
          <p:cNvSpPr txBox="1"/>
          <p:nvPr/>
        </p:nvSpPr>
        <p:spPr>
          <a:xfrm>
            <a:off x="5239077" y="485012"/>
            <a:ext cx="1563624" cy="646331"/>
          </a:xfrm>
          <a:prstGeom prst="rect">
            <a:avLst/>
          </a:prstGeom>
          <a:noFill/>
        </p:spPr>
        <p:txBody>
          <a:bodyPr wrap="square" rtlCol="0">
            <a:spAutoFit/>
          </a:bodyPr>
          <a:lstStyle/>
          <a:p>
            <a:pPr algn="ctr"/>
            <a:r>
              <a:rPr lang="en-US" dirty="0" smtClean="0"/>
              <a:t>Model-Driven Activity</a:t>
            </a:r>
            <a:endParaRPr lang="en-US" dirty="0"/>
          </a:p>
        </p:txBody>
      </p:sp>
      <p:sp>
        <p:nvSpPr>
          <p:cNvPr id="14" name="TextBox 13"/>
          <p:cNvSpPr txBox="1"/>
          <p:nvPr/>
        </p:nvSpPr>
        <p:spPr>
          <a:xfrm>
            <a:off x="8435539" y="5312232"/>
            <a:ext cx="1563624" cy="646331"/>
          </a:xfrm>
          <a:prstGeom prst="rect">
            <a:avLst/>
          </a:prstGeom>
          <a:noFill/>
        </p:spPr>
        <p:txBody>
          <a:bodyPr wrap="square" rtlCol="0">
            <a:spAutoFit/>
          </a:bodyPr>
          <a:lstStyle/>
          <a:p>
            <a:pPr algn="ctr"/>
            <a:r>
              <a:rPr lang="en-US" dirty="0" smtClean="0"/>
              <a:t>Data-Driven Activity</a:t>
            </a:r>
            <a:endParaRPr lang="en-US" dirty="0"/>
          </a:p>
        </p:txBody>
      </p:sp>
      <p:sp>
        <p:nvSpPr>
          <p:cNvPr id="15" name="TextBox 14"/>
          <p:cNvSpPr txBox="1"/>
          <p:nvPr/>
        </p:nvSpPr>
        <p:spPr>
          <a:xfrm>
            <a:off x="5344628" y="2918835"/>
            <a:ext cx="1458073" cy="461665"/>
          </a:xfrm>
          <a:prstGeom prst="rect">
            <a:avLst/>
          </a:prstGeom>
          <a:noFill/>
        </p:spPr>
        <p:txBody>
          <a:bodyPr wrap="square" rtlCol="0">
            <a:spAutoFit/>
          </a:bodyPr>
          <a:lstStyle/>
          <a:p>
            <a:pPr algn="ctr"/>
            <a:r>
              <a:rPr lang="en-US" sz="2400" b="1" dirty="0" err="1" smtClean="0">
                <a:solidFill>
                  <a:schemeClr val="bg1"/>
                </a:solidFill>
              </a:rPr>
              <a:t>statistika</a:t>
            </a:r>
            <a:endParaRPr lang="en-US" sz="2400" b="1" dirty="0">
              <a:solidFill>
                <a:schemeClr val="bg1"/>
              </a:solidFill>
            </a:endParaRPr>
          </a:p>
        </p:txBody>
      </p:sp>
      <p:sp>
        <p:nvSpPr>
          <p:cNvPr id="16" name="TextBox 15"/>
          <p:cNvSpPr txBox="1"/>
          <p:nvPr/>
        </p:nvSpPr>
        <p:spPr>
          <a:xfrm>
            <a:off x="4221752" y="4680280"/>
            <a:ext cx="1458073" cy="461665"/>
          </a:xfrm>
          <a:prstGeom prst="rect">
            <a:avLst/>
          </a:prstGeom>
          <a:noFill/>
        </p:spPr>
        <p:txBody>
          <a:bodyPr wrap="square" rtlCol="0">
            <a:spAutoFit/>
          </a:bodyPr>
          <a:lstStyle/>
          <a:p>
            <a:pPr algn="ctr"/>
            <a:r>
              <a:rPr lang="en-US" sz="2400" b="1" dirty="0" err="1" smtClean="0">
                <a:solidFill>
                  <a:schemeClr val="bg1"/>
                </a:solidFill>
              </a:rPr>
              <a:t>analitika</a:t>
            </a:r>
            <a:endParaRPr lang="en-US" sz="2400" b="1" dirty="0">
              <a:solidFill>
                <a:schemeClr val="bg1"/>
              </a:solidFill>
            </a:endParaRPr>
          </a:p>
        </p:txBody>
      </p:sp>
      <p:sp>
        <p:nvSpPr>
          <p:cNvPr id="17" name="TextBox 16"/>
          <p:cNvSpPr txBox="1"/>
          <p:nvPr/>
        </p:nvSpPr>
        <p:spPr>
          <a:xfrm>
            <a:off x="6340459" y="4709997"/>
            <a:ext cx="1704183" cy="461665"/>
          </a:xfrm>
          <a:prstGeom prst="rect">
            <a:avLst/>
          </a:prstGeom>
          <a:noFill/>
        </p:spPr>
        <p:txBody>
          <a:bodyPr wrap="square" rtlCol="0">
            <a:spAutoFit/>
          </a:bodyPr>
          <a:lstStyle/>
          <a:p>
            <a:pPr algn="ctr"/>
            <a:r>
              <a:rPr lang="en-US" sz="2400" b="1" dirty="0" smtClean="0">
                <a:solidFill>
                  <a:schemeClr val="bg1"/>
                </a:solidFill>
              </a:rPr>
              <a:t>data mining</a:t>
            </a:r>
            <a:endParaRPr lang="en-US" sz="2400" b="1" dirty="0">
              <a:solidFill>
                <a:schemeClr val="bg1"/>
              </a:solidFill>
            </a:endParaRPr>
          </a:p>
        </p:txBody>
      </p:sp>
      <p:sp>
        <p:nvSpPr>
          <p:cNvPr id="27" name="Isosceles Triangle 26"/>
          <p:cNvSpPr/>
          <p:nvPr/>
        </p:nvSpPr>
        <p:spPr>
          <a:xfrm rot="11320606">
            <a:off x="8092264" y="4617671"/>
            <a:ext cx="274320" cy="27432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rot="19486887">
            <a:off x="4275746" y="5664373"/>
            <a:ext cx="274320" cy="27432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3950080">
            <a:off x="5172831" y="2027012"/>
            <a:ext cx="274320" cy="274320"/>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051965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pic>
        <p:nvPicPr>
          <p:cNvPr id="39938" name="Picture 2"/>
          <p:cNvPicPr>
            <a:picLocks noChangeAspect="1" noChangeArrowheads="1"/>
          </p:cNvPicPr>
          <p:nvPr/>
        </p:nvPicPr>
        <p:blipFill>
          <a:blip r:embed="rId2" cstate="print"/>
          <a:srcRect/>
          <a:stretch>
            <a:fillRect/>
          </a:stretch>
        </p:blipFill>
        <p:spPr bwMode="auto">
          <a:xfrm>
            <a:off x="2279576" y="1819766"/>
            <a:ext cx="2838450" cy="2800350"/>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6672065" y="1819767"/>
            <a:ext cx="2790825" cy="2809875"/>
          </a:xfrm>
          <a:prstGeom prst="rect">
            <a:avLst/>
          </a:prstGeom>
          <a:noFill/>
          <a:ln w="9525">
            <a:noFill/>
            <a:miter lim="800000"/>
            <a:headEnd/>
            <a:tailEnd/>
          </a:ln>
        </p:spPr>
      </p:pic>
      <p:grpSp>
        <p:nvGrpSpPr>
          <p:cNvPr id="76" name="Group 75"/>
          <p:cNvGrpSpPr/>
          <p:nvPr/>
        </p:nvGrpSpPr>
        <p:grpSpPr>
          <a:xfrm>
            <a:off x="2351584" y="4628078"/>
            <a:ext cx="1368152" cy="745138"/>
            <a:chOff x="6804248" y="1484784"/>
            <a:chExt cx="1368152" cy="745138"/>
          </a:xfrm>
        </p:grpSpPr>
        <p:sp>
          <p:nvSpPr>
            <p:cNvPr id="77" name="5-Point Star 76"/>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80"/>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7164288" y="1484784"/>
              <a:ext cx="1008112" cy="369332"/>
            </a:xfrm>
            <a:prstGeom prst="rect">
              <a:avLst/>
            </a:prstGeom>
            <a:noFill/>
          </p:spPr>
          <p:txBody>
            <a:bodyPr wrap="square" rtlCol="0">
              <a:spAutoFit/>
            </a:bodyPr>
            <a:lstStyle/>
            <a:p>
              <a:r>
                <a:rPr lang="en-US"/>
                <a:t>7 obs</a:t>
              </a:r>
            </a:p>
          </p:txBody>
        </p:sp>
        <p:sp>
          <p:nvSpPr>
            <p:cNvPr id="91" name="TextBox 90"/>
            <p:cNvSpPr txBox="1"/>
            <p:nvPr/>
          </p:nvSpPr>
          <p:spPr>
            <a:xfrm>
              <a:off x="7164288" y="1860590"/>
              <a:ext cx="1008112" cy="369332"/>
            </a:xfrm>
            <a:prstGeom prst="rect">
              <a:avLst/>
            </a:prstGeom>
            <a:noFill/>
          </p:spPr>
          <p:txBody>
            <a:bodyPr wrap="square" rtlCol="0">
              <a:spAutoFit/>
            </a:bodyPr>
            <a:lstStyle/>
            <a:p>
              <a:r>
                <a:rPr lang="en-US"/>
                <a:t>12 obs</a:t>
              </a:r>
            </a:p>
          </p:txBody>
        </p:sp>
      </p:grpSp>
      <p:grpSp>
        <p:nvGrpSpPr>
          <p:cNvPr id="92" name="Group 91"/>
          <p:cNvGrpSpPr/>
          <p:nvPr/>
        </p:nvGrpSpPr>
        <p:grpSpPr>
          <a:xfrm>
            <a:off x="3935760" y="4628078"/>
            <a:ext cx="1368152" cy="745138"/>
            <a:chOff x="6804248" y="1484784"/>
            <a:chExt cx="1368152" cy="745138"/>
          </a:xfrm>
        </p:grpSpPr>
        <p:sp>
          <p:nvSpPr>
            <p:cNvPr id="93" name="5-Point Star 92"/>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93"/>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7164288" y="1484784"/>
              <a:ext cx="1008112" cy="369332"/>
            </a:xfrm>
            <a:prstGeom prst="rect">
              <a:avLst/>
            </a:prstGeom>
            <a:noFill/>
          </p:spPr>
          <p:txBody>
            <a:bodyPr wrap="square" rtlCol="0">
              <a:spAutoFit/>
            </a:bodyPr>
            <a:lstStyle/>
            <a:p>
              <a:r>
                <a:rPr lang="en-US"/>
                <a:t>9 obs</a:t>
              </a:r>
            </a:p>
          </p:txBody>
        </p:sp>
        <p:sp>
          <p:nvSpPr>
            <p:cNvPr id="96" name="TextBox 95"/>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97" name="Group 80"/>
          <p:cNvGrpSpPr/>
          <p:nvPr/>
        </p:nvGrpSpPr>
        <p:grpSpPr>
          <a:xfrm>
            <a:off x="6960096" y="4628078"/>
            <a:ext cx="1368152" cy="745138"/>
            <a:chOff x="6804248" y="1484784"/>
            <a:chExt cx="1368152" cy="745138"/>
          </a:xfrm>
        </p:grpSpPr>
        <p:sp>
          <p:nvSpPr>
            <p:cNvPr id="98" name="5-Point Star 97"/>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lowchart: Connector 98"/>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p:cNvSpPr txBox="1"/>
            <p:nvPr/>
          </p:nvSpPr>
          <p:spPr>
            <a:xfrm>
              <a:off x="7164288" y="1484784"/>
              <a:ext cx="1008112" cy="369332"/>
            </a:xfrm>
            <a:prstGeom prst="rect">
              <a:avLst/>
            </a:prstGeom>
            <a:noFill/>
          </p:spPr>
          <p:txBody>
            <a:bodyPr wrap="square" rtlCol="0">
              <a:spAutoFit/>
            </a:bodyPr>
            <a:lstStyle/>
            <a:p>
              <a:r>
                <a:rPr lang="en-US"/>
                <a:t>11 obs</a:t>
              </a:r>
            </a:p>
          </p:txBody>
        </p:sp>
        <p:sp>
          <p:nvSpPr>
            <p:cNvPr id="101" name="TextBox 100"/>
            <p:cNvSpPr txBox="1"/>
            <p:nvPr/>
          </p:nvSpPr>
          <p:spPr>
            <a:xfrm>
              <a:off x="7164288" y="1860590"/>
              <a:ext cx="1008112" cy="369332"/>
            </a:xfrm>
            <a:prstGeom prst="rect">
              <a:avLst/>
            </a:prstGeom>
            <a:noFill/>
          </p:spPr>
          <p:txBody>
            <a:bodyPr wrap="square" rtlCol="0">
              <a:spAutoFit/>
            </a:bodyPr>
            <a:lstStyle/>
            <a:p>
              <a:r>
                <a:rPr lang="en-US"/>
                <a:t>13 obs</a:t>
              </a:r>
            </a:p>
          </p:txBody>
        </p:sp>
      </p:grpSp>
      <p:grpSp>
        <p:nvGrpSpPr>
          <p:cNvPr id="102" name="Group 85"/>
          <p:cNvGrpSpPr/>
          <p:nvPr/>
        </p:nvGrpSpPr>
        <p:grpSpPr>
          <a:xfrm>
            <a:off x="8760296" y="4628078"/>
            <a:ext cx="1368152" cy="745138"/>
            <a:chOff x="6804248" y="1484784"/>
            <a:chExt cx="1368152" cy="745138"/>
          </a:xfrm>
        </p:grpSpPr>
        <p:sp>
          <p:nvSpPr>
            <p:cNvPr id="103" name="5-Point Star 102"/>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Connector 103"/>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7164288" y="1484784"/>
              <a:ext cx="1008112" cy="369332"/>
            </a:xfrm>
            <a:prstGeom prst="rect">
              <a:avLst/>
            </a:prstGeom>
            <a:noFill/>
          </p:spPr>
          <p:txBody>
            <a:bodyPr wrap="square" rtlCol="0">
              <a:spAutoFit/>
            </a:bodyPr>
            <a:lstStyle/>
            <a:p>
              <a:r>
                <a:rPr lang="en-US"/>
                <a:t>5 obs</a:t>
              </a:r>
            </a:p>
          </p:txBody>
        </p:sp>
        <p:sp>
          <p:nvSpPr>
            <p:cNvPr id="106" name="TextBox 105"/>
            <p:cNvSpPr txBox="1"/>
            <p:nvPr/>
          </p:nvSpPr>
          <p:spPr>
            <a:xfrm>
              <a:off x="7164288" y="1860590"/>
              <a:ext cx="1008112" cy="369332"/>
            </a:xfrm>
            <a:prstGeom prst="rect">
              <a:avLst/>
            </a:prstGeom>
            <a:noFill/>
          </p:spPr>
          <p:txBody>
            <a:bodyPr wrap="square" rtlCol="0">
              <a:spAutoFit/>
            </a:bodyPr>
            <a:lstStyle/>
            <a:p>
              <a:r>
                <a:rPr lang="en-US"/>
                <a:t>0 obs</a:t>
              </a:r>
            </a:p>
          </p:txBody>
        </p:sp>
      </p:grpSp>
      <p:grpSp>
        <p:nvGrpSpPr>
          <p:cNvPr id="107" name="Group 75"/>
          <p:cNvGrpSpPr/>
          <p:nvPr/>
        </p:nvGrpSpPr>
        <p:grpSpPr>
          <a:xfrm>
            <a:off x="5231904" y="908720"/>
            <a:ext cx="1368152" cy="745138"/>
            <a:chOff x="6804248" y="1484784"/>
            <a:chExt cx="1368152" cy="745138"/>
          </a:xfrm>
        </p:grpSpPr>
        <p:sp>
          <p:nvSpPr>
            <p:cNvPr id="108" name="5-Point Star 107"/>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08"/>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111" name="TextBox 110"/>
            <p:cNvSpPr txBox="1"/>
            <p:nvPr/>
          </p:nvSpPr>
          <p:spPr>
            <a:xfrm>
              <a:off x="7164288" y="1860590"/>
              <a:ext cx="1008112" cy="369332"/>
            </a:xfrm>
            <a:prstGeom prst="rect">
              <a:avLst/>
            </a:prstGeom>
            <a:noFill/>
          </p:spPr>
          <p:txBody>
            <a:bodyPr wrap="square" rtlCol="0">
              <a:spAutoFit/>
            </a:bodyPr>
            <a:lstStyle/>
            <a:p>
              <a:r>
                <a:rPr lang="en-US"/>
                <a:t>13 obs</a:t>
              </a:r>
            </a:p>
          </p:txBody>
        </p:sp>
      </p:grpSp>
      <p:sp>
        <p:nvSpPr>
          <p:cNvPr id="112" name="TextBox 111"/>
          <p:cNvSpPr txBox="1"/>
          <p:nvPr/>
        </p:nvSpPr>
        <p:spPr>
          <a:xfrm>
            <a:off x="4151784" y="5714092"/>
            <a:ext cx="4104456" cy="523220"/>
          </a:xfrm>
          <a:prstGeom prst="rect">
            <a:avLst/>
          </a:prstGeom>
          <a:noFill/>
        </p:spPr>
        <p:txBody>
          <a:bodyPr wrap="square" rtlCol="0">
            <a:spAutoFit/>
          </a:bodyPr>
          <a:lstStyle/>
          <a:p>
            <a:pPr algn="ctr"/>
            <a:r>
              <a:rPr lang="en-US" sz="2800" b="1"/>
              <a:t>Mana yang lebih baik?</a:t>
            </a:r>
          </a:p>
        </p:txBody>
      </p:sp>
      <p:cxnSp>
        <p:nvCxnSpPr>
          <p:cNvPr id="114" name="Straight Arrow Connector 113"/>
          <p:cNvCxnSpPr/>
          <p:nvPr/>
        </p:nvCxnSpPr>
        <p:spPr>
          <a:xfrm flipH="1">
            <a:off x="3791744" y="1196752"/>
            <a:ext cx="1080120"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6744072" y="1196752"/>
            <a:ext cx="1152128"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11060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pic>
        <p:nvPicPr>
          <p:cNvPr id="39938" name="Picture 2"/>
          <p:cNvPicPr>
            <a:picLocks noChangeAspect="1" noChangeArrowheads="1"/>
          </p:cNvPicPr>
          <p:nvPr/>
        </p:nvPicPr>
        <p:blipFill>
          <a:blip r:embed="rId2" cstate="print"/>
          <a:srcRect/>
          <a:stretch>
            <a:fillRect/>
          </a:stretch>
        </p:blipFill>
        <p:spPr bwMode="auto">
          <a:xfrm>
            <a:off x="2279576" y="1819766"/>
            <a:ext cx="2838450" cy="2800350"/>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6672065" y="1819767"/>
            <a:ext cx="2790825" cy="2809875"/>
          </a:xfrm>
          <a:prstGeom prst="rect">
            <a:avLst/>
          </a:prstGeom>
          <a:noFill/>
          <a:ln w="9525">
            <a:noFill/>
            <a:miter lim="800000"/>
            <a:headEnd/>
            <a:tailEnd/>
          </a:ln>
        </p:spPr>
      </p:pic>
      <p:grpSp>
        <p:nvGrpSpPr>
          <p:cNvPr id="4" name="Group 75"/>
          <p:cNvGrpSpPr/>
          <p:nvPr/>
        </p:nvGrpSpPr>
        <p:grpSpPr>
          <a:xfrm>
            <a:off x="2351584" y="4484062"/>
            <a:ext cx="1368152" cy="745138"/>
            <a:chOff x="6804248" y="1484784"/>
            <a:chExt cx="1368152" cy="745138"/>
          </a:xfrm>
        </p:grpSpPr>
        <p:sp>
          <p:nvSpPr>
            <p:cNvPr id="77" name="5-Point Star 76"/>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80"/>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7164288" y="1484784"/>
              <a:ext cx="1008112" cy="369332"/>
            </a:xfrm>
            <a:prstGeom prst="rect">
              <a:avLst/>
            </a:prstGeom>
            <a:noFill/>
          </p:spPr>
          <p:txBody>
            <a:bodyPr wrap="square" rtlCol="0">
              <a:spAutoFit/>
            </a:bodyPr>
            <a:lstStyle/>
            <a:p>
              <a:r>
                <a:rPr lang="en-US"/>
                <a:t>7 obs</a:t>
              </a:r>
            </a:p>
          </p:txBody>
        </p:sp>
        <p:sp>
          <p:nvSpPr>
            <p:cNvPr id="91" name="TextBox 90"/>
            <p:cNvSpPr txBox="1"/>
            <p:nvPr/>
          </p:nvSpPr>
          <p:spPr>
            <a:xfrm>
              <a:off x="7164288" y="1860590"/>
              <a:ext cx="1008112" cy="369332"/>
            </a:xfrm>
            <a:prstGeom prst="rect">
              <a:avLst/>
            </a:prstGeom>
            <a:noFill/>
          </p:spPr>
          <p:txBody>
            <a:bodyPr wrap="square" rtlCol="0">
              <a:spAutoFit/>
            </a:bodyPr>
            <a:lstStyle/>
            <a:p>
              <a:r>
                <a:rPr lang="en-US"/>
                <a:t>12 obs</a:t>
              </a:r>
            </a:p>
          </p:txBody>
        </p:sp>
      </p:grpSp>
      <p:grpSp>
        <p:nvGrpSpPr>
          <p:cNvPr id="5" name="Group 91"/>
          <p:cNvGrpSpPr/>
          <p:nvPr/>
        </p:nvGrpSpPr>
        <p:grpSpPr>
          <a:xfrm>
            <a:off x="3935760" y="4484062"/>
            <a:ext cx="1368152" cy="745138"/>
            <a:chOff x="6804248" y="1484784"/>
            <a:chExt cx="1368152" cy="745138"/>
          </a:xfrm>
        </p:grpSpPr>
        <p:sp>
          <p:nvSpPr>
            <p:cNvPr id="93" name="5-Point Star 92"/>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93"/>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7164288" y="1484784"/>
              <a:ext cx="1008112" cy="369332"/>
            </a:xfrm>
            <a:prstGeom prst="rect">
              <a:avLst/>
            </a:prstGeom>
            <a:noFill/>
          </p:spPr>
          <p:txBody>
            <a:bodyPr wrap="square" rtlCol="0">
              <a:spAutoFit/>
            </a:bodyPr>
            <a:lstStyle/>
            <a:p>
              <a:r>
                <a:rPr lang="en-US"/>
                <a:t>9 obs</a:t>
              </a:r>
            </a:p>
          </p:txBody>
        </p:sp>
        <p:sp>
          <p:nvSpPr>
            <p:cNvPr id="96" name="TextBox 95"/>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6" name="Group 80"/>
          <p:cNvGrpSpPr/>
          <p:nvPr/>
        </p:nvGrpSpPr>
        <p:grpSpPr>
          <a:xfrm>
            <a:off x="6960096" y="4484062"/>
            <a:ext cx="1368152" cy="745138"/>
            <a:chOff x="6804248" y="1484784"/>
            <a:chExt cx="1368152" cy="745138"/>
          </a:xfrm>
        </p:grpSpPr>
        <p:sp>
          <p:nvSpPr>
            <p:cNvPr id="98" name="5-Point Star 97"/>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lowchart: Connector 98"/>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p:cNvSpPr txBox="1"/>
            <p:nvPr/>
          </p:nvSpPr>
          <p:spPr>
            <a:xfrm>
              <a:off x="7164288" y="1484784"/>
              <a:ext cx="1008112" cy="369332"/>
            </a:xfrm>
            <a:prstGeom prst="rect">
              <a:avLst/>
            </a:prstGeom>
            <a:noFill/>
          </p:spPr>
          <p:txBody>
            <a:bodyPr wrap="square" rtlCol="0">
              <a:spAutoFit/>
            </a:bodyPr>
            <a:lstStyle/>
            <a:p>
              <a:r>
                <a:rPr lang="en-US"/>
                <a:t>11 obs</a:t>
              </a:r>
            </a:p>
          </p:txBody>
        </p:sp>
        <p:sp>
          <p:nvSpPr>
            <p:cNvPr id="101" name="TextBox 100"/>
            <p:cNvSpPr txBox="1"/>
            <p:nvPr/>
          </p:nvSpPr>
          <p:spPr>
            <a:xfrm>
              <a:off x="7164288" y="1860590"/>
              <a:ext cx="1008112" cy="369332"/>
            </a:xfrm>
            <a:prstGeom prst="rect">
              <a:avLst/>
            </a:prstGeom>
            <a:noFill/>
          </p:spPr>
          <p:txBody>
            <a:bodyPr wrap="square" rtlCol="0">
              <a:spAutoFit/>
            </a:bodyPr>
            <a:lstStyle/>
            <a:p>
              <a:r>
                <a:rPr lang="en-US"/>
                <a:t>13 obs</a:t>
              </a:r>
            </a:p>
          </p:txBody>
        </p:sp>
      </p:grpSp>
      <p:grpSp>
        <p:nvGrpSpPr>
          <p:cNvPr id="7" name="Group 85"/>
          <p:cNvGrpSpPr/>
          <p:nvPr/>
        </p:nvGrpSpPr>
        <p:grpSpPr>
          <a:xfrm>
            <a:off x="8760296" y="4484062"/>
            <a:ext cx="1368152" cy="745138"/>
            <a:chOff x="6804248" y="1484784"/>
            <a:chExt cx="1368152" cy="745138"/>
          </a:xfrm>
        </p:grpSpPr>
        <p:sp>
          <p:nvSpPr>
            <p:cNvPr id="103" name="5-Point Star 102"/>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Connector 103"/>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7164288" y="1484784"/>
              <a:ext cx="1008112" cy="369332"/>
            </a:xfrm>
            <a:prstGeom prst="rect">
              <a:avLst/>
            </a:prstGeom>
            <a:noFill/>
          </p:spPr>
          <p:txBody>
            <a:bodyPr wrap="square" rtlCol="0">
              <a:spAutoFit/>
            </a:bodyPr>
            <a:lstStyle/>
            <a:p>
              <a:r>
                <a:rPr lang="en-US"/>
                <a:t>5 obs</a:t>
              </a:r>
            </a:p>
          </p:txBody>
        </p:sp>
        <p:sp>
          <p:nvSpPr>
            <p:cNvPr id="106" name="TextBox 105"/>
            <p:cNvSpPr txBox="1"/>
            <p:nvPr/>
          </p:nvSpPr>
          <p:spPr>
            <a:xfrm>
              <a:off x="7164288" y="1860590"/>
              <a:ext cx="1008112" cy="369332"/>
            </a:xfrm>
            <a:prstGeom prst="rect">
              <a:avLst/>
            </a:prstGeom>
            <a:noFill/>
          </p:spPr>
          <p:txBody>
            <a:bodyPr wrap="square" rtlCol="0">
              <a:spAutoFit/>
            </a:bodyPr>
            <a:lstStyle/>
            <a:p>
              <a:r>
                <a:rPr lang="en-US"/>
                <a:t>0 obs</a:t>
              </a:r>
            </a:p>
          </p:txBody>
        </p:sp>
      </p:grpSp>
      <p:grpSp>
        <p:nvGrpSpPr>
          <p:cNvPr id="8" name="Group 75"/>
          <p:cNvGrpSpPr/>
          <p:nvPr/>
        </p:nvGrpSpPr>
        <p:grpSpPr>
          <a:xfrm>
            <a:off x="5231904" y="908720"/>
            <a:ext cx="1368152" cy="745138"/>
            <a:chOff x="6804248" y="1484784"/>
            <a:chExt cx="1368152" cy="745138"/>
          </a:xfrm>
        </p:grpSpPr>
        <p:sp>
          <p:nvSpPr>
            <p:cNvPr id="108" name="5-Point Star 107"/>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08"/>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111" name="TextBox 110"/>
            <p:cNvSpPr txBox="1"/>
            <p:nvPr/>
          </p:nvSpPr>
          <p:spPr>
            <a:xfrm>
              <a:off x="7164288" y="1860590"/>
              <a:ext cx="1008112" cy="369332"/>
            </a:xfrm>
            <a:prstGeom prst="rect">
              <a:avLst/>
            </a:prstGeom>
            <a:noFill/>
          </p:spPr>
          <p:txBody>
            <a:bodyPr wrap="square" rtlCol="0">
              <a:spAutoFit/>
            </a:bodyPr>
            <a:lstStyle/>
            <a:p>
              <a:r>
                <a:rPr lang="en-US"/>
                <a:t>13 obs</a:t>
              </a:r>
            </a:p>
          </p:txBody>
        </p:sp>
      </p:grpSp>
      <p:cxnSp>
        <p:nvCxnSpPr>
          <p:cNvPr id="114" name="Straight Arrow Connector 113"/>
          <p:cNvCxnSpPr/>
          <p:nvPr/>
        </p:nvCxnSpPr>
        <p:spPr>
          <a:xfrm flipH="1">
            <a:off x="3791744" y="1196752"/>
            <a:ext cx="1080120"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6744072" y="1196752"/>
            <a:ext cx="1152128"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784090" y="1619508"/>
            <a:ext cx="1944216" cy="369332"/>
          </a:xfrm>
          <a:prstGeom prst="rect">
            <a:avLst/>
          </a:prstGeom>
          <a:solidFill>
            <a:schemeClr val="accent6">
              <a:lumMod val="20000"/>
              <a:lumOff val="80000"/>
            </a:schemeClr>
          </a:solidFill>
        </p:spPr>
        <p:txBody>
          <a:bodyPr wrap="square" rtlCol="0">
            <a:spAutoFit/>
          </a:bodyPr>
          <a:lstStyle/>
          <a:p>
            <a:pPr algn="ctr"/>
            <a:r>
              <a:rPr lang="en-US"/>
              <a:t>Entropy =  0.9923</a:t>
            </a:r>
          </a:p>
        </p:txBody>
      </p:sp>
      <p:sp>
        <p:nvSpPr>
          <p:cNvPr id="41" name="TextBox 40"/>
          <p:cNvSpPr txBox="1"/>
          <p:nvPr/>
        </p:nvSpPr>
        <p:spPr>
          <a:xfrm>
            <a:off x="2135560" y="5219908"/>
            <a:ext cx="1463040" cy="369332"/>
          </a:xfrm>
          <a:prstGeom prst="rect">
            <a:avLst/>
          </a:prstGeom>
          <a:solidFill>
            <a:schemeClr val="accent6">
              <a:lumMod val="20000"/>
              <a:lumOff val="80000"/>
            </a:schemeClr>
          </a:solidFill>
        </p:spPr>
        <p:txBody>
          <a:bodyPr wrap="square" rtlCol="0">
            <a:spAutoFit/>
          </a:bodyPr>
          <a:lstStyle/>
          <a:p>
            <a:pPr algn="ctr"/>
            <a:r>
              <a:rPr lang="en-US"/>
              <a:t>E = 0.9495</a:t>
            </a:r>
          </a:p>
        </p:txBody>
      </p:sp>
      <p:sp>
        <p:nvSpPr>
          <p:cNvPr id="42" name="TextBox 41"/>
          <p:cNvSpPr txBox="1"/>
          <p:nvPr/>
        </p:nvSpPr>
        <p:spPr>
          <a:xfrm>
            <a:off x="3840872" y="5219908"/>
            <a:ext cx="1463040" cy="369332"/>
          </a:xfrm>
          <a:prstGeom prst="rect">
            <a:avLst/>
          </a:prstGeom>
          <a:solidFill>
            <a:schemeClr val="accent6">
              <a:lumMod val="20000"/>
              <a:lumOff val="80000"/>
            </a:schemeClr>
          </a:solidFill>
        </p:spPr>
        <p:txBody>
          <a:bodyPr wrap="square" rtlCol="0">
            <a:spAutoFit/>
          </a:bodyPr>
          <a:lstStyle/>
          <a:p>
            <a:pPr algn="ctr"/>
            <a:r>
              <a:rPr lang="en-US"/>
              <a:t>E = 0.4690</a:t>
            </a:r>
          </a:p>
        </p:txBody>
      </p:sp>
      <p:sp>
        <p:nvSpPr>
          <p:cNvPr id="43" name="TextBox 42"/>
          <p:cNvSpPr txBox="1"/>
          <p:nvPr/>
        </p:nvSpPr>
        <p:spPr>
          <a:xfrm>
            <a:off x="6865208" y="5219908"/>
            <a:ext cx="1463040" cy="369332"/>
          </a:xfrm>
          <a:prstGeom prst="rect">
            <a:avLst/>
          </a:prstGeom>
          <a:solidFill>
            <a:schemeClr val="accent6">
              <a:lumMod val="20000"/>
              <a:lumOff val="80000"/>
            </a:schemeClr>
          </a:solidFill>
        </p:spPr>
        <p:txBody>
          <a:bodyPr wrap="square" rtlCol="0">
            <a:spAutoFit/>
          </a:bodyPr>
          <a:lstStyle/>
          <a:p>
            <a:pPr algn="ctr"/>
            <a:r>
              <a:rPr lang="en-US"/>
              <a:t>E = 0.9950</a:t>
            </a:r>
          </a:p>
        </p:txBody>
      </p:sp>
      <p:sp>
        <p:nvSpPr>
          <p:cNvPr id="44" name="TextBox 43"/>
          <p:cNvSpPr txBox="1"/>
          <p:nvPr/>
        </p:nvSpPr>
        <p:spPr>
          <a:xfrm>
            <a:off x="8521392" y="5219908"/>
            <a:ext cx="1463040" cy="369332"/>
          </a:xfrm>
          <a:prstGeom prst="rect">
            <a:avLst/>
          </a:prstGeom>
          <a:solidFill>
            <a:schemeClr val="accent6">
              <a:lumMod val="20000"/>
              <a:lumOff val="80000"/>
            </a:schemeClr>
          </a:solidFill>
        </p:spPr>
        <p:txBody>
          <a:bodyPr wrap="square" rtlCol="0">
            <a:spAutoFit/>
          </a:bodyPr>
          <a:lstStyle/>
          <a:p>
            <a:pPr algn="ctr"/>
            <a:r>
              <a:rPr lang="en-US"/>
              <a:t>E = 0</a:t>
            </a:r>
          </a:p>
        </p:txBody>
      </p:sp>
      <p:sp>
        <p:nvSpPr>
          <p:cNvPr id="45" name="TextBox 44"/>
          <p:cNvSpPr txBox="1"/>
          <p:nvPr/>
        </p:nvSpPr>
        <p:spPr>
          <a:xfrm>
            <a:off x="2711624" y="5733257"/>
            <a:ext cx="2160240" cy="646331"/>
          </a:xfrm>
          <a:prstGeom prst="rect">
            <a:avLst/>
          </a:prstGeom>
          <a:solidFill>
            <a:schemeClr val="accent5">
              <a:lumMod val="60000"/>
              <a:lumOff val="40000"/>
            </a:schemeClr>
          </a:solidFill>
        </p:spPr>
        <p:txBody>
          <a:bodyPr wrap="square" rtlCol="0">
            <a:spAutoFit/>
          </a:bodyPr>
          <a:lstStyle/>
          <a:p>
            <a:pPr algn="ctr"/>
            <a:r>
              <a:rPr lang="en-US" dirty="0"/>
              <a:t>Information Gain = 0.2085</a:t>
            </a:r>
          </a:p>
        </p:txBody>
      </p:sp>
      <p:sp>
        <p:nvSpPr>
          <p:cNvPr id="46" name="TextBox 45"/>
          <p:cNvSpPr txBox="1"/>
          <p:nvPr/>
        </p:nvSpPr>
        <p:spPr>
          <a:xfrm>
            <a:off x="7248128" y="5733257"/>
            <a:ext cx="2160240" cy="646331"/>
          </a:xfrm>
          <a:prstGeom prst="rect">
            <a:avLst/>
          </a:prstGeom>
          <a:solidFill>
            <a:schemeClr val="accent5">
              <a:lumMod val="60000"/>
              <a:lumOff val="40000"/>
            </a:schemeClr>
          </a:solidFill>
        </p:spPr>
        <p:txBody>
          <a:bodyPr wrap="square" rtlCol="0">
            <a:spAutoFit/>
          </a:bodyPr>
          <a:lstStyle/>
          <a:p>
            <a:pPr algn="ctr"/>
            <a:r>
              <a:rPr lang="en-US" dirty="0"/>
              <a:t>Information Gain = 0.1688</a:t>
            </a:r>
          </a:p>
        </p:txBody>
      </p:sp>
      <p:sp>
        <p:nvSpPr>
          <p:cNvPr id="47" name="TextBox 46"/>
          <p:cNvSpPr txBox="1"/>
          <p:nvPr/>
        </p:nvSpPr>
        <p:spPr>
          <a:xfrm>
            <a:off x="4727848" y="5356200"/>
            <a:ext cx="360040" cy="1569660"/>
          </a:xfrm>
          <a:prstGeom prst="rect">
            <a:avLst/>
          </a:prstGeom>
          <a:noFill/>
        </p:spPr>
        <p:txBody>
          <a:bodyPr wrap="square" rtlCol="0">
            <a:spAutoFit/>
          </a:bodyPr>
          <a:lstStyle/>
          <a:p>
            <a:r>
              <a:rPr lang="en-US" sz="9600" b="1">
                <a:sym typeface="Wingdings 2"/>
              </a:rPr>
              <a:t></a:t>
            </a:r>
            <a:endParaRPr lang="en-US" sz="9600" b="1"/>
          </a:p>
        </p:txBody>
      </p:sp>
    </p:spTree>
    <p:extLst>
      <p:ext uri="{BB962C8B-B14F-4D97-AF65-F5344CB8AC3E}">
        <p14:creationId xmlns:p14="http://schemas.microsoft.com/office/powerpoint/2010/main" val="246176778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sp>
        <p:nvSpPr>
          <p:cNvPr id="70" name="TextBox 69"/>
          <p:cNvSpPr txBox="1"/>
          <p:nvPr/>
        </p:nvSpPr>
        <p:spPr>
          <a:xfrm>
            <a:off x="7536160" y="2636913"/>
            <a:ext cx="2880320" cy="1015663"/>
          </a:xfrm>
          <a:prstGeom prst="rect">
            <a:avLst/>
          </a:prstGeom>
          <a:noFill/>
        </p:spPr>
        <p:txBody>
          <a:bodyPr wrap="square" rtlCol="0">
            <a:spAutoFit/>
          </a:bodyPr>
          <a:lstStyle/>
          <a:p>
            <a:r>
              <a:rPr lang="en-US" sz="2000"/>
              <a:t>Lanjutkan mencari pemisahan untuk masing-masing kelompok….</a:t>
            </a:r>
          </a:p>
        </p:txBody>
      </p:sp>
      <p:grpSp>
        <p:nvGrpSpPr>
          <p:cNvPr id="5" name="Group 75"/>
          <p:cNvGrpSpPr/>
          <p:nvPr/>
        </p:nvGrpSpPr>
        <p:grpSpPr>
          <a:xfrm>
            <a:off x="2855640" y="1052736"/>
            <a:ext cx="4536504" cy="4617804"/>
            <a:chOff x="1331640" y="1052736"/>
            <a:chExt cx="4536504" cy="4617804"/>
          </a:xfrm>
        </p:grpSpPr>
        <p:grpSp>
          <p:nvGrpSpPr>
            <p:cNvPr id="6" name="Group 35"/>
            <p:cNvGrpSpPr/>
            <p:nvPr/>
          </p:nvGrpSpPr>
          <p:grpSpPr>
            <a:xfrm>
              <a:off x="1475656" y="1268760"/>
              <a:ext cx="4392488" cy="4401780"/>
              <a:chOff x="1475656" y="1268760"/>
              <a:chExt cx="4392488" cy="4401780"/>
            </a:xfrm>
          </p:grpSpPr>
          <p:cxnSp>
            <p:nvCxnSpPr>
              <p:cNvPr id="19" name="Straight Connector 1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475656" y="4124370"/>
                <a:ext cx="216024" cy="369332"/>
              </a:xfrm>
              <a:prstGeom prst="rect">
                <a:avLst/>
              </a:prstGeom>
              <a:noFill/>
            </p:spPr>
            <p:txBody>
              <a:bodyPr wrap="square" rtlCol="0">
                <a:spAutoFit/>
              </a:bodyPr>
              <a:lstStyle/>
              <a:p>
                <a:r>
                  <a:rPr lang="en-US"/>
                  <a:t>1</a:t>
                </a:r>
              </a:p>
            </p:txBody>
          </p:sp>
          <p:sp>
            <p:nvSpPr>
              <p:cNvPr id="29" name="TextBox 28"/>
              <p:cNvSpPr txBox="1"/>
              <p:nvPr/>
            </p:nvSpPr>
            <p:spPr>
              <a:xfrm>
                <a:off x="1475656" y="3212976"/>
                <a:ext cx="216024" cy="369332"/>
              </a:xfrm>
              <a:prstGeom prst="rect">
                <a:avLst/>
              </a:prstGeom>
              <a:noFill/>
            </p:spPr>
            <p:txBody>
              <a:bodyPr wrap="square" rtlCol="0">
                <a:spAutoFit/>
              </a:bodyPr>
              <a:lstStyle/>
              <a:p>
                <a:r>
                  <a:rPr lang="en-US"/>
                  <a:t>2</a:t>
                </a:r>
              </a:p>
            </p:txBody>
          </p:sp>
          <p:sp>
            <p:nvSpPr>
              <p:cNvPr id="30" name="TextBox 29"/>
              <p:cNvSpPr txBox="1"/>
              <p:nvPr/>
            </p:nvSpPr>
            <p:spPr>
              <a:xfrm>
                <a:off x="1475656" y="2348880"/>
                <a:ext cx="216024" cy="369332"/>
              </a:xfrm>
              <a:prstGeom prst="rect">
                <a:avLst/>
              </a:prstGeom>
              <a:noFill/>
            </p:spPr>
            <p:txBody>
              <a:bodyPr wrap="square" rtlCol="0">
                <a:spAutoFit/>
              </a:bodyPr>
              <a:lstStyle/>
              <a:p>
                <a:r>
                  <a:rPr lang="en-US"/>
                  <a:t>3</a:t>
                </a:r>
              </a:p>
            </p:txBody>
          </p:sp>
          <p:sp>
            <p:nvSpPr>
              <p:cNvPr id="31" name="TextBox 30"/>
              <p:cNvSpPr txBox="1"/>
              <p:nvPr/>
            </p:nvSpPr>
            <p:spPr>
              <a:xfrm>
                <a:off x="1475656" y="1412776"/>
                <a:ext cx="216024" cy="369332"/>
              </a:xfrm>
              <a:prstGeom prst="rect">
                <a:avLst/>
              </a:prstGeom>
              <a:noFill/>
            </p:spPr>
            <p:txBody>
              <a:bodyPr wrap="square" rtlCol="0">
                <a:spAutoFit/>
              </a:bodyPr>
              <a:lstStyle/>
              <a:p>
                <a:r>
                  <a:rPr lang="en-US"/>
                  <a:t>4</a:t>
                </a:r>
              </a:p>
            </p:txBody>
          </p:sp>
          <p:sp>
            <p:nvSpPr>
              <p:cNvPr id="32" name="TextBox 31"/>
              <p:cNvSpPr txBox="1"/>
              <p:nvPr/>
            </p:nvSpPr>
            <p:spPr>
              <a:xfrm>
                <a:off x="2627784" y="5301208"/>
                <a:ext cx="216024" cy="369332"/>
              </a:xfrm>
              <a:prstGeom prst="rect">
                <a:avLst/>
              </a:prstGeom>
              <a:noFill/>
            </p:spPr>
            <p:txBody>
              <a:bodyPr wrap="square" rtlCol="0">
                <a:spAutoFit/>
              </a:bodyPr>
              <a:lstStyle/>
              <a:p>
                <a:r>
                  <a:rPr lang="en-US"/>
                  <a:t>1</a:t>
                </a:r>
              </a:p>
            </p:txBody>
          </p:sp>
          <p:sp>
            <p:nvSpPr>
              <p:cNvPr id="33" name="TextBox 32"/>
              <p:cNvSpPr txBox="1"/>
              <p:nvPr/>
            </p:nvSpPr>
            <p:spPr>
              <a:xfrm>
                <a:off x="3563888" y="5301208"/>
                <a:ext cx="216024" cy="369332"/>
              </a:xfrm>
              <a:prstGeom prst="rect">
                <a:avLst/>
              </a:prstGeom>
              <a:noFill/>
            </p:spPr>
            <p:txBody>
              <a:bodyPr wrap="square" rtlCol="0">
                <a:spAutoFit/>
              </a:bodyPr>
              <a:lstStyle/>
              <a:p>
                <a:r>
                  <a:rPr lang="en-US"/>
                  <a:t>2</a:t>
                </a:r>
              </a:p>
            </p:txBody>
          </p:sp>
          <p:sp>
            <p:nvSpPr>
              <p:cNvPr id="34" name="TextBox 33"/>
              <p:cNvSpPr txBox="1"/>
              <p:nvPr/>
            </p:nvSpPr>
            <p:spPr>
              <a:xfrm>
                <a:off x="4427984" y="5301208"/>
                <a:ext cx="216024" cy="369332"/>
              </a:xfrm>
              <a:prstGeom prst="rect">
                <a:avLst/>
              </a:prstGeom>
              <a:noFill/>
            </p:spPr>
            <p:txBody>
              <a:bodyPr wrap="square" rtlCol="0">
                <a:spAutoFit/>
              </a:bodyPr>
              <a:lstStyle/>
              <a:p>
                <a:r>
                  <a:rPr lang="en-US"/>
                  <a:t>3</a:t>
                </a:r>
              </a:p>
            </p:txBody>
          </p:sp>
          <p:sp>
            <p:nvSpPr>
              <p:cNvPr id="35" name="TextBox 34"/>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37" name="5-Point Star 36"/>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5-Point Star 44"/>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5-Point Star 48"/>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75" name="TextBox 74"/>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78" name="Straight Connector 77"/>
          <p:cNvCxnSpPr/>
          <p:nvPr/>
        </p:nvCxnSpPr>
        <p:spPr>
          <a:xfrm flipV="1">
            <a:off x="5159896" y="1098634"/>
            <a:ext cx="0" cy="411480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583832" y="260648"/>
            <a:ext cx="1080120" cy="861774"/>
          </a:xfrm>
          <a:prstGeom prst="rect">
            <a:avLst/>
          </a:prstGeom>
          <a:noFill/>
        </p:spPr>
        <p:txBody>
          <a:bodyPr wrap="square" rtlCol="0">
            <a:spAutoFit/>
          </a:bodyPr>
          <a:lstStyle/>
          <a:p>
            <a:pPr algn="ctr"/>
            <a:r>
              <a:rPr lang="en-US" sz="3200">
                <a:solidFill>
                  <a:srgbClr val="FF0000"/>
                </a:solidFill>
                <a:sym typeface="Wingdings 2"/>
              </a:rPr>
              <a:t></a:t>
            </a:r>
            <a:endParaRPr lang="en-US">
              <a:solidFill>
                <a:srgbClr val="FF0000"/>
              </a:solidFill>
            </a:endParaRPr>
          </a:p>
          <a:p>
            <a:pPr algn="ctr"/>
            <a:r>
              <a:rPr lang="en-US" b="1">
                <a:solidFill>
                  <a:srgbClr val="FF0000"/>
                </a:solidFill>
              </a:rPr>
              <a:t>A  </a:t>
            </a:r>
            <a:r>
              <a:rPr lang="en-US" b="1">
                <a:solidFill>
                  <a:srgbClr val="FF0000"/>
                </a:solidFill>
                <a:sym typeface="Symbol"/>
              </a:rPr>
              <a:t>=</a:t>
            </a:r>
            <a:r>
              <a:rPr lang="en-US" b="1">
                <a:solidFill>
                  <a:srgbClr val="FF0000"/>
                </a:solidFill>
              </a:rPr>
              <a:t> 2</a:t>
            </a:r>
          </a:p>
        </p:txBody>
      </p:sp>
    </p:spTree>
    <p:extLst>
      <p:ext uri="{BB962C8B-B14F-4D97-AF65-F5344CB8AC3E}">
        <p14:creationId xmlns:p14="http://schemas.microsoft.com/office/powerpoint/2010/main" val="5683003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Ide Dasar</a:t>
            </a:r>
            <a:endParaRPr lang="en-US" sz="3000" b="1" dirty="0">
              <a:latin typeface="+mj-lt"/>
              <a:ea typeface="+mj-ea"/>
              <a:cs typeface="+mj-cs"/>
            </a:endParaRPr>
          </a:p>
        </p:txBody>
      </p:sp>
      <p:sp>
        <p:nvSpPr>
          <p:cNvPr id="70" name="TextBox 69"/>
          <p:cNvSpPr txBox="1"/>
          <p:nvPr/>
        </p:nvSpPr>
        <p:spPr>
          <a:xfrm>
            <a:off x="7536160" y="2636913"/>
            <a:ext cx="2880320" cy="1015663"/>
          </a:xfrm>
          <a:prstGeom prst="rect">
            <a:avLst/>
          </a:prstGeom>
          <a:noFill/>
        </p:spPr>
        <p:txBody>
          <a:bodyPr wrap="square" rtlCol="0">
            <a:spAutoFit/>
          </a:bodyPr>
          <a:lstStyle/>
          <a:p>
            <a:r>
              <a:rPr lang="en-US" sz="2000"/>
              <a:t>Lanjutkan mencari pemisahan untuk masing-masing kelompok….</a:t>
            </a:r>
          </a:p>
        </p:txBody>
      </p:sp>
      <p:grpSp>
        <p:nvGrpSpPr>
          <p:cNvPr id="4" name="Group 75"/>
          <p:cNvGrpSpPr/>
          <p:nvPr/>
        </p:nvGrpSpPr>
        <p:grpSpPr>
          <a:xfrm>
            <a:off x="2855640" y="1052736"/>
            <a:ext cx="4536504" cy="4617804"/>
            <a:chOff x="1331640" y="1052736"/>
            <a:chExt cx="4536504" cy="4617804"/>
          </a:xfrm>
        </p:grpSpPr>
        <p:grpSp>
          <p:nvGrpSpPr>
            <p:cNvPr id="5" name="Group 35"/>
            <p:cNvGrpSpPr/>
            <p:nvPr/>
          </p:nvGrpSpPr>
          <p:grpSpPr>
            <a:xfrm>
              <a:off x="1475656" y="1268760"/>
              <a:ext cx="4392488" cy="4401780"/>
              <a:chOff x="1475656" y="1268760"/>
              <a:chExt cx="4392488" cy="4401780"/>
            </a:xfrm>
          </p:grpSpPr>
          <p:cxnSp>
            <p:nvCxnSpPr>
              <p:cNvPr id="19" name="Straight Connector 18"/>
              <p:cNvCxnSpPr/>
              <p:nvPr/>
            </p:nvCxnSpPr>
            <p:spPr>
              <a:xfrm flipV="1">
                <a:off x="1835696" y="1268760"/>
                <a:ext cx="0" cy="411480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V="1">
                <a:off x="3765024" y="3126080"/>
                <a:ext cx="0" cy="4206240"/>
              </a:xfrm>
              <a:prstGeom prst="line">
                <a:avLst/>
              </a:prstGeom>
              <a:ln w="38100">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475656" y="4124370"/>
                <a:ext cx="216024" cy="369332"/>
              </a:xfrm>
              <a:prstGeom prst="rect">
                <a:avLst/>
              </a:prstGeom>
              <a:noFill/>
            </p:spPr>
            <p:txBody>
              <a:bodyPr wrap="square" rtlCol="0">
                <a:spAutoFit/>
              </a:bodyPr>
              <a:lstStyle/>
              <a:p>
                <a:r>
                  <a:rPr lang="en-US"/>
                  <a:t>1</a:t>
                </a:r>
              </a:p>
            </p:txBody>
          </p:sp>
          <p:sp>
            <p:nvSpPr>
              <p:cNvPr id="29" name="TextBox 28"/>
              <p:cNvSpPr txBox="1"/>
              <p:nvPr/>
            </p:nvSpPr>
            <p:spPr>
              <a:xfrm>
                <a:off x="1475656" y="3212976"/>
                <a:ext cx="216024" cy="369332"/>
              </a:xfrm>
              <a:prstGeom prst="rect">
                <a:avLst/>
              </a:prstGeom>
              <a:noFill/>
            </p:spPr>
            <p:txBody>
              <a:bodyPr wrap="square" rtlCol="0">
                <a:spAutoFit/>
              </a:bodyPr>
              <a:lstStyle/>
              <a:p>
                <a:r>
                  <a:rPr lang="en-US"/>
                  <a:t>2</a:t>
                </a:r>
              </a:p>
            </p:txBody>
          </p:sp>
          <p:sp>
            <p:nvSpPr>
              <p:cNvPr id="30" name="TextBox 29"/>
              <p:cNvSpPr txBox="1"/>
              <p:nvPr/>
            </p:nvSpPr>
            <p:spPr>
              <a:xfrm>
                <a:off x="1475656" y="2348880"/>
                <a:ext cx="216024" cy="369332"/>
              </a:xfrm>
              <a:prstGeom prst="rect">
                <a:avLst/>
              </a:prstGeom>
              <a:noFill/>
            </p:spPr>
            <p:txBody>
              <a:bodyPr wrap="square" rtlCol="0">
                <a:spAutoFit/>
              </a:bodyPr>
              <a:lstStyle/>
              <a:p>
                <a:r>
                  <a:rPr lang="en-US"/>
                  <a:t>3</a:t>
                </a:r>
              </a:p>
            </p:txBody>
          </p:sp>
          <p:sp>
            <p:nvSpPr>
              <p:cNvPr id="31" name="TextBox 30"/>
              <p:cNvSpPr txBox="1"/>
              <p:nvPr/>
            </p:nvSpPr>
            <p:spPr>
              <a:xfrm>
                <a:off x="1475656" y="1412776"/>
                <a:ext cx="216024" cy="369332"/>
              </a:xfrm>
              <a:prstGeom prst="rect">
                <a:avLst/>
              </a:prstGeom>
              <a:noFill/>
            </p:spPr>
            <p:txBody>
              <a:bodyPr wrap="square" rtlCol="0">
                <a:spAutoFit/>
              </a:bodyPr>
              <a:lstStyle/>
              <a:p>
                <a:r>
                  <a:rPr lang="en-US"/>
                  <a:t>4</a:t>
                </a:r>
              </a:p>
            </p:txBody>
          </p:sp>
          <p:sp>
            <p:nvSpPr>
              <p:cNvPr id="32" name="TextBox 31"/>
              <p:cNvSpPr txBox="1"/>
              <p:nvPr/>
            </p:nvSpPr>
            <p:spPr>
              <a:xfrm>
                <a:off x="2627784" y="5301208"/>
                <a:ext cx="216024" cy="369332"/>
              </a:xfrm>
              <a:prstGeom prst="rect">
                <a:avLst/>
              </a:prstGeom>
              <a:noFill/>
            </p:spPr>
            <p:txBody>
              <a:bodyPr wrap="square" rtlCol="0">
                <a:spAutoFit/>
              </a:bodyPr>
              <a:lstStyle/>
              <a:p>
                <a:r>
                  <a:rPr lang="en-US"/>
                  <a:t>1</a:t>
                </a:r>
              </a:p>
            </p:txBody>
          </p:sp>
          <p:sp>
            <p:nvSpPr>
              <p:cNvPr id="33" name="TextBox 32"/>
              <p:cNvSpPr txBox="1"/>
              <p:nvPr/>
            </p:nvSpPr>
            <p:spPr>
              <a:xfrm>
                <a:off x="3563888" y="5301208"/>
                <a:ext cx="216024" cy="369332"/>
              </a:xfrm>
              <a:prstGeom prst="rect">
                <a:avLst/>
              </a:prstGeom>
              <a:noFill/>
            </p:spPr>
            <p:txBody>
              <a:bodyPr wrap="square" rtlCol="0">
                <a:spAutoFit/>
              </a:bodyPr>
              <a:lstStyle/>
              <a:p>
                <a:r>
                  <a:rPr lang="en-US"/>
                  <a:t>2</a:t>
                </a:r>
              </a:p>
            </p:txBody>
          </p:sp>
          <p:sp>
            <p:nvSpPr>
              <p:cNvPr id="34" name="TextBox 33"/>
              <p:cNvSpPr txBox="1"/>
              <p:nvPr/>
            </p:nvSpPr>
            <p:spPr>
              <a:xfrm>
                <a:off x="4427984" y="5301208"/>
                <a:ext cx="216024" cy="369332"/>
              </a:xfrm>
              <a:prstGeom prst="rect">
                <a:avLst/>
              </a:prstGeom>
              <a:noFill/>
            </p:spPr>
            <p:txBody>
              <a:bodyPr wrap="square" rtlCol="0">
                <a:spAutoFit/>
              </a:bodyPr>
              <a:lstStyle/>
              <a:p>
                <a:r>
                  <a:rPr lang="en-US"/>
                  <a:t>3</a:t>
                </a:r>
              </a:p>
            </p:txBody>
          </p:sp>
          <p:sp>
            <p:nvSpPr>
              <p:cNvPr id="35" name="TextBox 34"/>
              <p:cNvSpPr txBox="1"/>
              <p:nvPr/>
            </p:nvSpPr>
            <p:spPr>
              <a:xfrm>
                <a:off x="5364088" y="5301208"/>
                <a:ext cx="216024" cy="369332"/>
              </a:xfrm>
              <a:prstGeom prst="rect">
                <a:avLst/>
              </a:prstGeom>
              <a:noFill/>
            </p:spPr>
            <p:txBody>
              <a:bodyPr wrap="square" rtlCol="0">
                <a:spAutoFit/>
              </a:bodyPr>
              <a:lstStyle/>
              <a:p>
                <a:r>
                  <a:rPr lang="en-US"/>
                  <a:t>4</a:t>
                </a:r>
              </a:p>
            </p:txBody>
          </p:sp>
        </p:grpSp>
        <p:sp>
          <p:nvSpPr>
            <p:cNvPr id="37" name="5-Point Star 36"/>
            <p:cNvSpPr/>
            <p:nvPr/>
          </p:nvSpPr>
          <p:spPr>
            <a:xfrm>
              <a:off x="2987824" y="184482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p:cNvSpPr/>
            <p:nvPr/>
          </p:nvSpPr>
          <p:spPr>
            <a:xfrm>
              <a:off x="2555776" y="22768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3419872"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3635896" y="198884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4572000" y="2492896"/>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5-Point Star 41"/>
            <p:cNvSpPr/>
            <p:nvPr/>
          </p:nvSpPr>
          <p:spPr>
            <a:xfrm>
              <a:off x="3419872"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4067944"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4283968" y="371703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5-Point Star 44"/>
            <p:cNvSpPr/>
            <p:nvPr/>
          </p:nvSpPr>
          <p:spPr>
            <a:xfrm>
              <a:off x="4067944" y="328498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45"/>
            <p:cNvSpPr/>
            <p:nvPr/>
          </p:nvSpPr>
          <p:spPr>
            <a:xfrm>
              <a:off x="4788024" y="314096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3923928" y="407707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5004048" y="3861048"/>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5-Point Star 48"/>
            <p:cNvSpPr/>
            <p:nvPr/>
          </p:nvSpPr>
          <p:spPr>
            <a:xfrm>
              <a:off x="2915816"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5-Point Star 49"/>
            <p:cNvSpPr/>
            <p:nvPr/>
          </p:nvSpPr>
          <p:spPr>
            <a:xfrm>
              <a:off x="2339752" y="3068960"/>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5-Point Star 50"/>
            <p:cNvSpPr/>
            <p:nvPr/>
          </p:nvSpPr>
          <p:spPr>
            <a:xfrm>
              <a:off x="2915816" y="2564904"/>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5-Point Star 51"/>
            <p:cNvSpPr/>
            <p:nvPr/>
          </p:nvSpPr>
          <p:spPr>
            <a:xfrm>
              <a:off x="4644008" y="443711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2699792"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3347864" y="357301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2987824" y="393305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2411760" y="4077072"/>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2987824" y="458112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3419872" y="414908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2771800" y="4221088"/>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406794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3419872" y="4725144"/>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2627784" y="306896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2123728" y="37890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p:cNvSpPr/>
            <p:nvPr/>
          </p:nvSpPr>
          <p:spPr>
            <a:xfrm>
              <a:off x="2627784"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2195736" y="4653136"/>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331640" y="1052736"/>
              <a:ext cx="432048" cy="523220"/>
            </a:xfrm>
            <a:prstGeom prst="rect">
              <a:avLst/>
            </a:prstGeom>
            <a:noFill/>
          </p:spPr>
          <p:txBody>
            <a:bodyPr wrap="square" rtlCol="0">
              <a:spAutoFit/>
            </a:bodyPr>
            <a:lstStyle/>
            <a:p>
              <a:r>
                <a:rPr lang="en-US" sz="2800" b="1"/>
                <a:t>B</a:t>
              </a:r>
            </a:p>
          </p:txBody>
        </p:sp>
        <p:sp>
          <p:nvSpPr>
            <p:cNvPr id="75" name="TextBox 74"/>
            <p:cNvSpPr txBox="1"/>
            <p:nvPr/>
          </p:nvSpPr>
          <p:spPr>
            <a:xfrm>
              <a:off x="5436096" y="4725144"/>
              <a:ext cx="432048" cy="523220"/>
            </a:xfrm>
            <a:prstGeom prst="rect">
              <a:avLst/>
            </a:prstGeom>
            <a:noFill/>
          </p:spPr>
          <p:txBody>
            <a:bodyPr wrap="square" rtlCol="0">
              <a:spAutoFit/>
            </a:bodyPr>
            <a:lstStyle/>
            <a:p>
              <a:r>
                <a:rPr lang="en-US" sz="2800" b="1"/>
                <a:t>A</a:t>
              </a:r>
            </a:p>
          </p:txBody>
        </p:sp>
      </p:grpSp>
      <p:cxnSp>
        <p:nvCxnSpPr>
          <p:cNvPr id="78" name="Straight Connector 77"/>
          <p:cNvCxnSpPr/>
          <p:nvPr/>
        </p:nvCxnSpPr>
        <p:spPr>
          <a:xfrm flipV="1">
            <a:off x="5159896" y="1098634"/>
            <a:ext cx="0" cy="4114800"/>
          </a:xfrm>
          <a:prstGeom prst="line">
            <a:avLst/>
          </a:prstGeom>
          <a:ln w="285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583832" y="260648"/>
            <a:ext cx="1080120" cy="861774"/>
          </a:xfrm>
          <a:prstGeom prst="rect">
            <a:avLst/>
          </a:prstGeom>
          <a:noFill/>
        </p:spPr>
        <p:txBody>
          <a:bodyPr wrap="square" rtlCol="0">
            <a:spAutoFit/>
          </a:bodyPr>
          <a:lstStyle/>
          <a:p>
            <a:pPr algn="ctr"/>
            <a:r>
              <a:rPr lang="en-US" sz="3200">
                <a:solidFill>
                  <a:srgbClr val="FF0000"/>
                </a:solidFill>
                <a:sym typeface="Wingdings 2"/>
              </a:rPr>
              <a:t></a:t>
            </a:r>
            <a:endParaRPr lang="en-US">
              <a:solidFill>
                <a:srgbClr val="FF0000"/>
              </a:solidFill>
            </a:endParaRPr>
          </a:p>
          <a:p>
            <a:pPr algn="ctr"/>
            <a:r>
              <a:rPr lang="en-US" b="1">
                <a:solidFill>
                  <a:srgbClr val="FF0000"/>
                </a:solidFill>
              </a:rPr>
              <a:t>A  </a:t>
            </a:r>
            <a:r>
              <a:rPr lang="en-US" b="1">
                <a:solidFill>
                  <a:srgbClr val="FF0000"/>
                </a:solidFill>
                <a:sym typeface="Symbol"/>
              </a:rPr>
              <a:t>=</a:t>
            </a:r>
            <a:r>
              <a:rPr lang="en-US" b="1">
                <a:solidFill>
                  <a:srgbClr val="FF0000"/>
                </a:solidFill>
              </a:rPr>
              <a:t> 2</a:t>
            </a:r>
          </a:p>
        </p:txBody>
      </p:sp>
      <p:cxnSp>
        <p:nvCxnSpPr>
          <p:cNvPr id="66" name="Straight Connector 65"/>
          <p:cNvCxnSpPr/>
          <p:nvPr/>
        </p:nvCxnSpPr>
        <p:spPr>
          <a:xfrm rot="5400000" flipV="1">
            <a:off x="4250998" y="2614758"/>
            <a:ext cx="0" cy="1828800"/>
          </a:xfrm>
          <a:prstGeom prst="line">
            <a:avLst/>
          </a:prstGeom>
          <a:ln w="28575">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991544" y="2852936"/>
            <a:ext cx="1080120" cy="861774"/>
          </a:xfrm>
          <a:prstGeom prst="rect">
            <a:avLst/>
          </a:prstGeom>
          <a:noFill/>
        </p:spPr>
        <p:txBody>
          <a:bodyPr wrap="square" rtlCol="0">
            <a:spAutoFit/>
          </a:bodyPr>
          <a:lstStyle/>
          <a:p>
            <a:pPr algn="ctr"/>
            <a:r>
              <a:rPr lang="en-US" sz="3200">
                <a:solidFill>
                  <a:schemeClr val="tx2">
                    <a:lumMod val="60000"/>
                    <a:lumOff val="40000"/>
                  </a:schemeClr>
                </a:solidFill>
                <a:sym typeface="Wingdings 2"/>
              </a:rPr>
              <a:t></a:t>
            </a:r>
            <a:endParaRPr lang="en-US">
              <a:solidFill>
                <a:schemeClr val="tx2">
                  <a:lumMod val="60000"/>
                  <a:lumOff val="40000"/>
                </a:schemeClr>
              </a:solidFill>
            </a:endParaRPr>
          </a:p>
          <a:p>
            <a:pPr algn="ctr"/>
            <a:r>
              <a:rPr lang="en-US" b="1">
                <a:solidFill>
                  <a:schemeClr val="tx2">
                    <a:lumMod val="60000"/>
                    <a:lumOff val="40000"/>
                  </a:schemeClr>
                </a:solidFill>
                <a:sym typeface="Symbol"/>
              </a:rPr>
              <a:t>B =</a:t>
            </a:r>
            <a:r>
              <a:rPr lang="en-US" b="1">
                <a:solidFill>
                  <a:schemeClr val="tx2">
                    <a:lumMod val="60000"/>
                    <a:lumOff val="40000"/>
                  </a:schemeClr>
                </a:solidFill>
              </a:rPr>
              <a:t> 1.9</a:t>
            </a:r>
          </a:p>
        </p:txBody>
      </p:sp>
      <p:cxnSp>
        <p:nvCxnSpPr>
          <p:cNvPr id="68" name="Straight Connector 67"/>
          <p:cNvCxnSpPr/>
          <p:nvPr/>
        </p:nvCxnSpPr>
        <p:spPr>
          <a:xfrm rot="5400000" flipV="1">
            <a:off x="6165736" y="3647296"/>
            <a:ext cx="0" cy="2011680"/>
          </a:xfrm>
          <a:prstGeom prst="line">
            <a:avLst/>
          </a:prstGeom>
          <a:ln w="28575">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7176120" y="4077072"/>
            <a:ext cx="1080120" cy="861774"/>
          </a:xfrm>
          <a:prstGeom prst="rect">
            <a:avLst/>
          </a:prstGeom>
          <a:noFill/>
        </p:spPr>
        <p:txBody>
          <a:bodyPr wrap="square" rtlCol="0">
            <a:spAutoFit/>
          </a:bodyPr>
          <a:lstStyle/>
          <a:p>
            <a:pPr algn="ctr"/>
            <a:r>
              <a:rPr lang="en-US" sz="3200">
                <a:solidFill>
                  <a:schemeClr val="tx2">
                    <a:lumMod val="60000"/>
                    <a:lumOff val="40000"/>
                  </a:schemeClr>
                </a:solidFill>
                <a:sym typeface="Wingdings 2"/>
              </a:rPr>
              <a:t></a:t>
            </a:r>
            <a:endParaRPr lang="en-US">
              <a:solidFill>
                <a:schemeClr val="tx2">
                  <a:lumMod val="60000"/>
                  <a:lumOff val="40000"/>
                </a:schemeClr>
              </a:solidFill>
            </a:endParaRPr>
          </a:p>
          <a:p>
            <a:pPr algn="ctr"/>
            <a:r>
              <a:rPr lang="en-US" b="1">
                <a:solidFill>
                  <a:schemeClr val="tx2">
                    <a:lumMod val="60000"/>
                    <a:lumOff val="40000"/>
                  </a:schemeClr>
                </a:solidFill>
                <a:sym typeface="Symbol"/>
              </a:rPr>
              <a:t>B =</a:t>
            </a:r>
            <a:r>
              <a:rPr lang="en-US" b="1">
                <a:solidFill>
                  <a:schemeClr val="tx2">
                    <a:lumMod val="60000"/>
                    <a:lumOff val="40000"/>
                  </a:schemeClr>
                </a:solidFill>
              </a:rPr>
              <a:t> 0.6</a:t>
            </a:r>
          </a:p>
        </p:txBody>
      </p:sp>
    </p:spTree>
    <p:extLst>
      <p:ext uri="{BB962C8B-B14F-4D97-AF65-F5344CB8AC3E}">
        <p14:creationId xmlns:p14="http://schemas.microsoft.com/office/powerpoint/2010/main" val="401098200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Representasi Hasil Pemisahan</a:t>
            </a:r>
            <a:endParaRPr lang="en-US" sz="3000" b="1" dirty="0">
              <a:latin typeface="+mj-lt"/>
              <a:ea typeface="+mj-ea"/>
              <a:cs typeface="+mj-cs"/>
            </a:endParaRPr>
          </a:p>
        </p:txBody>
      </p:sp>
      <p:pic>
        <p:nvPicPr>
          <p:cNvPr id="40962" name="Picture 2"/>
          <p:cNvPicPr>
            <a:picLocks noChangeAspect="1" noChangeArrowheads="1"/>
          </p:cNvPicPr>
          <p:nvPr/>
        </p:nvPicPr>
        <p:blipFill>
          <a:blip r:embed="rId2" cstate="print"/>
          <a:srcRect/>
          <a:stretch>
            <a:fillRect/>
          </a:stretch>
        </p:blipFill>
        <p:spPr bwMode="auto">
          <a:xfrm>
            <a:off x="1524001" y="980728"/>
            <a:ext cx="3927437" cy="3528392"/>
          </a:xfrm>
          <a:prstGeom prst="rect">
            <a:avLst/>
          </a:prstGeom>
          <a:noFill/>
          <a:ln w="9525">
            <a:noFill/>
            <a:miter lim="800000"/>
            <a:headEnd/>
            <a:tailEnd/>
          </a:ln>
        </p:spPr>
      </p:pic>
      <p:sp>
        <p:nvSpPr>
          <p:cNvPr id="73" name="Rounded Rectangle 72"/>
          <p:cNvSpPr/>
          <p:nvPr/>
        </p:nvSpPr>
        <p:spPr>
          <a:xfrm>
            <a:off x="7428148" y="1196752"/>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6240016" y="2780928"/>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p:cNvSpPr/>
          <p:nvPr/>
        </p:nvSpPr>
        <p:spPr>
          <a:xfrm>
            <a:off x="8832304" y="2780928"/>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p:cNvSpPr/>
          <p:nvPr/>
        </p:nvSpPr>
        <p:spPr>
          <a:xfrm>
            <a:off x="5663952" y="4869160"/>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6888088" y="4869160"/>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p:cNvSpPr/>
          <p:nvPr/>
        </p:nvSpPr>
        <p:spPr>
          <a:xfrm>
            <a:off x="8256240" y="4869160"/>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p:cNvSpPr/>
          <p:nvPr/>
        </p:nvSpPr>
        <p:spPr>
          <a:xfrm>
            <a:off x="9480376" y="4869160"/>
            <a:ext cx="1080120" cy="7200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73" idx="2"/>
            <a:endCxn id="76" idx="0"/>
          </p:cNvCxnSpPr>
          <p:nvPr/>
        </p:nvCxnSpPr>
        <p:spPr>
          <a:xfrm flipH="1">
            <a:off x="6780076" y="1916832"/>
            <a:ext cx="1188132" cy="86409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73" idx="2"/>
            <a:endCxn id="77" idx="0"/>
          </p:cNvCxnSpPr>
          <p:nvPr/>
        </p:nvCxnSpPr>
        <p:spPr>
          <a:xfrm>
            <a:off x="7968208" y="1916832"/>
            <a:ext cx="1404156" cy="864096"/>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88" name="Group 75"/>
          <p:cNvGrpSpPr/>
          <p:nvPr/>
        </p:nvGrpSpPr>
        <p:grpSpPr>
          <a:xfrm>
            <a:off x="7464152" y="1203226"/>
            <a:ext cx="1368152" cy="745138"/>
            <a:chOff x="6804248" y="1484784"/>
            <a:chExt cx="1368152" cy="745138"/>
          </a:xfrm>
        </p:grpSpPr>
        <p:sp>
          <p:nvSpPr>
            <p:cNvPr id="89" name="5-Point Star 88"/>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89"/>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7164288" y="1484784"/>
              <a:ext cx="1008112" cy="369332"/>
            </a:xfrm>
            <a:prstGeom prst="rect">
              <a:avLst/>
            </a:prstGeom>
            <a:noFill/>
          </p:spPr>
          <p:txBody>
            <a:bodyPr wrap="square" rtlCol="0">
              <a:spAutoFit/>
            </a:bodyPr>
            <a:lstStyle/>
            <a:p>
              <a:r>
                <a:rPr lang="en-US"/>
                <a:t>16 obs</a:t>
              </a:r>
            </a:p>
          </p:txBody>
        </p:sp>
        <p:sp>
          <p:nvSpPr>
            <p:cNvPr id="92" name="TextBox 91"/>
            <p:cNvSpPr txBox="1"/>
            <p:nvPr/>
          </p:nvSpPr>
          <p:spPr>
            <a:xfrm>
              <a:off x="7164288" y="1860590"/>
              <a:ext cx="1008112" cy="369332"/>
            </a:xfrm>
            <a:prstGeom prst="rect">
              <a:avLst/>
            </a:prstGeom>
            <a:noFill/>
          </p:spPr>
          <p:txBody>
            <a:bodyPr wrap="square" rtlCol="0">
              <a:spAutoFit/>
            </a:bodyPr>
            <a:lstStyle/>
            <a:p>
              <a:r>
                <a:rPr lang="en-US"/>
                <a:t>13 obs</a:t>
              </a:r>
            </a:p>
          </p:txBody>
        </p:sp>
      </p:grpSp>
      <p:grpSp>
        <p:nvGrpSpPr>
          <p:cNvPr id="93" name="Group 75"/>
          <p:cNvGrpSpPr/>
          <p:nvPr/>
        </p:nvGrpSpPr>
        <p:grpSpPr>
          <a:xfrm>
            <a:off x="6312024" y="2780928"/>
            <a:ext cx="1368152" cy="745138"/>
            <a:chOff x="6804248" y="1484784"/>
            <a:chExt cx="1368152" cy="745138"/>
          </a:xfrm>
        </p:grpSpPr>
        <p:sp>
          <p:nvSpPr>
            <p:cNvPr id="94" name="5-Point Star 93"/>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Connector 94"/>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a:off x="7164288" y="1484784"/>
              <a:ext cx="1008112" cy="369332"/>
            </a:xfrm>
            <a:prstGeom prst="rect">
              <a:avLst/>
            </a:prstGeom>
            <a:noFill/>
          </p:spPr>
          <p:txBody>
            <a:bodyPr wrap="square" rtlCol="0">
              <a:spAutoFit/>
            </a:bodyPr>
            <a:lstStyle/>
            <a:p>
              <a:r>
                <a:rPr lang="en-US"/>
                <a:t>7 obs</a:t>
              </a:r>
            </a:p>
          </p:txBody>
        </p:sp>
        <p:sp>
          <p:nvSpPr>
            <p:cNvPr id="97" name="TextBox 96"/>
            <p:cNvSpPr txBox="1"/>
            <p:nvPr/>
          </p:nvSpPr>
          <p:spPr>
            <a:xfrm>
              <a:off x="7164288" y="1860590"/>
              <a:ext cx="1008112" cy="369332"/>
            </a:xfrm>
            <a:prstGeom prst="rect">
              <a:avLst/>
            </a:prstGeom>
            <a:noFill/>
          </p:spPr>
          <p:txBody>
            <a:bodyPr wrap="square" rtlCol="0">
              <a:spAutoFit/>
            </a:bodyPr>
            <a:lstStyle/>
            <a:p>
              <a:r>
                <a:rPr lang="en-US"/>
                <a:t>12 obs</a:t>
              </a:r>
            </a:p>
          </p:txBody>
        </p:sp>
      </p:grpSp>
      <p:grpSp>
        <p:nvGrpSpPr>
          <p:cNvPr id="98" name="Group 91"/>
          <p:cNvGrpSpPr/>
          <p:nvPr/>
        </p:nvGrpSpPr>
        <p:grpSpPr>
          <a:xfrm>
            <a:off x="8904312" y="2780928"/>
            <a:ext cx="1368152" cy="745138"/>
            <a:chOff x="6804248" y="1484784"/>
            <a:chExt cx="1368152" cy="745138"/>
          </a:xfrm>
        </p:grpSpPr>
        <p:sp>
          <p:nvSpPr>
            <p:cNvPr id="99" name="5-Point Star 98"/>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Connector 99"/>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p:cNvSpPr txBox="1"/>
            <p:nvPr/>
          </p:nvSpPr>
          <p:spPr>
            <a:xfrm>
              <a:off x="7164288" y="1484784"/>
              <a:ext cx="1008112" cy="369332"/>
            </a:xfrm>
            <a:prstGeom prst="rect">
              <a:avLst/>
            </a:prstGeom>
            <a:noFill/>
          </p:spPr>
          <p:txBody>
            <a:bodyPr wrap="square" rtlCol="0">
              <a:spAutoFit/>
            </a:bodyPr>
            <a:lstStyle/>
            <a:p>
              <a:r>
                <a:rPr lang="en-US"/>
                <a:t>9 obs</a:t>
              </a:r>
            </a:p>
          </p:txBody>
        </p:sp>
        <p:sp>
          <p:nvSpPr>
            <p:cNvPr id="102" name="TextBox 101"/>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103" name="Group 75"/>
          <p:cNvGrpSpPr/>
          <p:nvPr/>
        </p:nvGrpSpPr>
        <p:grpSpPr>
          <a:xfrm>
            <a:off x="5735960" y="4869160"/>
            <a:ext cx="1368152" cy="745138"/>
            <a:chOff x="6804248" y="1484784"/>
            <a:chExt cx="1368152" cy="745138"/>
          </a:xfrm>
        </p:grpSpPr>
        <p:sp>
          <p:nvSpPr>
            <p:cNvPr id="104" name="5-Point Star 103"/>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Connector 104"/>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7164288" y="1484784"/>
              <a:ext cx="1008112" cy="369332"/>
            </a:xfrm>
            <a:prstGeom prst="rect">
              <a:avLst/>
            </a:prstGeom>
            <a:noFill/>
          </p:spPr>
          <p:txBody>
            <a:bodyPr wrap="square" rtlCol="0">
              <a:spAutoFit/>
            </a:bodyPr>
            <a:lstStyle/>
            <a:p>
              <a:r>
                <a:rPr lang="en-US"/>
                <a:t>0 obs</a:t>
              </a:r>
            </a:p>
          </p:txBody>
        </p:sp>
        <p:sp>
          <p:nvSpPr>
            <p:cNvPr id="107" name="TextBox 106"/>
            <p:cNvSpPr txBox="1"/>
            <p:nvPr/>
          </p:nvSpPr>
          <p:spPr>
            <a:xfrm>
              <a:off x="7164288" y="1860590"/>
              <a:ext cx="1008112" cy="369332"/>
            </a:xfrm>
            <a:prstGeom prst="rect">
              <a:avLst/>
            </a:prstGeom>
            <a:noFill/>
          </p:spPr>
          <p:txBody>
            <a:bodyPr wrap="square" rtlCol="0">
              <a:spAutoFit/>
            </a:bodyPr>
            <a:lstStyle/>
            <a:p>
              <a:r>
                <a:rPr lang="en-US"/>
                <a:t>11 obs</a:t>
              </a:r>
            </a:p>
          </p:txBody>
        </p:sp>
      </p:grpSp>
      <p:grpSp>
        <p:nvGrpSpPr>
          <p:cNvPr id="108" name="Group 75"/>
          <p:cNvGrpSpPr/>
          <p:nvPr/>
        </p:nvGrpSpPr>
        <p:grpSpPr>
          <a:xfrm>
            <a:off x="6960096" y="4869160"/>
            <a:ext cx="1368152" cy="745138"/>
            <a:chOff x="6804248" y="1484784"/>
            <a:chExt cx="1368152" cy="745138"/>
          </a:xfrm>
        </p:grpSpPr>
        <p:sp>
          <p:nvSpPr>
            <p:cNvPr id="109" name="5-Point Star 108"/>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lowchart: Connector 109"/>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p:cNvSpPr txBox="1"/>
            <p:nvPr/>
          </p:nvSpPr>
          <p:spPr>
            <a:xfrm>
              <a:off x="7164288" y="1484784"/>
              <a:ext cx="1008112" cy="369332"/>
            </a:xfrm>
            <a:prstGeom prst="rect">
              <a:avLst/>
            </a:prstGeom>
            <a:noFill/>
          </p:spPr>
          <p:txBody>
            <a:bodyPr wrap="square" rtlCol="0">
              <a:spAutoFit/>
            </a:bodyPr>
            <a:lstStyle/>
            <a:p>
              <a:r>
                <a:rPr lang="en-US"/>
                <a:t>7 obs</a:t>
              </a:r>
            </a:p>
          </p:txBody>
        </p:sp>
        <p:sp>
          <p:nvSpPr>
            <p:cNvPr id="112" name="TextBox 111"/>
            <p:cNvSpPr txBox="1"/>
            <p:nvPr/>
          </p:nvSpPr>
          <p:spPr>
            <a:xfrm>
              <a:off x="7164288" y="1860590"/>
              <a:ext cx="1008112" cy="369332"/>
            </a:xfrm>
            <a:prstGeom prst="rect">
              <a:avLst/>
            </a:prstGeom>
            <a:noFill/>
          </p:spPr>
          <p:txBody>
            <a:bodyPr wrap="square" rtlCol="0">
              <a:spAutoFit/>
            </a:bodyPr>
            <a:lstStyle/>
            <a:p>
              <a:r>
                <a:rPr lang="en-US"/>
                <a:t>1 obs</a:t>
              </a:r>
            </a:p>
          </p:txBody>
        </p:sp>
      </p:grpSp>
      <p:cxnSp>
        <p:nvCxnSpPr>
          <p:cNvPr id="114" name="Straight Connector 113"/>
          <p:cNvCxnSpPr/>
          <p:nvPr/>
        </p:nvCxnSpPr>
        <p:spPr>
          <a:xfrm flipH="1">
            <a:off x="6240016" y="3501008"/>
            <a:ext cx="504056" cy="136815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6744072" y="3501008"/>
            <a:ext cx="720080" cy="1368152"/>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7576636" y="1988840"/>
            <a:ext cx="792088" cy="369332"/>
          </a:xfrm>
          <a:prstGeom prst="rect">
            <a:avLst/>
          </a:prstGeom>
          <a:noFill/>
        </p:spPr>
        <p:txBody>
          <a:bodyPr wrap="square" rtlCol="0">
            <a:spAutoFit/>
          </a:bodyPr>
          <a:lstStyle/>
          <a:p>
            <a:pPr algn="ctr"/>
            <a:r>
              <a:rPr lang="en-US"/>
              <a:t>A &lt; 2</a:t>
            </a:r>
          </a:p>
        </p:txBody>
      </p:sp>
      <p:sp>
        <p:nvSpPr>
          <p:cNvPr id="119" name="TextBox 118"/>
          <p:cNvSpPr txBox="1"/>
          <p:nvPr/>
        </p:nvSpPr>
        <p:spPr>
          <a:xfrm>
            <a:off x="6816080" y="3501008"/>
            <a:ext cx="864096" cy="369332"/>
          </a:xfrm>
          <a:prstGeom prst="rect">
            <a:avLst/>
          </a:prstGeom>
          <a:noFill/>
        </p:spPr>
        <p:txBody>
          <a:bodyPr wrap="square" rtlCol="0">
            <a:spAutoFit/>
          </a:bodyPr>
          <a:lstStyle/>
          <a:p>
            <a:pPr algn="ctr"/>
            <a:r>
              <a:rPr lang="en-US"/>
              <a:t>B &lt; 1.9</a:t>
            </a:r>
          </a:p>
        </p:txBody>
      </p:sp>
      <p:cxnSp>
        <p:nvCxnSpPr>
          <p:cNvPr id="121" name="Straight Connector 120"/>
          <p:cNvCxnSpPr>
            <a:endCxn id="82" idx="0"/>
          </p:cNvCxnSpPr>
          <p:nvPr/>
        </p:nvCxnSpPr>
        <p:spPr>
          <a:xfrm flipH="1">
            <a:off x="8796300" y="3501008"/>
            <a:ext cx="540060" cy="1368152"/>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83" idx="0"/>
          </p:cNvCxnSpPr>
          <p:nvPr/>
        </p:nvCxnSpPr>
        <p:spPr>
          <a:xfrm>
            <a:off x="9336360" y="3501008"/>
            <a:ext cx="684076" cy="1368152"/>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9480376" y="3501008"/>
            <a:ext cx="864096" cy="369332"/>
          </a:xfrm>
          <a:prstGeom prst="rect">
            <a:avLst/>
          </a:prstGeom>
          <a:noFill/>
        </p:spPr>
        <p:txBody>
          <a:bodyPr wrap="square" rtlCol="0">
            <a:spAutoFit/>
          </a:bodyPr>
          <a:lstStyle/>
          <a:p>
            <a:pPr algn="ctr"/>
            <a:r>
              <a:rPr lang="en-US"/>
              <a:t>B &lt; 0.6</a:t>
            </a:r>
          </a:p>
        </p:txBody>
      </p:sp>
      <p:grpSp>
        <p:nvGrpSpPr>
          <p:cNvPr id="130" name="Group 75"/>
          <p:cNvGrpSpPr/>
          <p:nvPr/>
        </p:nvGrpSpPr>
        <p:grpSpPr>
          <a:xfrm>
            <a:off x="8328248" y="4869160"/>
            <a:ext cx="1368152" cy="745138"/>
            <a:chOff x="6804248" y="1484784"/>
            <a:chExt cx="1368152" cy="745138"/>
          </a:xfrm>
        </p:grpSpPr>
        <p:sp>
          <p:nvSpPr>
            <p:cNvPr id="131" name="5-Point Star 130"/>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lowchart: Connector 131"/>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p:cNvSpPr txBox="1"/>
            <p:nvPr/>
          </p:nvSpPr>
          <p:spPr>
            <a:xfrm>
              <a:off x="7164288" y="1484784"/>
              <a:ext cx="1008112" cy="369332"/>
            </a:xfrm>
            <a:prstGeom prst="rect">
              <a:avLst/>
            </a:prstGeom>
            <a:noFill/>
          </p:spPr>
          <p:txBody>
            <a:bodyPr wrap="square" rtlCol="0">
              <a:spAutoFit/>
            </a:bodyPr>
            <a:lstStyle/>
            <a:p>
              <a:r>
                <a:rPr lang="en-US"/>
                <a:t>0 obs</a:t>
              </a:r>
            </a:p>
          </p:txBody>
        </p:sp>
        <p:sp>
          <p:nvSpPr>
            <p:cNvPr id="134" name="TextBox 133"/>
            <p:cNvSpPr txBox="1"/>
            <p:nvPr/>
          </p:nvSpPr>
          <p:spPr>
            <a:xfrm>
              <a:off x="7164288" y="1860590"/>
              <a:ext cx="1008112" cy="369332"/>
            </a:xfrm>
            <a:prstGeom prst="rect">
              <a:avLst/>
            </a:prstGeom>
            <a:noFill/>
          </p:spPr>
          <p:txBody>
            <a:bodyPr wrap="square" rtlCol="0">
              <a:spAutoFit/>
            </a:bodyPr>
            <a:lstStyle/>
            <a:p>
              <a:r>
                <a:rPr lang="en-US"/>
                <a:t>1 obs</a:t>
              </a:r>
            </a:p>
          </p:txBody>
        </p:sp>
      </p:grpSp>
      <p:grpSp>
        <p:nvGrpSpPr>
          <p:cNvPr id="135" name="Group 75"/>
          <p:cNvGrpSpPr/>
          <p:nvPr/>
        </p:nvGrpSpPr>
        <p:grpSpPr>
          <a:xfrm>
            <a:off x="9552384" y="4869160"/>
            <a:ext cx="1368152" cy="745138"/>
            <a:chOff x="6804248" y="1484784"/>
            <a:chExt cx="1368152" cy="745138"/>
          </a:xfrm>
        </p:grpSpPr>
        <p:sp>
          <p:nvSpPr>
            <p:cNvPr id="136" name="5-Point Star 135"/>
            <p:cNvSpPr/>
            <p:nvPr/>
          </p:nvSpPr>
          <p:spPr>
            <a:xfrm>
              <a:off x="6804248" y="1556792"/>
              <a:ext cx="216024" cy="216024"/>
            </a:xfrm>
            <a:prstGeom prst="star5">
              <a:avLst/>
            </a:prstGeom>
            <a:solidFill>
              <a:srgbClr val="FFFF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lowchart: Connector 136"/>
            <p:cNvSpPr/>
            <p:nvPr/>
          </p:nvSpPr>
          <p:spPr>
            <a:xfrm>
              <a:off x="6804248" y="1988840"/>
              <a:ext cx="182880" cy="182880"/>
            </a:xfrm>
            <a:prstGeom prst="flowChartConnector">
              <a:avLst/>
            </a:prstGeom>
            <a:solidFill>
              <a:srgbClr val="FF0000"/>
            </a:solidFill>
            <a:ln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p:cNvSpPr txBox="1"/>
            <p:nvPr/>
          </p:nvSpPr>
          <p:spPr>
            <a:xfrm>
              <a:off x="7164288" y="1484784"/>
              <a:ext cx="1008112" cy="369332"/>
            </a:xfrm>
            <a:prstGeom prst="rect">
              <a:avLst/>
            </a:prstGeom>
            <a:noFill/>
          </p:spPr>
          <p:txBody>
            <a:bodyPr wrap="square" rtlCol="0">
              <a:spAutoFit/>
            </a:bodyPr>
            <a:lstStyle/>
            <a:p>
              <a:r>
                <a:rPr lang="en-US"/>
                <a:t>9 obs</a:t>
              </a:r>
            </a:p>
          </p:txBody>
        </p:sp>
        <p:sp>
          <p:nvSpPr>
            <p:cNvPr id="139" name="TextBox 138"/>
            <p:cNvSpPr txBox="1"/>
            <p:nvPr/>
          </p:nvSpPr>
          <p:spPr>
            <a:xfrm>
              <a:off x="7164288" y="1860590"/>
              <a:ext cx="1008112" cy="369332"/>
            </a:xfrm>
            <a:prstGeom prst="rect">
              <a:avLst/>
            </a:prstGeom>
            <a:noFill/>
          </p:spPr>
          <p:txBody>
            <a:bodyPr wrap="square" rtlCol="0">
              <a:spAutoFit/>
            </a:bodyPr>
            <a:lstStyle/>
            <a:p>
              <a:r>
                <a:rPr lang="en-US"/>
                <a:t>0 obs</a:t>
              </a:r>
            </a:p>
          </p:txBody>
        </p:sp>
      </p:grpSp>
    </p:spTree>
    <p:extLst>
      <p:ext uri="{BB962C8B-B14F-4D97-AF65-F5344CB8AC3E}">
        <p14:creationId xmlns:p14="http://schemas.microsoft.com/office/powerpoint/2010/main" val="321001811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Beberapa Istilah</a:t>
            </a:r>
            <a:endParaRPr lang="en-US" sz="3000" b="1" dirty="0">
              <a:latin typeface="+mj-lt"/>
              <a:ea typeface="+mj-ea"/>
              <a:cs typeface="+mj-cs"/>
            </a:endParaRPr>
          </a:p>
        </p:txBody>
      </p:sp>
      <p:pic>
        <p:nvPicPr>
          <p:cNvPr id="41986" name="Picture 2"/>
          <p:cNvPicPr>
            <a:picLocks noChangeAspect="1" noChangeArrowheads="1"/>
          </p:cNvPicPr>
          <p:nvPr/>
        </p:nvPicPr>
        <p:blipFill>
          <a:blip r:embed="rId2" cstate="print"/>
          <a:srcRect/>
          <a:stretch>
            <a:fillRect/>
          </a:stretch>
        </p:blipFill>
        <p:spPr bwMode="auto">
          <a:xfrm>
            <a:off x="4079776" y="1340768"/>
            <a:ext cx="4464496" cy="4092454"/>
          </a:xfrm>
          <a:prstGeom prst="rect">
            <a:avLst/>
          </a:prstGeom>
          <a:noFill/>
          <a:ln w="9525">
            <a:noFill/>
            <a:miter lim="800000"/>
            <a:headEnd/>
            <a:tailEnd/>
          </a:ln>
        </p:spPr>
      </p:pic>
      <p:sp>
        <p:nvSpPr>
          <p:cNvPr id="63" name="TextBox 62"/>
          <p:cNvSpPr txBox="1"/>
          <p:nvPr/>
        </p:nvSpPr>
        <p:spPr>
          <a:xfrm>
            <a:off x="1991544" y="2852937"/>
            <a:ext cx="1440160" cy="954107"/>
          </a:xfrm>
          <a:prstGeom prst="rect">
            <a:avLst/>
          </a:prstGeom>
          <a:noFill/>
        </p:spPr>
        <p:txBody>
          <a:bodyPr wrap="square" rtlCol="0">
            <a:spAutoFit/>
          </a:bodyPr>
          <a:lstStyle/>
          <a:p>
            <a:r>
              <a:rPr lang="en-US" sz="2800"/>
              <a:t>node</a:t>
            </a:r>
          </a:p>
          <a:p>
            <a:r>
              <a:rPr lang="en-US" sz="2800"/>
              <a:t>(simpul)</a:t>
            </a:r>
          </a:p>
        </p:txBody>
      </p:sp>
      <p:cxnSp>
        <p:nvCxnSpPr>
          <p:cNvPr id="65" name="Straight Arrow Connector 64"/>
          <p:cNvCxnSpPr/>
          <p:nvPr/>
        </p:nvCxnSpPr>
        <p:spPr>
          <a:xfrm>
            <a:off x="2927648" y="3140968"/>
            <a:ext cx="15841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063552" y="4725145"/>
            <a:ext cx="2232248" cy="954107"/>
          </a:xfrm>
          <a:prstGeom prst="rect">
            <a:avLst/>
          </a:prstGeom>
          <a:noFill/>
        </p:spPr>
        <p:txBody>
          <a:bodyPr wrap="square" rtlCol="0">
            <a:spAutoFit/>
          </a:bodyPr>
          <a:lstStyle/>
          <a:p>
            <a:r>
              <a:rPr lang="en-US" sz="2800"/>
              <a:t>leaf</a:t>
            </a:r>
          </a:p>
          <a:p>
            <a:r>
              <a:rPr lang="en-US" sz="2800"/>
              <a:t>(simpul akhir)</a:t>
            </a:r>
          </a:p>
        </p:txBody>
      </p:sp>
      <p:cxnSp>
        <p:nvCxnSpPr>
          <p:cNvPr id="67" name="Straight Arrow Connector 66"/>
          <p:cNvCxnSpPr/>
          <p:nvPr/>
        </p:nvCxnSpPr>
        <p:spPr>
          <a:xfrm>
            <a:off x="2999656" y="5013176"/>
            <a:ext cx="10081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991544" y="1412777"/>
            <a:ext cx="2088232" cy="954107"/>
          </a:xfrm>
          <a:prstGeom prst="rect">
            <a:avLst/>
          </a:prstGeom>
          <a:noFill/>
        </p:spPr>
        <p:txBody>
          <a:bodyPr wrap="square" rtlCol="0">
            <a:spAutoFit/>
          </a:bodyPr>
          <a:lstStyle/>
          <a:p>
            <a:r>
              <a:rPr lang="en-US" sz="2800"/>
              <a:t>root</a:t>
            </a:r>
          </a:p>
          <a:p>
            <a:r>
              <a:rPr lang="en-US" sz="2800"/>
              <a:t>(simpul akar)</a:t>
            </a:r>
          </a:p>
        </p:txBody>
      </p:sp>
      <p:cxnSp>
        <p:nvCxnSpPr>
          <p:cNvPr id="70" name="Straight Arrow Connector 69"/>
          <p:cNvCxnSpPr/>
          <p:nvPr/>
        </p:nvCxnSpPr>
        <p:spPr>
          <a:xfrm>
            <a:off x="2927648" y="1700808"/>
            <a:ext cx="25922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760296" y="1475492"/>
            <a:ext cx="2088232" cy="369332"/>
          </a:xfrm>
          <a:prstGeom prst="rect">
            <a:avLst/>
          </a:prstGeom>
          <a:noFill/>
        </p:spPr>
        <p:txBody>
          <a:bodyPr wrap="square" rtlCol="0">
            <a:spAutoFit/>
          </a:bodyPr>
          <a:lstStyle/>
          <a:p>
            <a:r>
              <a:rPr lang="en-US"/>
              <a:t>Level 0</a:t>
            </a:r>
          </a:p>
        </p:txBody>
      </p:sp>
      <p:sp>
        <p:nvSpPr>
          <p:cNvPr id="74" name="TextBox 73"/>
          <p:cNvSpPr txBox="1"/>
          <p:nvPr/>
        </p:nvSpPr>
        <p:spPr>
          <a:xfrm>
            <a:off x="8760296" y="2987660"/>
            <a:ext cx="2088232" cy="369332"/>
          </a:xfrm>
          <a:prstGeom prst="rect">
            <a:avLst/>
          </a:prstGeom>
          <a:noFill/>
        </p:spPr>
        <p:txBody>
          <a:bodyPr wrap="square" rtlCol="0">
            <a:spAutoFit/>
          </a:bodyPr>
          <a:lstStyle/>
          <a:p>
            <a:r>
              <a:rPr lang="en-US"/>
              <a:t>Level 1</a:t>
            </a:r>
          </a:p>
        </p:txBody>
      </p:sp>
      <p:sp>
        <p:nvSpPr>
          <p:cNvPr id="75" name="TextBox 74"/>
          <p:cNvSpPr txBox="1"/>
          <p:nvPr/>
        </p:nvSpPr>
        <p:spPr>
          <a:xfrm>
            <a:off x="8760296" y="4787860"/>
            <a:ext cx="2088232" cy="369332"/>
          </a:xfrm>
          <a:prstGeom prst="rect">
            <a:avLst/>
          </a:prstGeom>
          <a:noFill/>
        </p:spPr>
        <p:txBody>
          <a:bodyPr wrap="square" rtlCol="0">
            <a:spAutoFit/>
          </a:bodyPr>
          <a:lstStyle/>
          <a:p>
            <a:r>
              <a:rPr lang="en-US"/>
              <a:t>Level 2</a:t>
            </a:r>
          </a:p>
        </p:txBody>
      </p:sp>
      <p:sp>
        <p:nvSpPr>
          <p:cNvPr id="78" name="TextBox 77"/>
          <p:cNvSpPr txBox="1"/>
          <p:nvPr/>
        </p:nvSpPr>
        <p:spPr>
          <a:xfrm>
            <a:off x="9551876" y="3717032"/>
            <a:ext cx="2232248" cy="523220"/>
          </a:xfrm>
          <a:prstGeom prst="rect">
            <a:avLst/>
          </a:prstGeom>
          <a:noFill/>
        </p:spPr>
        <p:txBody>
          <a:bodyPr wrap="square" rtlCol="0">
            <a:spAutoFit/>
          </a:bodyPr>
          <a:lstStyle/>
          <a:p>
            <a:r>
              <a:rPr lang="en-US" sz="2800"/>
              <a:t>depth</a:t>
            </a:r>
          </a:p>
        </p:txBody>
      </p:sp>
      <p:cxnSp>
        <p:nvCxnSpPr>
          <p:cNvPr id="80" name="Straight Arrow Connector 79"/>
          <p:cNvCxnSpPr/>
          <p:nvPr/>
        </p:nvCxnSpPr>
        <p:spPr>
          <a:xfrm flipH="1">
            <a:off x="9487198" y="4173790"/>
            <a:ext cx="25152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91423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524000" y="6400800"/>
            <a:ext cx="9144000" cy="457200"/>
            <a:chOff x="0" y="6400800"/>
            <a:chExt cx="9144000" cy="457200"/>
          </a:xfrm>
        </p:grpSpPr>
        <p:sp>
          <p:nvSpPr>
            <p:cNvPr id="20" name="Rectangle 19"/>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sz="2500"/>
            </a:p>
          </p:txBody>
        </p:sp>
        <p:cxnSp>
          <p:nvCxnSpPr>
            <p:cNvPr id="22" name="Straight Connector 21"/>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grpSp>
        <p:nvGrpSpPr>
          <p:cNvPr id="3" name="Group 12"/>
          <p:cNvGrpSpPr/>
          <p:nvPr/>
        </p:nvGrpSpPr>
        <p:grpSpPr>
          <a:xfrm>
            <a:off x="-160530" y="-742539"/>
            <a:ext cx="10828530" cy="2280381"/>
            <a:chOff x="-1684530" y="-742539"/>
            <a:chExt cx="10828530" cy="2280381"/>
          </a:xfrm>
        </p:grpSpPr>
        <p:sp>
          <p:nvSpPr>
            <p:cNvPr id="14" name="Diagonal Stripe 13"/>
            <p:cNvSpPr/>
            <p:nvPr/>
          </p:nvSpPr>
          <p:spPr>
            <a:xfrm rot="12600000">
              <a:off x="-1684530" y="-742539"/>
              <a:ext cx="4213259" cy="2280381"/>
            </a:xfrm>
            <a:prstGeom prst="diagStripe">
              <a:avLst>
                <a:gd name="adj" fmla="val 71768"/>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a:solidFill>
                  <a:schemeClr val="tx1"/>
                </a:solidFill>
              </a:endParaRPr>
            </a:p>
          </p:txBody>
        </p:sp>
        <p:sp>
          <p:nvSpPr>
            <p:cNvPr id="15" name="Rectangle 14"/>
            <p:cNvSpPr/>
            <p:nvPr/>
          </p:nvSpPr>
          <p:spPr>
            <a:xfrm>
              <a:off x="-500098" y="214290"/>
              <a:ext cx="9644098" cy="571504"/>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grpSp>
      <p:sp>
        <p:nvSpPr>
          <p:cNvPr id="16" name="Title 1"/>
          <p:cNvSpPr txBox="1">
            <a:spLocks/>
          </p:cNvSpPr>
          <p:nvPr/>
        </p:nvSpPr>
        <p:spPr>
          <a:xfrm>
            <a:off x="1981200" y="-76200"/>
            <a:ext cx="8229600" cy="1143000"/>
          </a:xfrm>
          <a:prstGeom prst="rect">
            <a:avLst/>
          </a:prstGeom>
        </p:spPr>
        <p:txBody>
          <a:bodyPr vert="horz" lIns="91440" tIns="45720" rIns="91440" bIns="45720" rtlCol="0" anchor="ctr">
            <a:normAutofit/>
          </a:bodyPr>
          <a:lstStyle/>
          <a:p>
            <a:pPr algn="just">
              <a:spcBef>
                <a:spcPct val="0"/>
              </a:spcBef>
              <a:defRPr/>
            </a:pPr>
            <a:r>
              <a:rPr lang="en-US" sz="3000" b="1">
                <a:latin typeface="+mj-lt"/>
                <a:ea typeface="+mj-ea"/>
                <a:cs typeface="+mj-cs"/>
              </a:rPr>
              <a:t>Kriteria Penghentian Proses Pemisahan</a:t>
            </a:r>
            <a:endParaRPr lang="en-US" sz="3000" b="1" dirty="0">
              <a:latin typeface="+mj-lt"/>
              <a:ea typeface="+mj-ea"/>
              <a:cs typeface="+mj-cs"/>
            </a:endParaRPr>
          </a:p>
        </p:txBody>
      </p:sp>
      <p:sp>
        <p:nvSpPr>
          <p:cNvPr id="18" name="Rectangle 17"/>
          <p:cNvSpPr/>
          <p:nvPr/>
        </p:nvSpPr>
        <p:spPr>
          <a:xfrm>
            <a:off x="2095472" y="1268760"/>
            <a:ext cx="8072494" cy="3416320"/>
          </a:xfrm>
          <a:prstGeom prst="rect">
            <a:avLst/>
          </a:prstGeom>
        </p:spPr>
        <p:txBody>
          <a:bodyPr wrap="square">
            <a:spAutoFit/>
          </a:bodyPr>
          <a:lstStyle/>
          <a:p>
            <a:pPr marL="463550" lvl="1" indent="-409575">
              <a:buFont typeface="Arial" pitchFamily="34" charset="0"/>
              <a:buChar char="•"/>
            </a:pPr>
            <a:r>
              <a:rPr lang="en-US" sz="2400"/>
              <a:t>Simpul berisi amatan yang berasal dari satu kelas variabel respon</a:t>
            </a:r>
          </a:p>
          <a:p>
            <a:pPr marL="463550" lvl="1" indent="-409575">
              <a:buFont typeface="Arial" pitchFamily="34" charset="0"/>
              <a:buChar char="•"/>
            </a:pPr>
            <a:r>
              <a:rPr lang="en-US" sz="2400"/>
              <a:t>Simpul berisi amatan yang seluruh variabel prediktornya identik</a:t>
            </a:r>
          </a:p>
          <a:p>
            <a:pPr marL="463550" lvl="1" indent="-409575">
              <a:buFont typeface="Arial" pitchFamily="34" charset="0"/>
              <a:buChar char="•"/>
            </a:pPr>
            <a:r>
              <a:rPr lang="en-US" sz="2400"/>
              <a:t>Simpul berisi amatan yang kurang dari ukuran simpul minimal yang ditentukan di awal</a:t>
            </a:r>
          </a:p>
          <a:p>
            <a:pPr marL="463550" lvl="1" indent="-409575">
              <a:buFont typeface="Arial" pitchFamily="34" charset="0"/>
              <a:buChar char="•"/>
            </a:pPr>
            <a:r>
              <a:rPr lang="en-US" sz="2400"/>
              <a:t>Kedalaman pohon sudah mencapai kedalaman maksimal</a:t>
            </a:r>
          </a:p>
          <a:p>
            <a:pPr marL="463550" lvl="1" indent="-409575">
              <a:buFont typeface="Arial" pitchFamily="34" charset="0"/>
              <a:buChar char="•"/>
            </a:pPr>
            <a:endParaRPr lang="en-US" sz="2400"/>
          </a:p>
          <a:p>
            <a:pPr marL="463550" lvl="1" indent="-409575">
              <a:buFont typeface="Arial" pitchFamily="34" charset="0"/>
              <a:buChar char="•"/>
            </a:pPr>
            <a:endParaRPr lang="en-US" sz="2400" dirty="0"/>
          </a:p>
        </p:txBody>
      </p:sp>
    </p:spTree>
    <p:extLst>
      <p:ext uri="{BB962C8B-B14F-4D97-AF65-F5344CB8AC3E}">
        <p14:creationId xmlns:p14="http://schemas.microsoft.com/office/powerpoint/2010/main" val="302177882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49104783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24000" y="3124200"/>
            <a:ext cx="9144000" cy="1295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sp>
        <p:nvSpPr>
          <p:cNvPr id="14" name="TextBox 13"/>
          <p:cNvSpPr txBox="1"/>
          <p:nvPr/>
        </p:nvSpPr>
        <p:spPr>
          <a:xfrm>
            <a:off x="9882214" y="2428868"/>
            <a:ext cx="535724" cy="923330"/>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5400" b="1" dirty="0"/>
              <a:t>3</a:t>
            </a:r>
            <a:endParaRPr lang="id-ID" sz="5400" b="1" dirty="0"/>
          </a:p>
        </p:txBody>
      </p:sp>
      <p:grpSp>
        <p:nvGrpSpPr>
          <p:cNvPr id="2" name="Group 5"/>
          <p:cNvGrpSpPr/>
          <p:nvPr/>
        </p:nvGrpSpPr>
        <p:grpSpPr>
          <a:xfrm>
            <a:off x="1524000" y="6400800"/>
            <a:ext cx="9144000" cy="457200"/>
            <a:chOff x="0" y="6400800"/>
            <a:chExt cx="9144000" cy="457200"/>
          </a:xfrm>
        </p:grpSpPr>
        <p:sp>
          <p:nvSpPr>
            <p:cNvPr id="16" name="Rectangle 15"/>
            <p:cNvSpPr/>
            <p:nvPr/>
          </p:nvSpPr>
          <p:spPr>
            <a:xfrm>
              <a:off x="0" y="6400800"/>
              <a:ext cx="9144000" cy="4572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d-ID"/>
            </a:p>
          </p:txBody>
        </p:sp>
        <p:cxnSp>
          <p:nvCxnSpPr>
            <p:cNvPr id="18" name="Straight Connector 17"/>
            <p:cNvCxnSpPr/>
            <p:nvPr/>
          </p:nvCxnSpPr>
          <p:spPr>
            <a:xfrm rot="5400000">
              <a:off x="5961156" y="6634069"/>
              <a:ext cx="423069" cy="980"/>
            </a:xfrm>
            <a:prstGeom prst="line">
              <a:avLst/>
            </a:prstGeom>
            <a:ln/>
          </p:spPr>
          <p:style>
            <a:lnRef idx="2">
              <a:schemeClr val="accent4"/>
            </a:lnRef>
            <a:fillRef idx="0">
              <a:schemeClr val="accent4"/>
            </a:fillRef>
            <a:effectRef idx="1">
              <a:schemeClr val="accent4"/>
            </a:effectRef>
            <a:fontRef idx="minor">
              <a:schemeClr val="tx1"/>
            </a:fontRef>
          </p:style>
        </p:cxnSp>
      </p:grpSp>
      <p:sp>
        <p:nvSpPr>
          <p:cNvPr id="12" name="TextBox 11"/>
          <p:cNvSpPr txBox="1"/>
          <p:nvPr/>
        </p:nvSpPr>
        <p:spPr>
          <a:xfrm>
            <a:off x="1664264" y="3497050"/>
            <a:ext cx="8987970" cy="646331"/>
          </a:xfrm>
          <a:prstGeom prst="rect">
            <a:avLst/>
          </a:prstGeom>
          <a:noFill/>
        </p:spPr>
        <p:txBody>
          <a:bodyPr wrap="square" rtlCol="0">
            <a:spAutoFit/>
          </a:bodyPr>
          <a:lstStyle/>
          <a:p>
            <a:r>
              <a:rPr lang="en-US" sz="3600" b="1" dirty="0"/>
              <a:t>Ensemble Tree</a:t>
            </a:r>
          </a:p>
        </p:txBody>
      </p:sp>
    </p:spTree>
    <p:extLst>
      <p:ext uri="{BB962C8B-B14F-4D97-AF65-F5344CB8AC3E}">
        <p14:creationId xmlns:p14="http://schemas.microsoft.com/office/powerpoint/2010/main" val="46424627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pPr eaLnBrk="1" hangingPunct="1"/>
            <a:r>
              <a:rPr lang="tr-TR" smtClean="0"/>
              <a:t>Rationale</a:t>
            </a:r>
          </a:p>
        </p:txBody>
      </p:sp>
      <p:sp>
        <p:nvSpPr>
          <p:cNvPr id="5" name="Slide Number Placeholder 4"/>
          <p:cNvSpPr>
            <a:spLocks noGrp="1"/>
          </p:cNvSpPr>
          <p:nvPr>
            <p:ph type="sldNum" sz="quarter" idx="12"/>
          </p:nvPr>
        </p:nvSpPr>
        <p:spPr/>
        <p:txBody>
          <a:bodyPr/>
          <a:lstStyle/>
          <a:p>
            <a:fld id="{334627E7-679B-4EFE-AE5B-E9EBD248A4E2}" type="slidenum">
              <a:rPr lang="id-ID" smtClean="0"/>
              <a:pPr/>
              <a:t>99</a:t>
            </a:fld>
            <a:endParaRPr lang="id-ID"/>
          </a:p>
        </p:txBody>
      </p:sp>
      <p:sp>
        <p:nvSpPr>
          <p:cNvPr id="14341" name="Rectangle 3"/>
          <p:cNvSpPr>
            <a:spLocks noGrp="1" noChangeArrowheads="1"/>
          </p:cNvSpPr>
          <p:nvPr>
            <p:ph idx="4294967295"/>
          </p:nvPr>
        </p:nvSpPr>
        <p:spPr>
          <a:xfrm>
            <a:off x="2662334" y="1928262"/>
            <a:ext cx="7886700" cy="4351338"/>
          </a:xfrm>
        </p:spPr>
        <p:txBody>
          <a:bodyPr>
            <a:normAutofit fontScale="92500" lnSpcReduction="10000"/>
          </a:bodyPr>
          <a:lstStyle/>
          <a:p>
            <a:pPr eaLnBrk="1" hangingPunct="1"/>
            <a:r>
              <a:rPr lang="tr-TR" dirty="0" smtClean="0"/>
              <a:t>There is no algorithm that is always the most accurate</a:t>
            </a:r>
            <a:endParaRPr lang="en-US" dirty="0" smtClean="0"/>
          </a:p>
          <a:p>
            <a:pPr eaLnBrk="1" hangingPunct="1"/>
            <a:r>
              <a:rPr lang="tr-TR" dirty="0" smtClean="0"/>
              <a:t>Generate a group of </a:t>
            </a:r>
            <a:r>
              <a:rPr lang="tr-TR" dirty="0" smtClean="0">
                <a:solidFill>
                  <a:srgbClr val="FF0000"/>
                </a:solidFill>
              </a:rPr>
              <a:t>base-learners </a:t>
            </a:r>
            <a:r>
              <a:rPr lang="tr-TR" dirty="0" smtClean="0"/>
              <a:t>which when combined has higher accuracy</a:t>
            </a:r>
            <a:endParaRPr lang="en-US" dirty="0" smtClean="0"/>
          </a:p>
          <a:p>
            <a:pPr eaLnBrk="1" hangingPunct="1"/>
            <a:r>
              <a:rPr lang="en-US" dirty="0" smtClean="0"/>
              <a:t>Each algorithm makes assumptions which might be or not be valid for the problem at hand.</a:t>
            </a:r>
            <a:endParaRPr lang="tr-TR" dirty="0" smtClean="0"/>
          </a:p>
          <a:p>
            <a:pPr eaLnBrk="1" hangingPunct="1"/>
            <a:r>
              <a:rPr lang="tr-TR" dirty="0" smtClean="0"/>
              <a:t>Different learners use different</a:t>
            </a:r>
          </a:p>
          <a:p>
            <a:pPr lvl="1" eaLnBrk="1" hangingPunct="1"/>
            <a:r>
              <a:rPr lang="tr-TR" dirty="0"/>
              <a:t>Algorithms</a:t>
            </a:r>
          </a:p>
          <a:p>
            <a:pPr lvl="1" eaLnBrk="1" hangingPunct="1"/>
            <a:r>
              <a:rPr lang="tr-TR" dirty="0"/>
              <a:t>Hyperparameters</a:t>
            </a:r>
          </a:p>
          <a:p>
            <a:pPr lvl="1" eaLnBrk="1" hangingPunct="1"/>
            <a:r>
              <a:rPr lang="tr-TR" dirty="0"/>
              <a:t>Representations (Modalities)</a:t>
            </a:r>
          </a:p>
          <a:p>
            <a:pPr lvl="1" eaLnBrk="1" hangingPunct="1"/>
            <a:r>
              <a:rPr lang="tr-TR" dirty="0"/>
              <a:t>Training sets</a:t>
            </a:r>
          </a:p>
          <a:p>
            <a:pPr lvl="1" eaLnBrk="1" hangingPunct="1"/>
            <a:r>
              <a:rPr lang="tr-TR" dirty="0"/>
              <a:t>Subproblems</a:t>
            </a:r>
          </a:p>
          <a:p>
            <a:pPr eaLnBrk="1" hangingPunct="1">
              <a:buFont typeface="Wingdings" pitchFamily="2" charset="2"/>
              <a:buNone/>
            </a:pPr>
            <a:endParaRPr lang="tr-TR" dirty="0" smtClean="0"/>
          </a:p>
        </p:txBody>
      </p:sp>
    </p:spTree>
    <p:extLst>
      <p:ext uri="{BB962C8B-B14F-4D97-AF65-F5344CB8AC3E}">
        <p14:creationId xmlns:p14="http://schemas.microsoft.com/office/powerpoint/2010/main" val="64785700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6|16.7|14.7|15.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8866</TotalTime>
  <Words>6870</Words>
  <Application>Microsoft Office PowerPoint</Application>
  <PresentationFormat>Widescreen</PresentationFormat>
  <Paragraphs>1392</Paragraphs>
  <Slides>192</Slides>
  <Notes>49</Notes>
  <HiddenSlides>0</HiddenSlides>
  <MMClips>0</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3</vt:i4>
      </vt:variant>
      <vt:variant>
        <vt:lpstr>Slide Titles</vt:lpstr>
      </vt:variant>
      <vt:variant>
        <vt:i4>192</vt:i4>
      </vt:variant>
    </vt:vector>
  </HeadingPairs>
  <TitlesOfParts>
    <vt:vector size="218" baseType="lpstr">
      <vt:lpstr>MS PGothic</vt:lpstr>
      <vt:lpstr>新細明體</vt:lpstr>
      <vt:lpstr>Yu Gothic</vt:lpstr>
      <vt:lpstr>Arial</vt:lpstr>
      <vt:lpstr>Avenir Next Cyr W04 Demi</vt:lpstr>
      <vt:lpstr>Avenir Next Cyr W04 Demi Italic</vt:lpstr>
      <vt:lpstr>Calibri</vt:lpstr>
      <vt:lpstr>Calibri Light</vt:lpstr>
      <vt:lpstr>Comic Sans MS</vt:lpstr>
      <vt:lpstr>Courier New</vt:lpstr>
      <vt:lpstr>等线</vt:lpstr>
      <vt:lpstr>等线 Light</vt:lpstr>
      <vt:lpstr>GeosansLight</vt:lpstr>
      <vt:lpstr>Gill Sans</vt:lpstr>
      <vt:lpstr>Impact</vt:lpstr>
      <vt:lpstr>Lucida Console</vt:lpstr>
      <vt:lpstr>Open Sans</vt:lpstr>
      <vt:lpstr>Source Sans Pro Light</vt:lpstr>
      <vt:lpstr>Symbol</vt:lpstr>
      <vt:lpstr>Times New Roman</vt:lpstr>
      <vt:lpstr>Wingdings</vt:lpstr>
      <vt:lpstr>Wingdings 2</vt:lpstr>
      <vt:lpstr>Office Theme</vt:lpstr>
      <vt:lpstr>Equation</vt:lpstr>
      <vt:lpstr>Visio</vt:lpstr>
      <vt:lpstr>Chart</vt:lpstr>
      <vt:lpstr>Pembelajaran Data Mining</vt:lpstr>
      <vt:lpstr>Outline</vt:lpstr>
      <vt:lpstr>Siapa Saya?</vt:lpstr>
      <vt:lpstr>Bagus Sartono</vt:lpstr>
      <vt:lpstr>Bagus Sartono</vt:lpstr>
      <vt:lpstr>aktifitas lain: Penulis rubrik Business Analytics di Majalah InfoKomputer</vt:lpstr>
      <vt:lpstr>Konsep Dasar Data Mining</vt:lpstr>
      <vt:lpstr>Sama atau Berbeda?</vt:lpstr>
      <vt:lpstr>PowerPoint Presentation</vt:lpstr>
      <vt:lpstr>definisi data mining</vt:lpstr>
      <vt:lpstr>PowerPoint Presentation</vt:lpstr>
      <vt:lpstr>Data Mining Process</vt:lpstr>
      <vt:lpstr>Steps of a KDD Process </vt:lpstr>
      <vt:lpstr>Catatan dari Pengalaman #1</vt:lpstr>
      <vt:lpstr>Cerita dari Kebun Kelapa</vt:lpstr>
      <vt:lpstr>Cerita dari Telco-company</vt:lpstr>
      <vt:lpstr>Catatan dari Pengalaman #2</vt:lpstr>
      <vt:lpstr>PowerPoint Presentation</vt:lpstr>
      <vt:lpstr>Cerita dari Kantor Kementerian</vt:lpstr>
      <vt:lpstr>Beberapa Metodologi Data Mining</vt:lpstr>
      <vt:lpstr>Types of Analytics</vt:lpstr>
      <vt:lpstr>Kegunaan Analitika</vt:lpstr>
      <vt:lpstr>Yang akan didiskusikan</vt:lpstr>
      <vt:lpstr>Diskretisasi</vt:lpstr>
      <vt:lpstr>PowerPoint Presentation</vt:lpstr>
      <vt:lpstr>Outline</vt:lpstr>
      <vt:lpstr>Pendahuluan</vt:lpstr>
      <vt:lpstr>Diskretisasi</vt:lpstr>
      <vt:lpstr>Diskretisasi</vt:lpstr>
      <vt:lpstr>Motivasi</vt:lpstr>
      <vt:lpstr>PowerPoint Presentation</vt:lpstr>
      <vt:lpstr>Unsupervised Discretization</vt:lpstr>
      <vt:lpstr>Equal Width dan Equal Frequency</vt:lpstr>
      <vt:lpstr>PowerPoint Presentation</vt:lpstr>
      <vt:lpstr>PowerPoint Presentation</vt:lpstr>
      <vt:lpstr>PowerPoint Presentation</vt:lpstr>
      <vt:lpstr>Ilustrasi efek diskretisasi terhadap kualitas model prediktif</vt:lpstr>
      <vt:lpstr>Ilustrasi efek diskretisasi terhadap kualitas model prediktif</vt:lpstr>
      <vt:lpstr>Ilustrasi efek diskretisasi terhadap kualitas model prediktif</vt:lpstr>
      <vt:lpstr>PowerPoint Presentation</vt:lpstr>
      <vt:lpstr>PowerPoint Presentation</vt:lpstr>
      <vt:lpstr>Supervised Discretization</vt:lpstr>
      <vt:lpstr>Description of Representative Methods</vt:lpstr>
      <vt:lpstr>Description of Representative Methods</vt:lpstr>
      <vt:lpstr>Description of Representative Methods</vt:lpstr>
      <vt:lpstr>PowerPoint Presentation</vt:lpstr>
      <vt:lpstr>PowerPoint Presentation</vt:lpstr>
      <vt:lpstr>PowerPoint Presentation</vt:lpstr>
      <vt:lpstr>Hasil Reg Logistik setelah Diskretisasi MDLP</vt:lpstr>
      <vt:lpstr>Description of Representative Methods</vt:lpstr>
      <vt:lpstr>Description of Representative Methods</vt:lpstr>
      <vt:lpstr>Description of Representative Methods</vt:lpstr>
      <vt:lpstr>PowerPoint Presentation</vt:lpstr>
      <vt:lpstr>PowerPoint Presentation</vt:lpstr>
      <vt:lpstr>PowerPoint Presentation</vt:lpstr>
      <vt:lpstr>PowerPoint Presentation</vt:lpstr>
      <vt:lpstr>Cluster Analysis: k-means</vt:lpstr>
      <vt:lpstr>K-Means</vt:lpstr>
      <vt:lpstr>Algoritma</vt:lpstr>
      <vt:lpstr>PowerPoint Presentation</vt:lpstr>
      <vt:lpstr>PowerPoint Presentation</vt:lpstr>
      <vt:lpstr>Penentuan banyaknya cluster</vt:lpstr>
      <vt:lpstr>Ilustrasi situasi dimana banyaknya cluster ditentukan oleh peneliti</vt:lpstr>
      <vt:lpstr>Ilustrasi situasi dimana biarkan data yang menentukan banyaknya cluster</vt:lpstr>
      <vt:lpstr>Determining the optimal number of cluster from hierarchical methods</vt:lpstr>
      <vt:lpstr>Silhouette Coefficient</vt:lpstr>
      <vt:lpstr>PowerPoint Presentation</vt:lpstr>
      <vt:lpstr>PowerPoint Presentation</vt:lpstr>
      <vt:lpstr>PowerPoint Presentation</vt:lpstr>
      <vt:lpstr>Pohon Klasifikasi</vt:lpstr>
      <vt:lpstr>Outline</vt:lpstr>
      <vt:lpstr>Nama Lain</vt:lpstr>
      <vt:lpstr>Kegunaan</vt:lpstr>
      <vt:lpstr>Metode Lain yang Setara Kegunaannya</vt:lpstr>
      <vt:lpstr>Ilustrasi penggunaan pohon klasifikasi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Rationale</vt:lpstr>
      <vt:lpstr>Why Ensemble Works?</vt:lpstr>
      <vt:lpstr>Why does it work?</vt:lpstr>
      <vt:lpstr>What is the Main Challenge for  Developing Ensemble Models?</vt:lpstr>
      <vt:lpstr>General Idea</vt:lpstr>
      <vt:lpstr>Bagging</vt:lpstr>
      <vt:lpstr>Bagging </vt:lpstr>
      <vt:lpstr>Bagging</vt:lpstr>
      <vt:lpstr>Bagging</vt:lpstr>
      <vt:lpstr>Bagging</vt:lpstr>
      <vt:lpstr>Bagging</vt:lpstr>
      <vt:lpstr>Random Forest</vt:lpstr>
      <vt:lpstr>Definition</vt:lpstr>
      <vt:lpstr>Review tentang Classification Tree atau Decision Trees</vt:lpstr>
      <vt:lpstr>Algoritma umum Random Forest</vt:lpstr>
      <vt:lpstr>Random Forest – practical consideration</vt:lpstr>
      <vt:lpstr>Random Forest Classifier</vt:lpstr>
      <vt:lpstr>Random Forest Classifier</vt:lpstr>
      <vt:lpstr>Random Forest Classifier</vt:lpstr>
      <vt:lpstr>Random Forest Classifier</vt:lpstr>
      <vt:lpstr>Random Forest Classifier</vt:lpstr>
      <vt:lpstr>Random Forest Classifier</vt:lpstr>
      <vt:lpstr>Validasi Model</vt:lpstr>
      <vt:lpstr>The Basics of  Model Validation</vt:lpstr>
      <vt:lpstr>Content</vt:lpstr>
      <vt:lpstr>Why We All Need Validation</vt:lpstr>
      <vt:lpstr>Some Definitions</vt:lpstr>
      <vt:lpstr>The Problem of Overfitting</vt:lpstr>
      <vt:lpstr>The Perils of Optimism</vt:lpstr>
      <vt:lpstr>The Bias-Variance Tradeoff</vt:lpstr>
      <vt:lpstr>The Bias-Variance Tradeoff</vt:lpstr>
      <vt:lpstr>Curb Your Enthusiasm</vt:lpstr>
      <vt:lpstr>How to Curb Your Enthusiasm</vt:lpstr>
      <vt:lpstr>Out-of-Sample Data</vt:lpstr>
      <vt:lpstr>Lift Curves</vt:lpstr>
      <vt:lpstr>Lift Curves:  Practical Benefits</vt:lpstr>
      <vt:lpstr>Lift Curves:  Practical Benefit</vt:lpstr>
      <vt:lpstr>Lift Curves:  Other Benefits</vt:lpstr>
      <vt:lpstr>Lift Curves:  Other Benefits</vt:lpstr>
      <vt:lpstr>Gains Charts:  Binary Target</vt:lpstr>
      <vt:lpstr>Gains Charts:  Benefits</vt:lpstr>
      <vt:lpstr>Model Selection vs. Validation</vt:lpstr>
      <vt:lpstr>Validation Data</vt:lpstr>
      <vt:lpstr>Cross-Validation</vt:lpstr>
      <vt:lpstr>Ten Easy Pieces</vt:lpstr>
      <vt:lpstr>Ten Easy Pieces</vt:lpstr>
      <vt:lpstr>Uses of Cross-Validation</vt:lpstr>
      <vt:lpstr>Model Selection Example</vt:lpstr>
      <vt:lpstr>How Trees Grow</vt:lpstr>
      <vt:lpstr>How Trees Grow</vt:lpstr>
      <vt:lpstr>Finding the Right Tree</vt:lpstr>
      <vt:lpstr>Growing &amp; Pruning</vt:lpstr>
      <vt:lpstr>Cost-Complexity Pruning</vt:lpstr>
      <vt:lpstr>Weakest-Link Pruning</vt:lpstr>
      <vt:lpstr>What is the Optimal Size?</vt:lpstr>
      <vt:lpstr>Finding α</vt:lpstr>
      <vt:lpstr>How to Cross-Validate</vt:lpstr>
      <vt:lpstr>Just Right</vt:lpstr>
      <vt:lpstr>Strategi Pembelajaran</vt:lpstr>
      <vt:lpstr>PowerPoint Presentation</vt:lpstr>
      <vt:lpstr>PowerPoint Presentation</vt:lpstr>
      <vt:lpstr>semua orang sudah aware pentingnya data</vt:lpstr>
      <vt:lpstr>Yang diperlukan tidak hanya melek data (data literate), tapi belajar dari data (learning from data)</vt:lpstr>
      <vt:lpstr>… bahkan dalam bentuk beraneka rupa</vt:lpstr>
      <vt:lpstr>penekanan tidak lagi pada research, namun lebih ke arah discovery</vt:lpstr>
      <vt:lpstr>target kurikulum adalah orang yang kenal gadget sejak kecil</vt:lpstr>
      <vt:lpstr>mahasiswa memiliki banyak pilihan sumber pengetahuan…</vt:lpstr>
      <vt:lpstr>… ketika permasalahan menjadi lebih kompleks dan butuh lintas keilmuan untuk menyelesaikannya</vt:lpstr>
      <vt:lpstr>PowerPoint Presentation</vt:lpstr>
      <vt:lpstr>Kompetensi Terkait Data</vt:lpstr>
      <vt:lpstr>skill lain yang diperlukan menurut World Economic Forum menyongsong jaman AI dan Robotik</vt:lpstr>
      <vt:lpstr>PowerPoint Presentation</vt:lpstr>
      <vt:lpstr>Secara umum, kurikulum statistika saat ini masih relevan, namun memerlukan beberapa adaptasi konten dan the way of delivery</vt:lpstr>
      <vt:lpstr>Saran #01</vt:lpstr>
      <vt:lpstr>Saran #02</vt:lpstr>
      <vt:lpstr>Saran #03</vt:lpstr>
      <vt:lpstr>Saran #04</vt:lpstr>
      <vt:lpstr>Perbesar kemungkinan mahasiswa untuk mengambil mata kuliah dari prodi atau departemen lain…</vt:lpstr>
      <vt:lpstr>Saran #06</vt:lpstr>
      <vt:lpstr>Saran #07</vt:lpstr>
      <vt:lpstr>Saran #08</vt:lpstr>
      <vt:lpstr>Penutup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STAT-IPB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Pembelajaran Data Mining</dc:title>
  <dc:creator>Bagus Sartono</dc:creator>
  <cp:lastModifiedBy>Bagus Sartono</cp:lastModifiedBy>
  <cp:revision>38</cp:revision>
  <dcterms:created xsi:type="dcterms:W3CDTF">2019-07-05T04:47:27Z</dcterms:created>
  <dcterms:modified xsi:type="dcterms:W3CDTF">2019-07-18T01:21:20Z</dcterms:modified>
</cp:coreProperties>
</file>